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8" r:id="rId1"/>
    <p:sldMasterId id="2147483918" r:id="rId2"/>
  </p:sldMasterIdLst>
  <p:notesMasterIdLst>
    <p:notesMasterId r:id="rId53"/>
  </p:notesMasterIdLst>
  <p:handoutMasterIdLst>
    <p:handoutMasterId r:id="rId54"/>
  </p:handoutMasterIdLst>
  <p:sldIdLst>
    <p:sldId id="595" r:id="rId3"/>
    <p:sldId id="646" r:id="rId4"/>
    <p:sldId id="647" r:id="rId5"/>
    <p:sldId id="644" r:id="rId6"/>
    <p:sldId id="604" r:id="rId7"/>
    <p:sldId id="608" r:id="rId8"/>
    <p:sldId id="640" r:id="rId9"/>
    <p:sldId id="641" r:id="rId10"/>
    <p:sldId id="639" r:id="rId11"/>
    <p:sldId id="637" r:id="rId12"/>
    <p:sldId id="638" r:id="rId13"/>
    <p:sldId id="643" r:id="rId14"/>
    <p:sldId id="598" r:id="rId15"/>
    <p:sldId id="642" r:id="rId16"/>
    <p:sldId id="609" r:id="rId17"/>
    <p:sldId id="589" r:id="rId18"/>
    <p:sldId id="585" r:id="rId19"/>
    <p:sldId id="586" r:id="rId20"/>
    <p:sldId id="587" r:id="rId21"/>
    <p:sldId id="588" r:id="rId22"/>
    <p:sldId id="575" r:id="rId23"/>
    <p:sldId id="552" r:id="rId24"/>
    <p:sldId id="611" r:id="rId25"/>
    <p:sldId id="612" r:id="rId26"/>
    <p:sldId id="606" r:id="rId27"/>
    <p:sldId id="605" r:id="rId28"/>
    <p:sldId id="623" r:id="rId29"/>
    <p:sldId id="635" r:id="rId30"/>
    <p:sldId id="625" r:id="rId31"/>
    <p:sldId id="626" r:id="rId32"/>
    <p:sldId id="627" r:id="rId33"/>
    <p:sldId id="636" r:id="rId34"/>
    <p:sldId id="629" r:id="rId35"/>
    <p:sldId id="630" r:id="rId36"/>
    <p:sldId id="631" r:id="rId37"/>
    <p:sldId id="634" r:id="rId38"/>
    <p:sldId id="580" r:id="rId39"/>
    <p:sldId id="578" r:id="rId40"/>
    <p:sldId id="633" r:id="rId41"/>
    <p:sldId id="632" r:id="rId42"/>
    <p:sldId id="618" r:id="rId43"/>
    <p:sldId id="619" r:id="rId44"/>
    <p:sldId id="620" r:id="rId45"/>
    <p:sldId id="621" r:id="rId46"/>
    <p:sldId id="648" r:id="rId47"/>
    <p:sldId id="649" r:id="rId48"/>
    <p:sldId id="622" r:id="rId49"/>
    <p:sldId id="614" r:id="rId50"/>
    <p:sldId id="617" r:id="rId51"/>
    <p:sldId id="616" r:id="rId52"/>
  </p:sldIdLst>
  <p:sldSz cx="17340263" cy="9753600"/>
  <p:notesSz cx="7104063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/>
        <a:ea typeface="+mn-ea"/>
        <a:cs typeface="Arial" charset="0"/>
        <a:sym typeface="Gill Sans"/>
      </a:defRPr>
    </a:lvl1pPr>
    <a:lvl2pPr marL="455613" indent="1588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/>
        <a:ea typeface="+mn-ea"/>
        <a:cs typeface="Arial" charset="0"/>
        <a:sym typeface="Gill Sans"/>
      </a:defRPr>
    </a:lvl2pPr>
    <a:lvl3pPr marL="912813" indent="1588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/>
        <a:ea typeface="+mn-ea"/>
        <a:cs typeface="Arial" charset="0"/>
        <a:sym typeface="Gill Sans"/>
      </a:defRPr>
    </a:lvl3pPr>
    <a:lvl4pPr marL="1370013" indent="1588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/>
        <a:ea typeface="+mn-ea"/>
        <a:cs typeface="Arial" charset="0"/>
        <a:sym typeface="Gill Sans"/>
      </a:defRPr>
    </a:lvl4pPr>
    <a:lvl5pPr marL="1827213" indent="1588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/>
        <a:ea typeface="+mn-ea"/>
        <a:cs typeface="Arial" charset="0"/>
        <a:sym typeface="Gill Sans"/>
      </a:defRPr>
    </a:lvl5pPr>
    <a:lvl6pPr marL="2286000" algn="l" defTabSz="914400" rtl="0" eaLnBrk="1" latinLnBrk="0" hangingPunct="1">
      <a:defRPr sz="4300" kern="1200">
        <a:solidFill>
          <a:srgbClr val="000000"/>
        </a:solidFill>
        <a:latin typeface="Gill Sans"/>
        <a:ea typeface="+mn-ea"/>
        <a:cs typeface="Arial" charset="0"/>
        <a:sym typeface="Gill Sans"/>
      </a:defRPr>
    </a:lvl6pPr>
    <a:lvl7pPr marL="2743200" algn="l" defTabSz="914400" rtl="0" eaLnBrk="1" latinLnBrk="0" hangingPunct="1">
      <a:defRPr sz="4300" kern="1200">
        <a:solidFill>
          <a:srgbClr val="000000"/>
        </a:solidFill>
        <a:latin typeface="Gill Sans"/>
        <a:ea typeface="+mn-ea"/>
        <a:cs typeface="Arial" charset="0"/>
        <a:sym typeface="Gill Sans"/>
      </a:defRPr>
    </a:lvl7pPr>
    <a:lvl8pPr marL="3200400" algn="l" defTabSz="914400" rtl="0" eaLnBrk="1" latinLnBrk="0" hangingPunct="1">
      <a:defRPr sz="4300" kern="1200">
        <a:solidFill>
          <a:srgbClr val="000000"/>
        </a:solidFill>
        <a:latin typeface="Gill Sans"/>
        <a:ea typeface="+mn-ea"/>
        <a:cs typeface="Arial" charset="0"/>
        <a:sym typeface="Gill Sans"/>
      </a:defRPr>
    </a:lvl8pPr>
    <a:lvl9pPr marL="3657600" algn="l" defTabSz="914400" rtl="0" eaLnBrk="1" latinLnBrk="0" hangingPunct="1">
      <a:defRPr sz="4300" kern="1200">
        <a:solidFill>
          <a:srgbClr val="000000"/>
        </a:solidFill>
        <a:latin typeface="Gill Sans"/>
        <a:ea typeface="+mn-ea"/>
        <a:cs typeface="Arial" charset="0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C8"/>
    <a:srgbClr val="000000"/>
    <a:srgbClr val="0000FF"/>
    <a:srgbClr val="CC3300"/>
    <a:srgbClr val="33CC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31" autoAdjust="0"/>
    <p:restoredTop sz="90233" autoAdjust="0"/>
  </p:normalViewPr>
  <p:slideViewPr>
    <p:cSldViewPr>
      <p:cViewPr varScale="1">
        <p:scale>
          <a:sx n="65" d="100"/>
          <a:sy n="65" d="100"/>
        </p:scale>
        <p:origin x="114" y="264"/>
      </p:cViewPr>
      <p:guideLst>
        <p:guide orient="horz" pos="3072"/>
        <p:guide pos="54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126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224"/>
        <p:guide pos="22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6B10E185-7241-4546-885A-55A6D66F4A00}" type="datetimeFigureOut">
              <a:rPr lang="de-DE"/>
              <a:pPr>
                <a:defRPr/>
              </a:pPr>
              <a:t>25.10.2019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7B12EFEF-BB9B-4B62-A168-18142B7505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190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744D0B75-66D1-41A5-9018-60A981002252}" type="datetimeFigureOut">
              <a:rPr lang="de-DE"/>
              <a:pPr>
                <a:defRPr/>
              </a:pPr>
              <a:t>25.10.2019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3"/>
            <a:ext cx="5683250" cy="4605576"/>
          </a:xfrm>
          <a:prstGeom prst="rect">
            <a:avLst/>
          </a:prstGeom>
        </p:spPr>
        <p:txBody>
          <a:bodyPr vert="horz" lIns="94796" tIns="47398" rIns="94796" bIns="47398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>
                <a:latin typeface="Gill Sans" charset="0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99BCC0BA-401E-4037-A6E8-75CA4AD680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2324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884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CC0BA-401E-4037-A6E8-75CA4AD6806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40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52017" y="10259168"/>
            <a:ext cx="287012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C5F5CD4E-2EBC-45AB-B8E6-2085485AD287}" type="slidenum">
              <a:rPr lang="de-DE" sz="1200"/>
              <a:pPr algn="r"/>
              <a:t>20</a:t>
            </a:fld>
            <a:endParaRPr lang="de-DE" sz="1200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23838" y="808038"/>
            <a:ext cx="7185026" cy="404177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09961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CC0BA-401E-4037-A6E8-75CA4AD6806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7980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CECF9-8771-4FF7-AB43-CA8A7431C933}" type="slidenum">
              <a:rPr lang="de-DE" smtClean="0">
                <a:latin typeface="Arial" pitchFamily="34" charset="0"/>
              </a:rPr>
              <a:pPr/>
              <a:t>22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3825" y="785813"/>
            <a:ext cx="6840538" cy="38481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350" y="4871108"/>
            <a:ext cx="5174438" cy="4636475"/>
          </a:xfrm>
          <a:noFill/>
          <a:ln/>
        </p:spPr>
        <p:txBody>
          <a:bodyPr/>
          <a:lstStyle/>
          <a:p>
            <a:pPr eaLnBrk="1" hangingPunct="1"/>
            <a:r>
              <a:rPr lang="de-DE" b="1" smtClean="0">
                <a:latin typeface="Arial" pitchFamily="34" charset="0"/>
              </a:rPr>
              <a:t>Baustein d / Produkt - Folien-Nr.: 65 – Datum : 01-2004 – letzte Änderung : keine</a:t>
            </a:r>
          </a:p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83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4CEE84-3104-44BE-9D7F-91A2B26C5AFC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6200" y="762000"/>
            <a:ext cx="6632575" cy="3732213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104" y="4724529"/>
            <a:ext cx="4951272" cy="4496956"/>
          </a:xfrm>
          <a:noFill/>
          <a:ln/>
        </p:spPr>
        <p:txBody>
          <a:bodyPr/>
          <a:lstStyle/>
          <a:p>
            <a:pPr eaLnBrk="1" hangingPunct="1"/>
            <a:r>
              <a:rPr lang="de-DE" b="1" dirty="0" smtClean="0"/>
              <a:t>INVOICE-spezifische Folie - Folien-Nr.: 6 – Datum : 01-2004 – letzte Änderung : keine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3738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CC0BA-401E-4037-A6E8-75CA4AD6806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4087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36389-2A89-4738-BC67-4827BCDDD01C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246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24117F-B0A8-426C-BFF9-4FC9D030825E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10" y="4713431"/>
            <a:ext cx="4991256" cy="447043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251308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CC0BA-401E-4037-A6E8-75CA4AD6806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639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9163"/>
            <a:fld id="{D39A396E-A543-470C-A20C-9A3ABC53CAEA}" type="slidenum">
              <a:rPr lang="de-DE" smtClean="0">
                <a:latin typeface="Arial" charset="0"/>
                <a:cs typeface="Arial" charset="0"/>
                <a:sym typeface="Gill Sans"/>
              </a:rPr>
              <a:pPr defTabSz="919163"/>
              <a:t>36</a:t>
            </a:fld>
            <a:endParaRPr lang="de-DE" smtClean="0">
              <a:latin typeface="Arial" charset="0"/>
              <a:cs typeface="Arial" charset="0"/>
              <a:sym typeface="Gill Sans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10" y="4713431"/>
            <a:ext cx="4991256" cy="447043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32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CC0BA-401E-4037-A6E8-75CA4AD6806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62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CC0BA-401E-4037-A6E8-75CA4AD6806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735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24117F-B0A8-426C-BFF9-4FC9D030825E}" type="slidenum">
              <a:rPr lang="de-DE" smtClean="0"/>
              <a:pPr/>
              <a:t>38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8350"/>
            <a:ext cx="6821487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8329" y="5116855"/>
            <a:ext cx="4853766" cy="485306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06959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8" y="4716879"/>
            <a:ext cx="4984962" cy="44652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736905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9163"/>
            <a:fld id="{57963276-DC4A-491C-9F26-4633FC251F13}" type="slidenum">
              <a:rPr lang="de-DE" smtClean="0">
                <a:latin typeface="Arial" charset="0"/>
                <a:cs typeface="Arial" charset="0"/>
                <a:sym typeface="Gill Sans"/>
              </a:rPr>
              <a:pPr defTabSz="919163"/>
              <a:t>40</a:t>
            </a:fld>
            <a:endParaRPr lang="de-DE" smtClean="0">
              <a:latin typeface="Arial" charset="0"/>
              <a:cs typeface="Arial" charset="0"/>
              <a:sym typeface="Gill Sans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3210" y="4713431"/>
            <a:ext cx="4991256" cy="447043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428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88505-C04A-42A1-A7D1-3688867CDFBD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3277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E0C05-3CE0-4E0C-8FBD-2212866F9232}" type="slidenum">
              <a:rPr lang="de-DE" smtClean="0">
                <a:latin typeface="Arial" pitchFamily="34" charset="0"/>
              </a:rPr>
              <a:pPr/>
              <a:t>42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57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  <p:sp>
        <p:nvSpPr>
          <p:cNvPr id="58372" name="Foliennummernplatzhalt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4088"/>
            <a:fld id="{C8C40097-6C17-418E-9F4D-C83CE74CFFD2}" type="slidenum">
              <a:rPr lang="de-DE" smtClean="0">
                <a:latin typeface="Arial" pitchFamily="34" charset="0"/>
                <a:cs typeface="Arial" pitchFamily="34" charset="0"/>
              </a:rPr>
              <a:pPr defTabSz="954088"/>
              <a:t>43</a:t>
            </a:fld>
            <a:endParaRPr lang="de-DE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39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D0BCA-927C-43FD-86DD-3917DD2C7824}" type="slidenum">
              <a:rPr lang="de-DE" smtClean="0">
                <a:latin typeface="Arial" pitchFamily="34" charset="0"/>
              </a:rPr>
              <a:pPr/>
              <a:t>44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5529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5112" cy="3721100"/>
          </a:xfrm>
          <a:ln/>
        </p:spPr>
      </p:sp>
      <p:sp>
        <p:nvSpPr>
          <p:cNvPr id="55300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6"/>
            <a:ext cx="5437188" cy="4465638"/>
          </a:xfrm>
          <a:noFill/>
          <a:ln/>
        </p:spPr>
        <p:txBody>
          <a:bodyPr lIns="83079" tIns="43201" rIns="83079" bIns="43201"/>
          <a:lstStyle/>
          <a:p>
            <a:pPr eaLnBrk="1" hangingPunct="1"/>
            <a:endParaRPr lang="de-DE" dirty="0" smtClean="0">
              <a:latin typeface="Arial" pitchFamily="34" charset="0"/>
            </a:endParaRPr>
          </a:p>
        </p:txBody>
      </p:sp>
      <p:sp>
        <p:nvSpPr>
          <p:cNvPr id="55301" name="Foliennummernplatzhalter 3"/>
          <p:cNvSpPr txBox="1">
            <a:spLocks noGrp="1"/>
          </p:cNvSpPr>
          <p:nvPr/>
        </p:nvSpPr>
        <p:spPr bwMode="auto">
          <a:xfrm>
            <a:off x="3849689" y="9428163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3079" tIns="43201" rIns="83079" bIns="43201" anchor="b"/>
          <a:lstStyle/>
          <a:p>
            <a:pPr algn="r" defTabSz="414338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668338" algn="l"/>
                <a:tab pos="1336675" algn="l"/>
                <a:tab pos="2005013" algn="l"/>
                <a:tab pos="2673350" algn="l"/>
              </a:tabLst>
            </a:pPr>
            <a:fld id="{FCD46832-C557-4E3F-B571-694576A760D4}" type="slidenum">
              <a:rPr lang="de-DE" sz="1100">
                <a:solidFill>
                  <a:srgbClr val="000000"/>
                </a:solidFill>
                <a:ea typeface="Arial Unicode MS" pitchFamily="34" charset="-128"/>
                <a:cs typeface="Arial" pitchFamily="34" charset="0"/>
              </a:rPr>
              <a:pPr algn="r" defTabSz="414338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668338" algn="l"/>
                  <a:tab pos="1336675" algn="l"/>
                  <a:tab pos="2005013" algn="l"/>
                  <a:tab pos="2673350" algn="l"/>
                </a:tabLst>
              </a:pPr>
              <a:t>44</a:t>
            </a:fld>
            <a:endParaRPr lang="de-DE" sz="1100" dirty="0">
              <a:solidFill>
                <a:srgbClr val="000000"/>
              </a:solidFill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28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CC0BA-401E-4037-A6E8-75CA4AD6806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0578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79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CC0BA-401E-4037-A6E8-75CA4AD6806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520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CC0BA-401E-4037-A6E8-75CA4AD6806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61895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CC0BA-401E-4037-A6E8-75CA4AD6806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167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CC0BA-401E-4037-A6E8-75CA4AD6806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695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88505-C04A-42A1-A7D1-3688867CDFB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60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56E679-8A76-4C00-9CD7-AC5F42B1FBDA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  <a:sym typeface="Gill Sans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3" y="785813"/>
            <a:ext cx="6840537" cy="38481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350" y="4871108"/>
            <a:ext cx="5174438" cy="4636475"/>
          </a:xfrm>
          <a:noFill/>
          <a:ln/>
        </p:spPr>
        <p:txBody>
          <a:bodyPr/>
          <a:lstStyle/>
          <a:p>
            <a:pPr eaLnBrk="1" hangingPunct="1"/>
            <a:r>
              <a:rPr lang="de-DE" b="1" smtClean="0">
                <a:latin typeface="Arial" pitchFamily="34" charset="0"/>
              </a:rPr>
              <a:t>INVOICE-spezifische Folie - Folien-Nr.: 6 – Datum : 01-2004 – letzte Änderung : keine</a:t>
            </a:r>
          </a:p>
          <a:p>
            <a:pPr eaLnBrk="1" hangingPunct="1"/>
            <a:endParaRPr lang="de-DE" smtClean="0">
              <a:latin typeface="Arial" pitchFamily="34" charset="0"/>
            </a:endParaRPr>
          </a:p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81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Was wollen wir extrahieren?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BCC0BA-401E-4037-A6E8-75CA4AD6806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218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7455FA-1B8E-4059-A11E-812A425C3F1B}" type="slidenum">
              <a:rPr lang="de-DE" smtClean="0"/>
              <a:pPr>
                <a:defRPr/>
              </a:pPr>
              <a:t>18</a:t>
            </a:fld>
            <a:endParaRPr lang="de-DE" smtClean="0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z="18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055572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8350"/>
            <a:ext cx="6821487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36389-2A89-4738-BC67-4827BCDDD01C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930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E3E7F1FC-9BD5-A745-8D03-9B043D2F1D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3413">
                <a:solidFill>
                  <a:schemeClr val="bg1"/>
                </a:solidFill>
                <a:latin typeface="+mn-lt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de-DE" dirty="0" smtClean="0"/>
              <a:t>Untertitel (Calibri, 24pt)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DDFD444-30C7-0D4A-9B02-BC57491653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7533" y="1441616"/>
            <a:ext cx="13005197" cy="3681283"/>
          </a:xfrm>
        </p:spPr>
        <p:txBody>
          <a:bodyPr anchor="b" anchorCtr="0">
            <a:normAutofit/>
          </a:bodyPr>
          <a:lstStyle>
            <a:lvl1pPr algn="ctr">
              <a:defRPr sz="8533"/>
            </a:lvl1pPr>
          </a:lstStyle>
          <a:p>
            <a:r>
              <a:rPr lang="de-DE" dirty="0" smtClean="0"/>
              <a:t>Präsentationstitel</a:t>
            </a:r>
            <a:br>
              <a:rPr lang="de-DE" dirty="0" smtClean="0"/>
            </a:br>
            <a:r>
              <a:rPr lang="de-DE" dirty="0" smtClean="0"/>
              <a:t>(Calibri, 60pt, Fett)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63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E3E7F1FC-9BD5-A745-8D03-9B043D2F1D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3413">
                <a:solidFill>
                  <a:schemeClr val="tx1"/>
                </a:solidFill>
                <a:latin typeface="+mn-lt"/>
              </a:defRPr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de-DE" dirty="0" smtClean="0"/>
              <a:t>Untertitel (Calibri, 24pt)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DDFD444-30C7-0D4A-9B02-BC57491653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7533" y="1441616"/>
            <a:ext cx="13005197" cy="3681283"/>
          </a:xfrm>
        </p:spPr>
        <p:txBody>
          <a:bodyPr anchor="b" anchorCtr="0">
            <a:normAutofit/>
          </a:bodyPr>
          <a:lstStyle>
            <a:lvl1pPr algn="ctr">
              <a:defRPr sz="8533" baseline="0"/>
            </a:lvl1pPr>
          </a:lstStyle>
          <a:p>
            <a:r>
              <a:rPr lang="de-DE" dirty="0" smtClean="0"/>
              <a:t>Präsentationstitel</a:t>
            </a:r>
            <a:br>
              <a:rPr lang="de-DE" dirty="0" smtClean="0"/>
            </a:br>
            <a:r>
              <a:rPr lang="de-DE" dirty="0" smtClean="0"/>
              <a:t>(Calibri, 60pt, Fett)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977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E5EBE-1B18-7849-AD69-65AAFCE4F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3112" y="2431628"/>
            <a:ext cx="14955977" cy="4095609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de-DE" dirty="0" smtClean="0"/>
              <a:t>Titel für einen neuen Abschnitt</a:t>
            </a:r>
            <a:br>
              <a:rPr lang="de-DE" dirty="0" smtClean="0"/>
            </a:br>
            <a:r>
              <a:rPr lang="de-DE" dirty="0" smtClean="0"/>
              <a:t>(Calibri, 60pt, Fett)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B6B461-38E8-2944-8559-15BB816141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83112" y="6527237"/>
            <a:ext cx="1495597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 (Calibri, 24pt)</a:t>
            </a:r>
          </a:p>
        </p:txBody>
      </p:sp>
    </p:spTree>
    <p:extLst>
      <p:ext uri="{BB962C8B-B14F-4D97-AF65-F5344CB8AC3E}">
        <p14:creationId xmlns:p14="http://schemas.microsoft.com/office/powerpoint/2010/main" val="38981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94334-247F-FC40-A469-3DB1366B1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 (Calibri 44pt, Fett)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B0F8A1-60E1-2140-96B7-EBDCB5B8576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4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12BC6-AE24-D44D-A7B4-2E232D2BC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 (Calibri 44pt, Fett)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388081-703E-D543-9E5E-0BF505C377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92143" y="1885246"/>
            <a:ext cx="7369612" cy="7308846"/>
          </a:xfrm>
        </p:spPr>
        <p:txBody>
          <a:bodyPr/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DA070D-6095-5145-8F01-D05E0D0472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778508" y="1885243"/>
            <a:ext cx="7369612" cy="7308846"/>
          </a:xfrm>
        </p:spPr>
        <p:txBody>
          <a:bodyPr/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212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B8C13-C7EB-BB45-959A-B03DC7250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143" y="7901"/>
            <a:ext cx="14955977" cy="1885245"/>
          </a:xfrm>
        </p:spPr>
        <p:txBody>
          <a:bodyPr/>
          <a:lstStyle/>
          <a:p>
            <a:r>
              <a:rPr lang="de-DE" dirty="0" smtClean="0"/>
              <a:t>Folientitel (Calibri 44pt, Fett)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390A9E-41B5-8842-A121-E528CB315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9885" y="1893146"/>
            <a:ext cx="7335743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00CAD0-B945-FB49-97A9-A132B94325D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94403" y="3064931"/>
            <a:ext cx="7335743" cy="6189648"/>
          </a:xfrm>
        </p:spPr>
        <p:txBody>
          <a:bodyPr/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A2899C-5E82-DC41-AC1F-05F056335C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76250" y="1893146"/>
            <a:ext cx="7371870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C29D82-A7FB-D44C-B9A5-B4ECC591E3F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778508" y="3064931"/>
            <a:ext cx="7371870" cy="6189648"/>
          </a:xfrm>
        </p:spPr>
        <p:txBody>
          <a:bodyPr/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1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D1A8A-D17D-C64A-9A10-C7B96CFD2B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 (Calibri 44pt, Fett)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506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40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16969-D0D1-CA4F-9AEA-F2895508C1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9885" y="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de-DE" dirty="0" smtClean="0"/>
              <a:t>Überschrift</a:t>
            </a:r>
            <a:br>
              <a:rPr lang="de-DE" dirty="0" smtClean="0"/>
            </a:br>
            <a:r>
              <a:rPr lang="de-DE" dirty="0" smtClean="0"/>
              <a:t>Calibri, 32pt, </a:t>
            </a:r>
            <a:br>
              <a:rPr lang="de-DE" dirty="0" smtClean="0"/>
            </a:br>
            <a:r>
              <a:rPr lang="de-DE" dirty="0" smtClean="0"/>
              <a:t>Fett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DE6215-5300-1A4D-95A4-5442FFB12C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71870" y="2275839"/>
            <a:ext cx="8778508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F15472-2B07-4D4F-91B4-31E175AD57F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94402" y="2275840"/>
            <a:ext cx="5588169" cy="6931376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de-DE" dirty="0" smtClean="0"/>
              <a:t>Fließtext, Beschreibungstext (Calibri 16pt)</a:t>
            </a:r>
          </a:p>
        </p:txBody>
      </p:sp>
    </p:spTree>
    <p:extLst>
      <p:ext uri="{BB962C8B-B14F-4D97-AF65-F5344CB8AC3E}">
        <p14:creationId xmlns:p14="http://schemas.microsoft.com/office/powerpoint/2010/main" val="269359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8A763-FDE7-B44F-84EB-6E018643EF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9885" y="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de-DE" dirty="0" smtClean="0"/>
              <a:t>Überschrift</a:t>
            </a:r>
            <a:br>
              <a:rPr lang="de-DE" dirty="0" smtClean="0"/>
            </a:br>
            <a:r>
              <a:rPr lang="de-DE" dirty="0" smtClean="0"/>
              <a:t>Calibri, 32pt, </a:t>
            </a:r>
            <a:br>
              <a:rPr lang="de-DE" dirty="0" smtClean="0"/>
            </a:br>
            <a:r>
              <a:rPr lang="de-DE" dirty="0" smtClean="0"/>
              <a:t>Fett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EF80704-BA83-F947-A94E-C70D052E2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71870" y="2275840"/>
            <a:ext cx="8778508" cy="6931376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EA5143-DE5E-3C48-B48F-823B543AA92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94402" y="2275840"/>
            <a:ext cx="5588169" cy="6931376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de-DE" dirty="0" smtClean="0"/>
              <a:t>Fließtext, Beschreibungstext (Calibri 16pt)</a:t>
            </a:r>
          </a:p>
        </p:txBody>
      </p:sp>
    </p:spTree>
    <p:extLst>
      <p:ext uri="{BB962C8B-B14F-4D97-AF65-F5344CB8AC3E}">
        <p14:creationId xmlns:p14="http://schemas.microsoft.com/office/powerpoint/2010/main" val="4933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E5EBE-1B18-7849-AD69-65AAFCE4F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3112" y="2431628"/>
            <a:ext cx="14955977" cy="4095609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de-DE" dirty="0" smtClean="0"/>
              <a:t>Titel für einen neuen Abschnitt</a:t>
            </a:r>
            <a:br>
              <a:rPr lang="de-DE" dirty="0" smtClean="0"/>
            </a:br>
            <a:r>
              <a:rPr lang="de-DE" dirty="0" smtClean="0"/>
              <a:t>(Calibri, 60pt, Fett)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2B6B461-38E8-2944-8559-15BB816141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83112" y="6527237"/>
            <a:ext cx="1495597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bg1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Untertitel (Schrift: Calibri, 24pt)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827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94334-247F-FC40-A469-3DB1366B1A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 (Calibri, 44pt)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B0F8A1-60E1-2140-96B7-EBDCB5B8576B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641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112BC6-AE24-D44D-A7B4-2E232D2BC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 (Calibri, 44pt)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388081-703E-D543-9E5E-0BF505C377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192143" y="1885246"/>
            <a:ext cx="7369612" cy="7308846"/>
          </a:xfrm>
        </p:spPr>
        <p:txBody>
          <a:bodyPr/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DA070D-6095-5145-8F01-D05E0D0472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778508" y="1885243"/>
            <a:ext cx="7369612" cy="7308846"/>
          </a:xfrm>
        </p:spPr>
        <p:txBody>
          <a:bodyPr/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365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8B8C13-C7EB-BB45-959A-B03DC7250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143" y="7901"/>
            <a:ext cx="14955977" cy="1885245"/>
          </a:xfrm>
        </p:spPr>
        <p:txBody>
          <a:bodyPr/>
          <a:lstStyle/>
          <a:p>
            <a:r>
              <a:rPr lang="de-DE" dirty="0" smtClean="0"/>
              <a:t>Folientitel (Calibri, 44pt)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390A9E-41B5-8842-A121-E528CB315BC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89885" y="1893146"/>
            <a:ext cx="7335743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de-DE" dirty="0" smtClean="0"/>
              <a:t>Überschrift (Calibri, 24pt)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00CAD0-B945-FB49-97A9-A132B94325D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94403" y="3064931"/>
            <a:ext cx="7335743" cy="6189648"/>
          </a:xfrm>
        </p:spPr>
        <p:txBody>
          <a:bodyPr/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A2899C-5E82-DC41-AC1F-05F056335C5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776250" y="1893146"/>
            <a:ext cx="7371870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de-DE" dirty="0" smtClean="0"/>
              <a:t>Überschrift (Calibri, 24pt)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C29D82-A7FB-D44C-B9A5-B4ECC591E3F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8778508" y="3064931"/>
            <a:ext cx="7371870" cy="6189648"/>
          </a:xfrm>
        </p:spPr>
        <p:txBody>
          <a:bodyPr/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48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4D1A8A-D17D-C64A-9A10-C7B96CFD2B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Folientitel (Calibri, 44pt)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937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15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916969-D0D1-CA4F-9AEA-F2895508C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85" y="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DE6215-5300-1A4D-95A4-5442FFB12C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71870" y="2275839"/>
            <a:ext cx="8778508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F15472-2B07-4D4F-91B4-31E175AD57F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94402" y="2275840"/>
            <a:ext cx="5588169" cy="6931376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de-DE" dirty="0" smtClean="0"/>
              <a:t>Fließtext, Beschreibungstext (Calibri 16pt)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030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88A763-FDE7-B44F-84EB-6E018643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85" y="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EF80704-BA83-F947-A94E-C70D052E21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71870" y="2275840"/>
            <a:ext cx="8778508" cy="6931376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6EA5143-DE5E-3C48-B48F-823B543AA92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94402" y="2275840"/>
            <a:ext cx="5588169" cy="6931376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de-DE" dirty="0" smtClean="0"/>
              <a:t>Fließtext, Beschreibungstext (Calibri 16pt)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672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6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0">
              <a:srgbClr val="0080C8"/>
            </a:gs>
            <a:gs pos="100000">
              <a:srgbClr val="55A54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2328D77-0F9E-534B-95B2-75A52DAEA8C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/>
        </p:blipFill>
        <p:spPr>
          <a:xfrm>
            <a:off x="10270283" y="944814"/>
            <a:ext cx="7069980" cy="8808786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A96203F-1179-324B-BB25-DEF980CCF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1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Folientitel (Calibri, 44pt, Fett)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09AEF8-832A-B746-8134-162318E16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143" y="1885246"/>
            <a:ext cx="14955977" cy="7339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Erste Textebene (Calibri, 28pt)</a:t>
            </a:r>
          </a:p>
          <a:p>
            <a:pPr lvl="1"/>
            <a:r>
              <a:rPr lang="de-DE" dirty="0" smtClean="0"/>
              <a:t>Zweite Textebene (Calibri, 24pt)</a:t>
            </a:r>
          </a:p>
          <a:p>
            <a:pPr lvl="2"/>
            <a:r>
              <a:rPr lang="de-DE" dirty="0" smtClean="0"/>
              <a:t>Dritte Textebene (Calibri, 20pt)</a:t>
            </a:r>
          </a:p>
          <a:p>
            <a:pPr lvl="3"/>
            <a:r>
              <a:rPr lang="de-DE" dirty="0" smtClean="0"/>
              <a:t>Vierte Textebene (Calibri, 18 </a:t>
            </a:r>
            <a:r>
              <a:rPr lang="de-DE" dirty="0" err="1" smtClean="0"/>
              <a:t>pt</a:t>
            </a:r>
            <a:r>
              <a:rPr lang="de-DE" dirty="0" smtClean="0"/>
              <a:t>)</a:t>
            </a:r>
          </a:p>
          <a:p>
            <a:pPr lvl="4"/>
            <a:r>
              <a:rPr lang="de-DE" dirty="0" smtClean="0"/>
              <a:t>Fünfte Textebene (Calibri, 18pt)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A41695-CAF8-4145-A48A-2D0A1A8298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5561643" y="9331392"/>
            <a:ext cx="1299757" cy="34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300460" rtl="0" eaLnBrk="1" latinLnBrk="0" hangingPunct="1">
        <a:lnSpc>
          <a:spcPct val="100000"/>
        </a:lnSpc>
        <a:spcBef>
          <a:spcPct val="0"/>
        </a:spcBef>
        <a:buNone/>
        <a:defRPr sz="6258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3982" kern="1200">
          <a:solidFill>
            <a:schemeClr val="bg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3413" kern="1200">
          <a:solidFill>
            <a:schemeClr val="bg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844" kern="1200">
          <a:solidFill>
            <a:schemeClr val="bg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560" kern="1200">
          <a:solidFill>
            <a:schemeClr val="bg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560" kern="1200">
          <a:solidFill>
            <a:schemeClr val="bg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A96203F-1179-324B-BB25-DEF980CCF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1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Folientitel (Calibri 44pt, Fett)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09AEF8-832A-B746-8134-162318E16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143" y="1885246"/>
            <a:ext cx="14955977" cy="7339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4EA61B7-2954-E74C-A1D9-568E6674310D}"/>
              </a:ext>
            </a:extLst>
          </p:cNvPr>
          <p:cNvSpPr/>
          <p:nvPr/>
        </p:nvSpPr>
        <p:spPr>
          <a:xfrm>
            <a:off x="0" y="9331392"/>
            <a:ext cx="17340263" cy="345495"/>
          </a:xfrm>
          <a:prstGeom prst="rect">
            <a:avLst/>
          </a:prstGeom>
          <a:gradFill flip="none" rotWithShape="1">
            <a:gsLst>
              <a:gs pos="35000">
                <a:srgbClr val="0080C8"/>
              </a:gs>
              <a:gs pos="100000">
                <a:srgbClr val="55A546"/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C2F986A-5B6B-CC43-872E-A1634CA6C11D}"/>
              </a:ext>
            </a:extLst>
          </p:cNvPr>
          <p:cNvSpPr/>
          <p:nvPr/>
        </p:nvSpPr>
        <p:spPr>
          <a:xfrm>
            <a:off x="15434851" y="9331392"/>
            <a:ext cx="1553342" cy="3454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97D376D-71B6-FC4A-A36C-2FD676CBC0A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5561643" y="9331392"/>
            <a:ext cx="1299757" cy="34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9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1300460" rtl="0" eaLnBrk="1" latinLnBrk="0" hangingPunct="1">
        <a:lnSpc>
          <a:spcPct val="100000"/>
        </a:lnSpc>
        <a:spcBef>
          <a:spcPct val="0"/>
        </a:spcBef>
        <a:buNone/>
        <a:defRPr sz="6258" b="1" kern="1200" baseline="0">
          <a:solidFill>
            <a:srgbClr val="0080C8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6.png"/><Relationship Id="rId4" Type="http://schemas.openxmlformats.org/officeDocument/2006/relationships/image" Target="../media/image10.sv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e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0.png"/><Relationship Id="rId7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16.png"/><Relationship Id="rId4" Type="http://schemas.openxmlformats.org/officeDocument/2006/relationships/image" Target="../media/image21.png"/><Relationship Id="rId9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tiff"/><Relationship Id="rId13" Type="http://schemas.openxmlformats.org/officeDocument/2006/relationships/image" Target="../media/image57.tiff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tiff"/><Relationship Id="rId17" Type="http://schemas.openxmlformats.org/officeDocument/2006/relationships/image" Target="../media/image61.jpg"/><Relationship Id="rId2" Type="http://schemas.openxmlformats.org/officeDocument/2006/relationships/image" Target="../media/image46.jpeg"/><Relationship Id="rId16" Type="http://schemas.openxmlformats.org/officeDocument/2006/relationships/image" Target="../media/image60.tif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png"/><Relationship Id="rId11" Type="http://schemas.openxmlformats.org/officeDocument/2006/relationships/image" Target="../media/image55.tiff"/><Relationship Id="rId5" Type="http://schemas.openxmlformats.org/officeDocument/2006/relationships/image" Target="../media/image49.tiff"/><Relationship Id="rId15" Type="http://schemas.openxmlformats.org/officeDocument/2006/relationships/image" Target="../media/image59.tiff"/><Relationship Id="rId10" Type="http://schemas.openxmlformats.org/officeDocument/2006/relationships/image" Target="../media/image54.tiff"/><Relationship Id="rId4" Type="http://schemas.openxmlformats.org/officeDocument/2006/relationships/image" Target="../media/image48.tiff"/><Relationship Id="rId9" Type="http://schemas.openxmlformats.org/officeDocument/2006/relationships/image" Target="../media/image53.tiff"/><Relationship Id="rId14" Type="http://schemas.openxmlformats.org/officeDocument/2006/relationships/image" Target="../media/image58.tif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tiff"/><Relationship Id="rId13" Type="http://schemas.openxmlformats.org/officeDocument/2006/relationships/image" Target="../media/image67.tiff"/><Relationship Id="rId18" Type="http://schemas.openxmlformats.org/officeDocument/2006/relationships/image" Target="../media/image72.tiff"/><Relationship Id="rId3" Type="http://schemas.openxmlformats.org/officeDocument/2006/relationships/image" Target="../media/image46.jpeg"/><Relationship Id="rId7" Type="http://schemas.openxmlformats.org/officeDocument/2006/relationships/image" Target="../media/image59.tiff"/><Relationship Id="rId12" Type="http://schemas.openxmlformats.org/officeDocument/2006/relationships/image" Target="../media/image66.tiff"/><Relationship Id="rId17" Type="http://schemas.openxmlformats.org/officeDocument/2006/relationships/image" Target="../media/image71.tiff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70.tiff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7.tiff"/><Relationship Id="rId11" Type="http://schemas.openxmlformats.org/officeDocument/2006/relationships/image" Target="../media/image65.tiff"/><Relationship Id="rId5" Type="http://schemas.openxmlformats.org/officeDocument/2006/relationships/image" Target="../media/image56.tiff"/><Relationship Id="rId15" Type="http://schemas.openxmlformats.org/officeDocument/2006/relationships/image" Target="../media/image69.tiff"/><Relationship Id="rId10" Type="http://schemas.openxmlformats.org/officeDocument/2006/relationships/image" Target="../media/image64.tiff"/><Relationship Id="rId4" Type="http://schemas.openxmlformats.org/officeDocument/2006/relationships/image" Target="../media/image47.jpeg"/><Relationship Id="rId9" Type="http://schemas.openxmlformats.org/officeDocument/2006/relationships/image" Target="../media/image63.tiff"/><Relationship Id="rId14" Type="http://schemas.openxmlformats.org/officeDocument/2006/relationships/image" Target="../media/image68.tif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17" Type="http://schemas.openxmlformats.org/officeDocument/2006/relationships/image" Target="../media/image88.jpg"/><Relationship Id="rId2" Type="http://schemas.openxmlformats.org/officeDocument/2006/relationships/image" Target="../media/image73.jpe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5" Type="http://schemas.openxmlformats.org/officeDocument/2006/relationships/image" Target="../media/image76.jpeg"/><Relationship Id="rId15" Type="http://schemas.openxmlformats.org/officeDocument/2006/relationships/image" Target="../media/image86.jpeg"/><Relationship Id="rId10" Type="http://schemas.openxmlformats.org/officeDocument/2006/relationships/image" Target="../media/image81.png"/><Relationship Id="rId4" Type="http://schemas.openxmlformats.org/officeDocument/2006/relationships/image" Target="../media/image75.jpeg"/><Relationship Id="rId9" Type="http://schemas.openxmlformats.org/officeDocument/2006/relationships/image" Target="../media/image80.png"/><Relationship Id="rId14" Type="http://schemas.openxmlformats.org/officeDocument/2006/relationships/image" Target="../media/image8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2505694" y="6507180"/>
            <a:ext cx="13005197" cy="970579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Tahoma" pitchFamily="34" charset="0"/>
                <a:cs typeface="Tahoma" pitchFamily="34" charset="0"/>
              </a:rPr>
              <a:t>Referent, Unternehmen</a:t>
            </a:r>
            <a:endParaRPr lang="de-DE" dirty="0">
              <a:latin typeface="Tahoma" pitchFamily="34" charset="0"/>
              <a:cs typeface="Tahoma" pitchFamily="34" charset="0"/>
            </a:endParaRP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167533" y="1441616"/>
            <a:ext cx="13487374" cy="45873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4800" dirty="0" smtClean="0">
                <a:cs typeface="Tahoma" pitchFamily="34" charset="0"/>
              </a:rPr>
              <a:t>Dokumente digitalisieren – Prozesse automatisieren</a:t>
            </a:r>
            <a:endParaRPr lang="de-DE" sz="4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037" y="2398794"/>
            <a:ext cx="7964582" cy="25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8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Recherchemöglichkeiten in PROXESS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Volltextsuche in Feldern und Dokumenten (Stichwortsuche)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Schlagwortsuche in Indexfeldern (z. B. Belegnummer)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Automatische Suchwortergänzung „à la Google“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Filteroptionen (z.B. nach </a:t>
            </a:r>
            <a:r>
              <a:rPr lang="de-DE" dirty="0" err="1" smtClean="0"/>
              <a:t>Belegtyp</a:t>
            </a:r>
            <a:r>
              <a:rPr lang="de-DE" dirty="0" smtClean="0"/>
              <a:t>, Jahr, Region)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Geführte Suche mit Suchpfad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Suche direkt aus der integrierten ERP-Oberfläche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Ad-hoc-Recherche aus den Desktop-Programmen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62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Archivierungsmöglichkeiten in PROXESS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Über automatische Imports und Schnittstellen (z. B. Rechnungen)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Manuelle Archivierung über integrierte ERP-Oberfläche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Direkt aus den Desktop-Programmen (z.B. Word /Excel)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Direkt aus dem E-Mailprogramm (z. B. MS Outlook)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Über den PROXESS-Archivclient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Direkt aus dem Windows-Explorer</a:t>
            </a:r>
          </a:p>
        </p:txBody>
      </p:sp>
    </p:spTree>
    <p:extLst>
      <p:ext uri="{BB962C8B-B14F-4D97-AF65-F5344CB8AC3E}">
        <p14:creationId xmlns:p14="http://schemas.microsoft.com/office/powerpoint/2010/main" val="57097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Automatische Belegverarbeitung mit PROXESS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2143" y="1885247"/>
            <a:ext cx="14955977" cy="2343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 smtClean="0"/>
              <a:t>Belege per OCR auslesen, Belegdaten erkennen, prüfen</a:t>
            </a:r>
          </a:p>
          <a:p>
            <a:pPr marL="0" indent="0">
              <a:buNone/>
            </a:pPr>
            <a:r>
              <a:rPr lang="de-DE" sz="4000" b="1" dirty="0" smtClean="0"/>
              <a:t>und automatisch weiter verarbeiten.</a:t>
            </a:r>
            <a:endParaRPr lang="de-DE" sz="40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44752"/>
            <a:ext cx="17340263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Belegverarbeitung gestern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9" r="-162"/>
          <a:stretch/>
        </p:blipFill>
        <p:spPr>
          <a:xfrm>
            <a:off x="-5345" y="1480363"/>
            <a:ext cx="17373696" cy="784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4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/>
          <p:cNvSpPr/>
          <p:nvPr/>
        </p:nvSpPr>
        <p:spPr>
          <a:xfrm>
            <a:off x="4637683" y="2284512"/>
            <a:ext cx="3126656" cy="6336704"/>
          </a:xfrm>
          <a:prstGeom prst="rect">
            <a:avLst/>
          </a:prstGeom>
          <a:solidFill>
            <a:srgbClr val="0080C8"/>
          </a:solidFill>
          <a:ln w="50800">
            <a:solidFill>
              <a:srgbClr val="0080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1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Belegverarbeitung heute</a:t>
            </a:r>
            <a:endParaRPr lang="de-DE" dirty="0"/>
          </a:p>
        </p:txBody>
      </p:sp>
      <p:pic>
        <p:nvPicPr>
          <p:cNvPr id="24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99" y="4039145"/>
            <a:ext cx="2033588" cy="2709863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38416">
            <a:off x="1419971" y="4193849"/>
            <a:ext cx="2064679" cy="165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1490320" y="2480801"/>
            <a:ext cx="2520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800" b="1" dirty="0" smtClean="0">
                <a:latin typeface="+mn-lt"/>
                <a:ea typeface="Tahoma" pitchFamily="34" charset="0"/>
                <a:cs typeface="Tahoma" pitchFamily="34" charset="0"/>
              </a:rPr>
              <a:t>1. Zentrale</a:t>
            </a:r>
          </a:p>
          <a:p>
            <a:pPr algn="l"/>
            <a:r>
              <a:rPr lang="de-DE" sz="2800" b="1" dirty="0" smtClean="0">
                <a:latin typeface="+mn-lt"/>
                <a:ea typeface="Tahoma" pitchFamily="34" charset="0"/>
                <a:cs typeface="Tahoma" pitchFamily="34" charset="0"/>
              </a:rPr>
              <a:t>Belegerfassung </a:t>
            </a:r>
            <a:endParaRPr lang="de-DE" sz="28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Pfeil nach rechts 13"/>
          <p:cNvSpPr/>
          <p:nvPr/>
        </p:nvSpPr>
        <p:spPr bwMode="auto">
          <a:xfrm>
            <a:off x="3427401" y="4132840"/>
            <a:ext cx="1128583" cy="476125"/>
          </a:xfrm>
          <a:prstGeom prst="rightArrow">
            <a:avLst/>
          </a:prstGeom>
          <a:solidFill>
            <a:srgbClr val="0080C8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4200">
              <a:solidFill>
                <a:srgbClr val="0080C8"/>
              </a:solidFill>
              <a:latin typeface="+mn-lt"/>
              <a:sym typeface="Gill Sans" charset="0"/>
            </a:endParaRPr>
          </a:p>
        </p:txBody>
      </p:sp>
      <p:sp>
        <p:nvSpPr>
          <p:cNvPr id="16" name="Pfeil nach rechts 15"/>
          <p:cNvSpPr/>
          <p:nvPr/>
        </p:nvSpPr>
        <p:spPr bwMode="auto">
          <a:xfrm>
            <a:off x="6509891" y="4160140"/>
            <a:ext cx="1214446" cy="524006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4200">
              <a:solidFill>
                <a:schemeClr val="bg1"/>
              </a:solidFill>
              <a:latin typeface="+mn-lt"/>
              <a:sym typeface="Gill Sans" charset="0"/>
            </a:endParaRPr>
          </a:p>
        </p:txBody>
      </p:sp>
      <p:sp>
        <p:nvSpPr>
          <p:cNvPr id="23" name="Rechteckiger Pfeil 22"/>
          <p:cNvSpPr/>
          <p:nvPr/>
        </p:nvSpPr>
        <p:spPr bwMode="auto">
          <a:xfrm>
            <a:off x="6581899" y="5164832"/>
            <a:ext cx="1000132" cy="1357322"/>
          </a:xfrm>
          <a:prstGeom prst="bentArrow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4200">
              <a:solidFill>
                <a:schemeClr val="bg1"/>
              </a:solidFill>
              <a:latin typeface="+mn-lt"/>
              <a:sym typeface="Gill Sans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8429962" y="2452468"/>
            <a:ext cx="1896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latin typeface="+mn-lt"/>
                <a:ea typeface="Tahoma" pitchFamily="34" charset="0"/>
                <a:cs typeface="Tahoma" pitchFamily="34" charset="0"/>
              </a:rPr>
              <a:t>3. </a:t>
            </a:r>
            <a:r>
              <a:rPr lang="de-DE" sz="2800" b="1" dirty="0" smtClean="0">
                <a:latin typeface="+mn-lt"/>
                <a:ea typeface="Tahoma" pitchFamily="34" charset="0"/>
                <a:cs typeface="Tahoma" pitchFamily="34" charset="0"/>
              </a:rPr>
              <a:t>Digitaler </a:t>
            </a:r>
          </a:p>
          <a:p>
            <a:r>
              <a:rPr lang="de-DE" sz="2800" b="1" dirty="0" smtClean="0">
                <a:latin typeface="+mn-lt"/>
                <a:ea typeface="Tahoma" pitchFamily="34" charset="0"/>
                <a:cs typeface="Tahoma" pitchFamily="34" charset="0"/>
              </a:rPr>
              <a:t>Workflow</a:t>
            </a:r>
            <a:endParaRPr lang="de-DE" sz="28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1305255" y="2472080"/>
            <a:ext cx="3341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  <a:ea typeface="Tahoma" pitchFamily="34" charset="0"/>
                <a:cs typeface="Tahoma" pitchFamily="34" charset="0"/>
              </a:rPr>
              <a:t>4. </a:t>
            </a:r>
            <a:r>
              <a:rPr lang="de-DE" sz="2800" b="1" dirty="0" smtClean="0">
                <a:latin typeface="+mj-lt"/>
                <a:ea typeface="Tahoma" pitchFamily="34" charset="0"/>
                <a:cs typeface="Tahoma" pitchFamily="34" charset="0"/>
              </a:rPr>
              <a:t>Übergabe an </a:t>
            </a:r>
          </a:p>
          <a:p>
            <a:r>
              <a:rPr lang="de-DE" sz="2800" b="1" dirty="0" smtClean="0">
                <a:latin typeface="+mj-lt"/>
                <a:ea typeface="Tahoma" pitchFamily="34" charset="0"/>
                <a:cs typeface="Tahoma" pitchFamily="34" charset="0"/>
              </a:rPr>
              <a:t>ERP/</a:t>
            </a:r>
            <a:r>
              <a:rPr lang="de-DE" sz="2800" b="1" dirty="0" err="1" smtClean="0">
                <a:latin typeface="+mj-lt"/>
                <a:ea typeface="Tahoma" pitchFamily="34" charset="0"/>
                <a:cs typeface="Tahoma" pitchFamily="34" charset="0"/>
              </a:rPr>
              <a:t>FiBu</a:t>
            </a:r>
            <a:r>
              <a:rPr lang="de-DE" sz="2800" b="1" dirty="0" smtClean="0">
                <a:latin typeface="+mj-lt"/>
                <a:ea typeface="Tahoma" pitchFamily="34" charset="0"/>
                <a:cs typeface="Tahoma" pitchFamily="34" charset="0"/>
              </a:rPr>
              <a:t> und Archiv</a:t>
            </a:r>
            <a:endParaRPr lang="de-DE" sz="28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2634647" y="3826890"/>
            <a:ext cx="12144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latin typeface="+mn-lt"/>
                <a:ea typeface="Tahoma" pitchFamily="34" charset="0"/>
                <a:cs typeface="Tahoma" pitchFamily="34" charset="0"/>
              </a:rPr>
              <a:t>XML für </a:t>
            </a:r>
            <a:r>
              <a:rPr lang="de-DE" sz="2600" dirty="0" smtClean="0">
                <a:latin typeface="+mn-lt"/>
                <a:ea typeface="Tahoma" pitchFamily="34" charset="0"/>
                <a:cs typeface="Tahoma" pitchFamily="34" charset="0"/>
              </a:rPr>
              <a:t>ERP/ </a:t>
            </a:r>
            <a:r>
              <a:rPr lang="de-DE" sz="2600" dirty="0" err="1" smtClean="0">
                <a:latin typeface="+mn-lt"/>
                <a:ea typeface="Tahoma" pitchFamily="34" charset="0"/>
                <a:cs typeface="Tahoma" pitchFamily="34" charset="0"/>
              </a:rPr>
              <a:t>FiBu</a:t>
            </a:r>
            <a:endParaRPr lang="de-DE" sz="26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hteckiger Pfeil 28"/>
          <p:cNvSpPr/>
          <p:nvPr/>
        </p:nvSpPr>
        <p:spPr bwMode="auto">
          <a:xfrm rot="5400000">
            <a:off x="11438060" y="4809164"/>
            <a:ext cx="1000132" cy="1178727"/>
          </a:xfrm>
          <a:prstGeom prst="bentArrow">
            <a:avLst/>
          </a:prstGeom>
          <a:solidFill>
            <a:srgbClr val="0080C8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4200">
              <a:solidFill>
                <a:srgbClr val="0080C8"/>
              </a:solidFill>
              <a:latin typeface="+mn-lt"/>
              <a:sym typeface="Gill Sans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1491639" y="6041469"/>
            <a:ext cx="25003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latin typeface="+mn-lt"/>
                <a:ea typeface="Tahoma" pitchFamily="34" charset="0"/>
                <a:cs typeface="Tahoma" pitchFamily="34" charset="0"/>
              </a:rPr>
              <a:t>Archivierung des Beleges inkl. der Beschreibung in PROXESS</a:t>
            </a:r>
          </a:p>
        </p:txBody>
      </p:sp>
      <p:sp>
        <p:nvSpPr>
          <p:cNvPr id="22" name="Pfeil nach rechts 21"/>
          <p:cNvSpPr/>
          <p:nvPr/>
        </p:nvSpPr>
        <p:spPr bwMode="auto">
          <a:xfrm>
            <a:off x="11344117" y="4160140"/>
            <a:ext cx="1214446" cy="521156"/>
          </a:xfrm>
          <a:prstGeom prst="rightArrow">
            <a:avLst/>
          </a:prstGeom>
          <a:solidFill>
            <a:srgbClr val="0080C8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4200">
              <a:solidFill>
                <a:srgbClr val="0080C8"/>
              </a:solidFill>
              <a:latin typeface="+mn-lt"/>
              <a:sym typeface="Gill Sans" charset="0"/>
            </a:endParaRP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463" t="4510" r="22780" b="37161"/>
          <a:stretch/>
        </p:blipFill>
        <p:spPr>
          <a:xfrm>
            <a:off x="4853707" y="6749008"/>
            <a:ext cx="2699562" cy="1711310"/>
          </a:xfrm>
          <a:prstGeom prst="rect">
            <a:avLst/>
          </a:prstGeom>
          <a:blipFill dpi="0"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feld 24"/>
          <p:cNvSpPr txBox="1"/>
          <p:nvPr/>
        </p:nvSpPr>
        <p:spPr>
          <a:xfrm>
            <a:off x="4812779" y="2472080"/>
            <a:ext cx="26977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800" b="1" dirty="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2. Automatische </a:t>
            </a:r>
          </a:p>
          <a:p>
            <a:pPr algn="l"/>
            <a:r>
              <a:rPr lang="de-DE" sz="2800" b="1" dirty="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Belegerkennung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868455" y="4115708"/>
            <a:ext cx="20099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Erkennung</a:t>
            </a:r>
            <a:endParaRPr lang="de-DE" sz="2600" dirty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859942" y="4837009"/>
            <a:ext cx="20099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Verifikation</a:t>
            </a:r>
            <a:endParaRPr lang="de-DE" sz="2600" dirty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323" y="5073538"/>
            <a:ext cx="932566" cy="124342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170" y="5398528"/>
            <a:ext cx="964232" cy="1285644"/>
          </a:xfrm>
          <a:prstGeom prst="rect">
            <a:avLst/>
          </a:prstGeom>
        </p:spPr>
      </p:pic>
      <p:sp>
        <p:nvSpPr>
          <p:cNvPr id="36" name="Pfeil nach rechts 35"/>
          <p:cNvSpPr/>
          <p:nvPr/>
        </p:nvSpPr>
        <p:spPr bwMode="auto">
          <a:xfrm rot="5400000">
            <a:off x="5060611" y="5750017"/>
            <a:ext cx="1214446" cy="476125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4200">
              <a:solidFill>
                <a:schemeClr val="bg1"/>
              </a:solidFill>
              <a:latin typeface="+mn-lt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7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" grpId="0"/>
      <p:bldP spid="14" grpId="0" animBg="1"/>
      <p:bldP spid="16" grpId="0" animBg="1"/>
      <p:bldP spid="23" grpId="0" animBg="1"/>
      <p:bldP spid="26" grpId="0"/>
      <p:bldP spid="27" grpId="0"/>
      <p:bldP spid="28" grpId="0"/>
      <p:bldP spid="29" grpId="0" animBg="1"/>
      <p:bldP spid="30" grpId="0"/>
      <p:bldP spid="22" grpId="0" animBg="1"/>
      <p:bldP spid="25" grpId="0"/>
      <p:bldP spid="31" grpId="0"/>
      <p:bldP spid="35" grpId="0"/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Gesamtprozess der Rechnungsverarbeitung</a:t>
            </a:r>
          </a:p>
        </p:txBody>
      </p:sp>
      <p:cxnSp>
        <p:nvCxnSpPr>
          <p:cNvPr id="3" name="Gewinkelte Verbindung 46"/>
          <p:cNvCxnSpPr/>
          <p:nvPr/>
        </p:nvCxnSpPr>
        <p:spPr>
          <a:xfrm rot="16200000" flipH="1">
            <a:off x="11342845" y="4425458"/>
            <a:ext cx="2305953" cy="910584"/>
          </a:xfrm>
          <a:prstGeom prst="bentConnector3">
            <a:avLst>
              <a:gd name="adj1" fmla="val 752"/>
            </a:avLst>
          </a:prstGeom>
          <a:ln w="3175">
            <a:solidFill>
              <a:schemeClr val="accent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3900469" y="4012802"/>
            <a:ext cx="1207751" cy="22645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5" name="Richtungspfeil 4"/>
          <p:cNvSpPr/>
          <p:nvPr/>
        </p:nvSpPr>
        <p:spPr>
          <a:xfrm>
            <a:off x="2461441" y="3216291"/>
            <a:ext cx="2095222" cy="1022962"/>
          </a:xfrm>
          <a:prstGeom prst="homePlate">
            <a:avLst>
              <a:gd name="adj" fmla="val 29535"/>
            </a:avLst>
          </a:prstGeom>
          <a:solidFill>
            <a:schemeClr val="bg2"/>
          </a:solidFill>
          <a:ln w="317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cap="all" dirty="0">
                <a:solidFill>
                  <a:srgbClr val="004994"/>
                </a:solidFill>
                <a:ea typeface="Roboto" panose="02000000000000000000" pitchFamily="2" charset="0"/>
              </a:rPr>
              <a:t>BESTELLUNG</a:t>
            </a:r>
          </a:p>
        </p:txBody>
      </p:sp>
      <p:sp>
        <p:nvSpPr>
          <p:cNvPr id="6" name="Richtungspfeil 5"/>
          <p:cNvSpPr/>
          <p:nvPr/>
        </p:nvSpPr>
        <p:spPr>
          <a:xfrm>
            <a:off x="4765697" y="3216291"/>
            <a:ext cx="2095222" cy="1022962"/>
          </a:xfrm>
          <a:prstGeom prst="homePlate">
            <a:avLst>
              <a:gd name="adj" fmla="val 29535"/>
            </a:avLst>
          </a:prstGeom>
          <a:solidFill>
            <a:schemeClr val="bg2"/>
          </a:solidFill>
          <a:ln w="317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cap="all" dirty="0">
                <a:solidFill>
                  <a:srgbClr val="004994"/>
                </a:solidFill>
                <a:ea typeface="Roboto" panose="02000000000000000000" pitchFamily="2" charset="0"/>
              </a:rPr>
              <a:t>Lieferung</a:t>
            </a:r>
          </a:p>
        </p:txBody>
      </p:sp>
      <p:sp>
        <p:nvSpPr>
          <p:cNvPr id="7" name="Richtungspfeil 6"/>
          <p:cNvSpPr/>
          <p:nvPr/>
        </p:nvSpPr>
        <p:spPr>
          <a:xfrm>
            <a:off x="7141961" y="3216291"/>
            <a:ext cx="2095222" cy="1022962"/>
          </a:xfrm>
          <a:prstGeom prst="homePlate">
            <a:avLst>
              <a:gd name="adj" fmla="val 29535"/>
            </a:avLst>
          </a:prstGeom>
          <a:solidFill>
            <a:srgbClr val="0080C8"/>
          </a:solidFill>
          <a:ln w="317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cap="all" dirty="0">
                <a:solidFill>
                  <a:schemeClr val="bg1"/>
                </a:solidFill>
                <a:ea typeface="Roboto" panose="02000000000000000000" pitchFamily="2" charset="0"/>
              </a:rPr>
              <a:t>Rechnungs-eingang</a:t>
            </a:r>
          </a:p>
        </p:txBody>
      </p:sp>
      <p:sp>
        <p:nvSpPr>
          <p:cNvPr id="8" name="Richtungspfeil 7"/>
          <p:cNvSpPr/>
          <p:nvPr/>
        </p:nvSpPr>
        <p:spPr>
          <a:xfrm>
            <a:off x="9446217" y="3216291"/>
            <a:ext cx="2385276" cy="1022962"/>
          </a:xfrm>
          <a:prstGeom prst="homePlate">
            <a:avLst>
              <a:gd name="adj" fmla="val 29535"/>
            </a:avLst>
          </a:prstGeom>
          <a:solidFill>
            <a:srgbClr val="0080C8"/>
          </a:solidFill>
          <a:ln w="317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cap="all" dirty="0" smtClean="0">
                <a:solidFill>
                  <a:schemeClr val="bg1"/>
                </a:solidFill>
                <a:ea typeface="Roboto" panose="02000000000000000000" pitchFamily="2" charset="0"/>
              </a:rPr>
              <a:t>Automatische Belegerkennung</a:t>
            </a:r>
            <a:endParaRPr lang="de-DE" sz="2000" b="1" cap="all" dirty="0">
              <a:solidFill>
                <a:schemeClr val="bg1"/>
              </a:solidFill>
              <a:ea typeface="Roboto" panose="02000000000000000000" pitchFamily="2" charset="0"/>
            </a:endParaRPr>
          </a:p>
        </p:txBody>
      </p:sp>
      <p:sp>
        <p:nvSpPr>
          <p:cNvPr id="9" name="Richtungspfeil 8"/>
          <p:cNvSpPr/>
          <p:nvPr/>
        </p:nvSpPr>
        <p:spPr>
          <a:xfrm>
            <a:off x="2454679" y="6105736"/>
            <a:ext cx="2095222" cy="1022962"/>
          </a:xfrm>
          <a:prstGeom prst="homePlate">
            <a:avLst>
              <a:gd name="adj" fmla="val 29535"/>
            </a:avLst>
          </a:prstGeom>
          <a:solidFill>
            <a:schemeClr val="bg2"/>
          </a:solidFill>
          <a:ln w="317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cap="all" dirty="0">
                <a:solidFill>
                  <a:srgbClr val="004994"/>
                </a:solidFill>
                <a:ea typeface="Roboto" panose="02000000000000000000" pitchFamily="2" charset="0"/>
              </a:rPr>
              <a:t>Sachliche Prüfung</a:t>
            </a:r>
          </a:p>
        </p:txBody>
      </p:sp>
      <p:sp>
        <p:nvSpPr>
          <p:cNvPr id="10" name="Richtungspfeil 9"/>
          <p:cNvSpPr/>
          <p:nvPr/>
        </p:nvSpPr>
        <p:spPr>
          <a:xfrm>
            <a:off x="4808234" y="6105736"/>
            <a:ext cx="2095222" cy="1022962"/>
          </a:xfrm>
          <a:prstGeom prst="homePlate">
            <a:avLst>
              <a:gd name="adj" fmla="val 29535"/>
            </a:avLst>
          </a:prstGeom>
          <a:solidFill>
            <a:schemeClr val="bg2"/>
          </a:solidFill>
          <a:ln w="317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cap="all" dirty="0">
                <a:solidFill>
                  <a:srgbClr val="004994"/>
                </a:solidFill>
                <a:ea typeface="Roboto" panose="02000000000000000000" pitchFamily="2" charset="0"/>
              </a:rPr>
              <a:t>Klärung &amp;</a:t>
            </a:r>
          </a:p>
          <a:p>
            <a:pPr algn="ctr"/>
            <a:r>
              <a:rPr lang="de-DE" sz="2000" b="1" cap="all" dirty="0">
                <a:solidFill>
                  <a:srgbClr val="004994"/>
                </a:solidFill>
                <a:ea typeface="Roboto" panose="02000000000000000000" pitchFamily="2" charset="0"/>
              </a:rPr>
              <a:t>Genehmigung</a:t>
            </a:r>
          </a:p>
        </p:txBody>
      </p:sp>
      <p:sp>
        <p:nvSpPr>
          <p:cNvPr id="11" name="Richtungspfeil 10"/>
          <p:cNvSpPr/>
          <p:nvPr/>
        </p:nvSpPr>
        <p:spPr>
          <a:xfrm>
            <a:off x="7094332" y="6105736"/>
            <a:ext cx="2095222" cy="1022962"/>
          </a:xfrm>
          <a:prstGeom prst="homePlate">
            <a:avLst>
              <a:gd name="adj" fmla="val 29535"/>
            </a:avLst>
          </a:prstGeom>
          <a:solidFill>
            <a:schemeClr val="bg2"/>
          </a:solidFill>
          <a:ln w="317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cap="all" dirty="0">
                <a:solidFill>
                  <a:srgbClr val="004994"/>
                </a:solidFill>
                <a:ea typeface="Roboto" panose="02000000000000000000" pitchFamily="2" charset="0"/>
              </a:rPr>
              <a:t>Buchung</a:t>
            </a:r>
          </a:p>
        </p:txBody>
      </p:sp>
      <p:sp>
        <p:nvSpPr>
          <p:cNvPr id="12" name="Richtungspfeil 11"/>
          <p:cNvSpPr/>
          <p:nvPr/>
        </p:nvSpPr>
        <p:spPr>
          <a:xfrm>
            <a:off x="9447887" y="6105736"/>
            <a:ext cx="2095222" cy="1022962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 w="317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cap="all" dirty="0">
                <a:solidFill>
                  <a:srgbClr val="004994"/>
                </a:solidFill>
                <a:ea typeface="Roboto" panose="02000000000000000000" pitchFamily="2" charset="0"/>
              </a:rPr>
              <a:t>Zahlung</a:t>
            </a:r>
          </a:p>
        </p:txBody>
      </p:sp>
      <p:sp>
        <p:nvSpPr>
          <p:cNvPr id="13" name="Richtungspfeil 12"/>
          <p:cNvSpPr/>
          <p:nvPr/>
        </p:nvSpPr>
        <p:spPr>
          <a:xfrm>
            <a:off x="11939987" y="6105736"/>
            <a:ext cx="2095222" cy="1022962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 w="317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cap="all" dirty="0">
                <a:solidFill>
                  <a:srgbClr val="004994"/>
                </a:solidFill>
                <a:ea typeface="Roboto" panose="02000000000000000000" pitchFamily="2" charset="0"/>
              </a:rPr>
              <a:t>Archiv</a:t>
            </a:r>
          </a:p>
        </p:txBody>
      </p:sp>
      <p:cxnSp>
        <p:nvCxnSpPr>
          <p:cNvPr id="14" name="Gewinkelte Verbindung 98"/>
          <p:cNvCxnSpPr/>
          <p:nvPr/>
        </p:nvCxnSpPr>
        <p:spPr>
          <a:xfrm rot="10800000" flipV="1">
            <a:off x="5384024" y="4468839"/>
            <a:ext cx="5316294" cy="768000"/>
          </a:xfrm>
          <a:prstGeom prst="bentConnector3">
            <a:avLst>
              <a:gd name="adj1" fmla="val 155"/>
            </a:avLst>
          </a:prstGeom>
          <a:ln w="31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101"/>
          <p:cNvCxnSpPr/>
          <p:nvPr/>
        </p:nvCxnSpPr>
        <p:spPr>
          <a:xfrm rot="10800000" flipV="1">
            <a:off x="3352344" y="5236840"/>
            <a:ext cx="2031680" cy="794980"/>
          </a:xfrm>
          <a:prstGeom prst="bentConnector3">
            <a:avLst>
              <a:gd name="adj1" fmla="val 100088"/>
            </a:avLst>
          </a:prstGeom>
          <a:ln w="3175">
            <a:solidFill>
              <a:schemeClr val="accent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091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Text Box 3"/>
          <p:cNvSpPr txBox="1">
            <a:spLocks noChangeArrowheads="1"/>
          </p:cNvSpPr>
          <p:nvPr/>
        </p:nvSpPr>
        <p:spPr bwMode="auto">
          <a:xfrm>
            <a:off x="3710446" y="7733758"/>
            <a:ext cx="11462086" cy="137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029" tIns="58514" rIns="117029" bIns="58514"/>
          <a:lstStyle/>
          <a:p>
            <a:pPr marL="342900" indent="-342900">
              <a:lnSpc>
                <a:spcPct val="80000"/>
              </a:lnSpc>
              <a:spcBef>
                <a:spcPct val="55000"/>
              </a:spcBef>
              <a:buClr>
                <a:srgbClr val="C0504D"/>
              </a:buClr>
              <a:buFont typeface="Wingdings" panose="05000000000000000000" pitchFamily="2" charset="2"/>
              <a:buChar char="§"/>
              <a:defRPr/>
            </a:pPr>
            <a:r>
              <a:rPr lang="de-DE" sz="2300" dirty="0" smtClean="0">
                <a:latin typeface="Tahoma" pitchFamily="34" charset="0"/>
              </a:rPr>
              <a:t>Feldpositionen </a:t>
            </a:r>
            <a:r>
              <a:rPr lang="de-DE" sz="2300" dirty="0">
                <a:latin typeface="Tahoma" pitchFamily="34" charset="0"/>
              </a:rPr>
              <a:t>auf den Images müssen </a:t>
            </a:r>
            <a:r>
              <a:rPr lang="de-DE" sz="2300" b="1" dirty="0">
                <a:latin typeface="Tahoma" pitchFamily="34" charset="0"/>
              </a:rPr>
              <a:t>vor</a:t>
            </a:r>
            <a:r>
              <a:rPr lang="de-DE" sz="2300" dirty="0">
                <a:latin typeface="Tahoma" pitchFamily="34" charset="0"/>
              </a:rPr>
              <a:t> dem Datenbankabgleich bekannt sein</a:t>
            </a:r>
          </a:p>
          <a:p>
            <a:pPr marL="342900" indent="-342900">
              <a:lnSpc>
                <a:spcPct val="80000"/>
              </a:lnSpc>
              <a:spcBef>
                <a:spcPct val="55000"/>
              </a:spcBef>
              <a:buClr>
                <a:srgbClr val="C0504D"/>
              </a:buClr>
              <a:buFont typeface="Wingdings" panose="05000000000000000000" pitchFamily="2" charset="2"/>
              <a:buChar char="§"/>
              <a:defRPr/>
            </a:pPr>
            <a:r>
              <a:rPr lang="de-DE" sz="2300" dirty="0">
                <a:latin typeface="Tahoma" pitchFamily="34" charset="0"/>
              </a:rPr>
              <a:t>Korrekturen bei nicht korrekt positionierten Feldern sind nahezu unmöglich</a:t>
            </a:r>
          </a:p>
          <a:p>
            <a:pPr marL="342900" indent="-342900">
              <a:lnSpc>
                <a:spcPct val="80000"/>
              </a:lnSpc>
              <a:spcBef>
                <a:spcPct val="55000"/>
              </a:spcBef>
              <a:buClr>
                <a:srgbClr val="C0504D"/>
              </a:buClr>
              <a:buFont typeface="Wingdings" panose="05000000000000000000" pitchFamily="2" charset="2"/>
              <a:buChar char="§"/>
              <a:defRPr/>
            </a:pPr>
            <a:r>
              <a:rPr lang="de-DE" sz="2300" dirty="0">
                <a:latin typeface="Tahoma" pitchFamily="34" charset="0"/>
              </a:rPr>
              <a:t>Hoher Administrationsaufwand in der Produktion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735413" y="2080283"/>
            <a:ext cx="2086187" cy="975360"/>
            <a:chOff x="2402" y="680"/>
            <a:chExt cx="924" cy="432"/>
          </a:xfrm>
        </p:grpSpPr>
        <p:sp>
          <p:nvSpPr>
            <p:cNvPr id="352261" name="Rectangle 5"/>
            <p:cNvSpPr>
              <a:spLocks noChangeArrowheads="1"/>
            </p:cNvSpPr>
            <p:nvPr/>
          </p:nvSpPr>
          <p:spPr bwMode="auto">
            <a:xfrm>
              <a:off x="2402" y="680"/>
              <a:ext cx="918" cy="432"/>
            </a:xfrm>
            <a:prstGeom prst="rect">
              <a:avLst/>
            </a:prstGeom>
            <a:solidFill>
              <a:srgbClr val="0080C8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lIns="82287" tIns="41143" rIns="82287" bIns="41143" anchor="ctr"/>
            <a:lstStyle/>
            <a:p>
              <a:pPr>
                <a:defRPr/>
              </a:pPr>
              <a:endParaRPr lang="de-DE">
                <a:solidFill>
                  <a:srgbClr val="0080C8"/>
                </a:solidFill>
                <a:latin typeface="Arial" charset="0"/>
              </a:endParaRPr>
            </a:p>
          </p:txBody>
        </p:sp>
        <p:sp>
          <p:nvSpPr>
            <p:cNvPr id="11297" name="Text Box 6"/>
            <p:cNvSpPr txBox="1">
              <a:spLocks noChangeArrowheads="1"/>
            </p:cNvSpPr>
            <p:nvPr/>
          </p:nvSpPr>
          <p:spPr bwMode="auto">
            <a:xfrm>
              <a:off x="2446" y="824"/>
              <a:ext cx="88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133"/>
                </a:lnSpc>
                <a:spcBef>
                  <a:spcPct val="50000"/>
                </a:spcBef>
                <a:defRPr/>
              </a:pPr>
              <a:r>
                <a:rPr lang="de-DE" sz="2000" b="1" dirty="0">
                  <a:solidFill>
                    <a:schemeClr val="bg1"/>
                  </a:solidFill>
                  <a:latin typeface="Tahoma" pitchFamily="34" charset="0"/>
                </a:rPr>
                <a:t>OCR-Resultat</a:t>
              </a:r>
              <a:r>
                <a:rPr lang="de-DE" sz="2000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708320" y="3410114"/>
            <a:ext cx="2099733" cy="1180818"/>
            <a:chOff x="2390" y="1269"/>
            <a:chExt cx="930" cy="523"/>
          </a:xfrm>
        </p:grpSpPr>
        <p:sp>
          <p:nvSpPr>
            <p:cNvPr id="352264" name="Rectangle 8"/>
            <p:cNvSpPr>
              <a:spLocks noChangeArrowheads="1"/>
            </p:cNvSpPr>
            <p:nvPr/>
          </p:nvSpPr>
          <p:spPr bwMode="auto">
            <a:xfrm>
              <a:off x="2405" y="1269"/>
              <a:ext cx="915" cy="213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chemeClr val="accent1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GB" sz="34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52265" name="Rectangle 9"/>
            <p:cNvSpPr>
              <a:spLocks noChangeArrowheads="1"/>
            </p:cNvSpPr>
            <p:nvPr/>
          </p:nvSpPr>
          <p:spPr bwMode="auto">
            <a:xfrm>
              <a:off x="2403" y="1580"/>
              <a:ext cx="917" cy="212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rgbClr val="0080C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294" name="Text Box 10"/>
            <p:cNvSpPr txBox="1">
              <a:spLocks noChangeArrowheads="1"/>
            </p:cNvSpPr>
            <p:nvPr/>
          </p:nvSpPr>
          <p:spPr bwMode="auto">
            <a:xfrm>
              <a:off x="2406" y="1288"/>
              <a:ext cx="680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 dirty="0" err="1">
                  <a:solidFill>
                    <a:schemeClr val="tx1"/>
                  </a:solidFill>
                  <a:latin typeface="Tahoma" pitchFamily="34" charset="0"/>
                </a:rPr>
                <a:t>Ad</a:t>
              </a:r>
              <a:r>
                <a:rPr lang="de-DE" sz="1600" b="1" u="sng" dirty="0" err="1">
                  <a:solidFill>
                    <a:schemeClr val="tx1"/>
                  </a:solidFill>
                  <a:latin typeface="Tahoma" pitchFamily="34" charset="0"/>
                </a:rPr>
                <a:t>a</a:t>
              </a:r>
              <a:r>
                <a:rPr lang="de-DE" sz="1600" b="1" dirty="0" err="1">
                  <a:solidFill>
                    <a:schemeClr val="tx1"/>
                  </a:solidFill>
                  <a:latin typeface="Tahoma" pitchFamily="34" charset="0"/>
                </a:rPr>
                <a:t>lf</a:t>
              </a:r>
              <a:r>
                <a:rPr lang="de-DE" sz="1600" b="1" dirty="0">
                  <a:solidFill>
                    <a:schemeClr val="tx1"/>
                  </a:solidFill>
                  <a:latin typeface="Tahoma" pitchFamily="34" charset="0"/>
                </a:rPr>
                <a:t> Würth</a:t>
              </a:r>
            </a:p>
          </p:txBody>
        </p:sp>
        <p:sp>
          <p:nvSpPr>
            <p:cNvPr id="11295" name="Text Box 11"/>
            <p:cNvSpPr txBox="1">
              <a:spLocks noChangeArrowheads="1"/>
            </p:cNvSpPr>
            <p:nvPr/>
          </p:nvSpPr>
          <p:spPr bwMode="auto">
            <a:xfrm>
              <a:off x="2390" y="1616"/>
              <a:ext cx="928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 u="sng" dirty="0">
                  <a:solidFill>
                    <a:schemeClr val="tx1"/>
                  </a:solidFill>
                  <a:latin typeface="Tahoma" pitchFamily="34" charset="0"/>
                </a:rPr>
                <a:t>1</a:t>
              </a:r>
              <a:r>
                <a:rPr lang="de-DE" sz="1600" b="1" dirty="0">
                  <a:solidFill>
                    <a:schemeClr val="tx1"/>
                  </a:solidFill>
                  <a:latin typeface="Tahoma" pitchFamily="34" charset="0"/>
                </a:rPr>
                <a:t>4650 </a:t>
              </a:r>
              <a:r>
                <a:rPr lang="de-DE" sz="1600" b="1" dirty="0" err="1">
                  <a:solidFill>
                    <a:schemeClr val="tx1"/>
                  </a:solidFill>
                  <a:latin typeface="Tahoma" pitchFamily="34" charset="0"/>
                </a:rPr>
                <a:t>Künz</a:t>
              </a:r>
              <a:r>
                <a:rPr lang="de-DE" sz="1600" b="1" u="sng" dirty="0" err="1">
                  <a:solidFill>
                    <a:schemeClr val="tx1"/>
                  </a:solidFill>
                  <a:latin typeface="Tahoma" pitchFamily="34" charset="0"/>
                </a:rPr>
                <a:t>o</a:t>
              </a:r>
              <a:r>
                <a:rPr lang="de-DE" sz="1600" b="1" dirty="0" err="1">
                  <a:solidFill>
                    <a:schemeClr val="tx1"/>
                  </a:solidFill>
                  <a:latin typeface="Tahoma" pitchFamily="34" charset="0"/>
                </a:rPr>
                <a:t>lsau</a:t>
              </a:r>
              <a:endParaRPr lang="de-DE" sz="1600" b="1" dirty="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730897" y="4771553"/>
            <a:ext cx="2059093" cy="1544320"/>
            <a:chOff x="2400" y="1872"/>
            <a:chExt cx="912" cy="684"/>
          </a:xfrm>
        </p:grpSpPr>
        <p:sp>
          <p:nvSpPr>
            <p:cNvPr id="352269" name="Text Box 13"/>
            <p:cNvSpPr txBox="1">
              <a:spLocks noChangeArrowheads="1"/>
            </p:cNvSpPr>
            <p:nvPr/>
          </p:nvSpPr>
          <p:spPr bwMode="auto">
            <a:xfrm>
              <a:off x="2400" y="2208"/>
              <a:ext cx="912" cy="3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C8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>
                <a:lnSpc>
                  <a:spcPts val="1849"/>
                </a:lnSpc>
                <a:spcBef>
                  <a:spcPct val="50000"/>
                </a:spcBef>
                <a:defRPr/>
              </a:pPr>
              <a:r>
                <a:rPr lang="de-DE" sz="1700" dirty="0">
                  <a:solidFill>
                    <a:schemeClr val="tx1"/>
                  </a:solidFill>
                  <a:latin typeface="Tahoma" pitchFamily="34" charset="0"/>
                </a:rPr>
                <a:t>Zuordnung von OCR-Ergebnissen zu DB-Feldern</a:t>
              </a:r>
            </a:p>
          </p:txBody>
        </p:sp>
        <p:sp>
          <p:nvSpPr>
            <p:cNvPr id="11291" name="Line 14"/>
            <p:cNvSpPr>
              <a:spLocks noChangeShapeType="1"/>
            </p:cNvSpPr>
            <p:nvPr/>
          </p:nvSpPr>
          <p:spPr bwMode="auto">
            <a:xfrm rot="5400000">
              <a:off x="2652" y="2012"/>
              <a:ext cx="280" cy="0"/>
            </a:xfrm>
            <a:prstGeom prst="line">
              <a:avLst/>
            </a:prstGeom>
            <a:noFill/>
            <a:ln w="19050">
              <a:solidFill>
                <a:srgbClr val="0080C8"/>
              </a:solidFill>
              <a:round/>
              <a:headEnd/>
              <a:tailEnd type="triangle" w="med" len="med"/>
            </a:ln>
          </p:spPr>
          <p:txBody>
            <a:bodyPr lIns="82287" tIns="41143" rIns="82287" bIns="41143"/>
            <a:lstStyle/>
            <a:p>
              <a:pPr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0801475" y="5002976"/>
            <a:ext cx="2865119" cy="2151663"/>
            <a:chOff x="4080" y="2119"/>
            <a:chExt cx="1269" cy="953"/>
          </a:xfrm>
        </p:grpSpPr>
        <p:sp>
          <p:nvSpPr>
            <p:cNvPr id="352272" name="Rectangle 16"/>
            <p:cNvSpPr>
              <a:spLocks noChangeArrowheads="1"/>
            </p:cNvSpPr>
            <p:nvPr/>
          </p:nvSpPr>
          <p:spPr bwMode="auto">
            <a:xfrm rot="16200000">
              <a:off x="3810" y="2515"/>
              <a:ext cx="753" cy="213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rgbClr val="0080C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vert="eaVert" wrap="none" anchor="ctr"/>
            <a:lstStyle/>
            <a:p>
              <a:pPr algn="ctr">
                <a:defRPr/>
              </a:pPr>
              <a:endParaRPr lang="en-GB" sz="34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286" name="Text Box 17"/>
            <p:cNvSpPr txBox="1">
              <a:spLocks noChangeArrowheads="1"/>
            </p:cNvSpPr>
            <p:nvPr/>
          </p:nvSpPr>
          <p:spPr bwMode="auto">
            <a:xfrm rot="16200000">
              <a:off x="3815" y="2529"/>
              <a:ext cx="752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700" b="1" dirty="0">
                  <a:solidFill>
                    <a:schemeClr val="tx1"/>
                  </a:solidFill>
                  <a:latin typeface="Tahoma" pitchFamily="34" charset="0"/>
                </a:rPr>
                <a:t>Stammdaten</a:t>
              </a:r>
            </a:p>
          </p:txBody>
        </p:sp>
        <p:sp>
          <p:nvSpPr>
            <p:cNvPr id="11287" name="mainfrm"/>
            <p:cNvSpPr>
              <a:spLocks noEditPoints="1" noChangeArrowheads="1"/>
            </p:cNvSpPr>
            <p:nvPr/>
          </p:nvSpPr>
          <p:spPr bwMode="auto">
            <a:xfrm>
              <a:off x="4376" y="2248"/>
              <a:ext cx="688" cy="82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45 w 21600"/>
                <a:gd name="T25" fmla="*/ 22177 h 21600"/>
                <a:gd name="T26" fmla="*/ 21569 w 21600"/>
                <a:gd name="T27" fmla="*/ 2791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10885"/>
                  </a:moveTo>
                  <a:lnTo>
                    <a:pt x="21600" y="0"/>
                  </a:lnTo>
                  <a:lnTo>
                    <a:pt x="10634" y="0"/>
                  </a:lnTo>
                  <a:lnTo>
                    <a:pt x="0" y="0"/>
                  </a:lnTo>
                  <a:lnTo>
                    <a:pt x="0" y="10885"/>
                  </a:lnTo>
                  <a:lnTo>
                    <a:pt x="0" y="19729"/>
                  </a:lnTo>
                  <a:lnTo>
                    <a:pt x="1163" y="19729"/>
                  </a:lnTo>
                  <a:lnTo>
                    <a:pt x="1163" y="21600"/>
                  </a:lnTo>
                  <a:lnTo>
                    <a:pt x="10800" y="21600"/>
                  </a:lnTo>
                  <a:lnTo>
                    <a:pt x="20603" y="21600"/>
                  </a:lnTo>
                  <a:lnTo>
                    <a:pt x="20603" y="19729"/>
                  </a:lnTo>
                  <a:lnTo>
                    <a:pt x="21600" y="19729"/>
                  </a:lnTo>
                  <a:lnTo>
                    <a:pt x="21600" y="10885"/>
                  </a:lnTo>
                  <a:close/>
                </a:path>
                <a:path w="21600" h="21600" extrusionOk="0">
                  <a:moveTo>
                    <a:pt x="1163" y="19729"/>
                  </a:moveTo>
                  <a:lnTo>
                    <a:pt x="4320" y="19729"/>
                  </a:lnTo>
                  <a:lnTo>
                    <a:pt x="16449" y="19729"/>
                  </a:lnTo>
                  <a:lnTo>
                    <a:pt x="20603" y="19729"/>
                  </a:lnTo>
                  <a:lnTo>
                    <a:pt x="1163" y="19729"/>
                  </a:lnTo>
                  <a:moveTo>
                    <a:pt x="1495" y="2381"/>
                  </a:moveTo>
                  <a:lnTo>
                    <a:pt x="2160" y="2381"/>
                  </a:lnTo>
                  <a:lnTo>
                    <a:pt x="4985" y="2381"/>
                  </a:lnTo>
                  <a:lnTo>
                    <a:pt x="5982" y="2381"/>
                  </a:lnTo>
                  <a:lnTo>
                    <a:pt x="1495" y="2381"/>
                  </a:lnTo>
                  <a:lnTo>
                    <a:pt x="1495" y="3402"/>
                  </a:lnTo>
                  <a:lnTo>
                    <a:pt x="2160" y="3402"/>
                  </a:lnTo>
                  <a:lnTo>
                    <a:pt x="4985" y="3402"/>
                  </a:lnTo>
                  <a:lnTo>
                    <a:pt x="5982" y="3402"/>
                  </a:lnTo>
                  <a:lnTo>
                    <a:pt x="1495" y="3402"/>
                  </a:lnTo>
                  <a:lnTo>
                    <a:pt x="1495" y="4422"/>
                  </a:lnTo>
                  <a:lnTo>
                    <a:pt x="2160" y="4422"/>
                  </a:lnTo>
                  <a:lnTo>
                    <a:pt x="4985" y="4422"/>
                  </a:lnTo>
                  <a:lnTo>
                    <a:pt x="5982" y="4422"/>
                  </a:lnTo>
                  <a:lnTo>
                    <a:pt x="1495" y="4422"/>
                  </a:lnTo>
                  <a:lnTo>
                    <a:pt x="1495" y="5443"/>
                  </a:lnTo>
                  <a:lnTo>
                    <a:pt x="2160" y="5443"/>
                  </a:lnTo>
                  <a:lnTo>
                    <a:pt x="4985" y="5443"/>
                  </a:lnTo>
                  <a:lnTo>
                    <a:pt x="5982" y="5443"/>
                  </a:lnTo>
                  <a:lnTo>
                    <a:pt x="1495" y="5443"/>
                  </a:lnTo>
                  <a:lnTo>
                    <a:pt x="1495" y="6463"/>
                  </a:lnTo>
                  <a:lnTo>
                    <a:pt x="2160" y="6463"/>
                  </a:lnTo>
                  <a:lnTo>
                    <a:pt x="4985" y="6463"/>
                  </a:lnTo>
                  <a:lnTo>
                    <a:pt x="5982" y="6463"/>
                  </a:lnTo>
                  <a:lnTo>
                    <a:pt x="1495" y="6463"/>
                  </a:lnTo>
                  <a:lnTo>
                    <a:pt x="1495" y="7483"/>
                  </a:lnTo>
                  <a:lnTo>
                    <a:pt x="2160" y="7483"/>
                  </a:lnTo>
                  <a:lnTo>
                    <a:pt x="4985" y="7483"/>
                  </a:lnTo>
                  <a:lnTo>
                    <a:pt x="5982" y="7483"/>
                  </a:lnTo>
                  <a:lnTo>
                    <a:pt x="1495" y="7483"/>
                  </a:lnTo>
                  <a:lnTo>
                    <a:pt x="1495" y="8504"/>
                  </a:lnTo>
                  <a:lnTo>
                    <a:pt x="2160" y="8504"/>
                  </a:lnTo>
                  <a:lnTo>
                    <a:pt x="4985" y="8504"/>
                  </a:lnTo>
                  <a:lnTo>
                    <a:pt x="5982" y="8504"/>
                  </a:lnTo>
                  <a:lnTo>
                    <a:pt x="1495" y="8504"/>
                  </a:lnTo>
                  <a:lnTo>
                    <a:pt x="1495" y="9524"/>
                  </a:lnTo>
                  <a:lnTo>
                    <a:pt x="2160" y="9524"/>
                  </a:lnTo>
                  <a:lnTo>
                    <a:pt x="4985" y="9524"/>
                  </a:lnTo>
                  <a:lnTo>
                    <a:pt x="5982" y="9524"/>
                  </a:lnTo>
                  <a:lnTo>
                    <a:pt x="1495" y="9524"/>
                  </a:lnTo>
                  <a:lnTo>
                    <a:pt x="1495" y="10545"/>
                  </a:lnTo>
                  <a:lnTo>
                    <a:pt x="2160" y="10545"/>
                  </a:lnTo>
                  <a:lnTo>
                    <a:pt x="4985" y="10545"/>
                  </a:lnTo>
                  <a:lnTo>
                    <a:pt x="5982" y="10545"/>
                  </a:lnTo>
                  <a:lnTo>
                    <a:pt x="1495" y="10545"/>
                  </a:lnTo>
                  <a:lnTo>
                    <a:pt x="1495" y="11565"/>
                  </a:lnTo>
                  <a:lnTo>
                    <a:pt x="2160" y="11565"/>
                  </a:lnTo>
                  <a:lnTo>
                    <a:pt x="4985" y="11565"/>
                  </a:lnTo>
                  <a:lnTo>
                    <a:pt x="5982" y="11565"/>
                  </a:lnTo>
                  <a:lnTo>
                    <a:pt x="1495" y="11565"/>
                  </a:lnTo>
                  <a:lnTo>
                    <a:pt x="1495" y="12586"/>
                  </a:lnTo>
                  <a:lnTo>
                    <a:pt x="2160" y="12586"/>
                  </a:lnTo>
                  <a:lnTo>
                    <a:pt x="4985" y="12586"/>
                  </a:lnTo>
                  <a:lnTo>
                    <a:pt x="5982" y="12586"/>
                  </a:lnTo>
                  <a:lnTo>
                    <a:pt x="1495" y="12586"/>
                  </a:lnTo>
                  <a:lnTo>
                    <a:pt x="1495" y="13606"/>
                  </a:lnTo>
                  <a:lnTo>
                    <a:pt x="2160" y="13606"/>
                  </a:lnTo>
                  <a:lnTo>
                    <a:pt x="4985" y="13606"/>
                  </a:lnTo>
                  <a:lnTo>
                    <a:pt x="5982" y="13606"/>
                  </a:lnTo>
                  <a:lnTo>
                    <a:pt x="1495" y="13606"/>
                  </a:lnTo>
                  <a:lnTo>
                    <a:pt x="1495" y="14627"/>
                  </a:lnTo>
                  <a:lnTo>
                    <a:pt x="2160" y="14627"/>
                  </a:lnTo>
                  <a:lnTo>
                    <a:pt x="4985" y="14627"/>
                  </a:lnTo>
                  <a:lnTo>
                    <a:pt x="5982" y="14627"/>
                  </a:lnTo>
                  <a:lnTo>
                    <a:pt x="1495" y="14627"/>
                  </a:lnTo>
                  <a:lnTo>
                    <a:pt x="1495" y="15647"/>
                  </a:lnTo>
                  <a:lnTo>
                    <a:pt x="2160" y="15647"/>
                  </a:lnTo>
                  <a:lnTo>
                    <a:pt x="4985" y="15647"/>
                  </a:lnTo>
                  <a:lnTo>
                    <a:pt x="5982" y="15647"/>
                  </a:lnTo>
                  <a:lnTo>
                    <a:pt x="1495" y="15647"/>
                  </a:lnTo>
                  <a:lnTo>
                    <a:pt x="1495" y="16668"/>
                  </a:lnTo>
                  <a:lnTo>
                    <a:pt x="2160" y="16668"/>
                  </a:lnTo>
                  <a:lnTo>
                    <a:pt x="4985" y="16668"/>
                  </a:lnTo>
                  <a:lnTo>
                    <a:pt x="5982" y="16668"/>
                  </a:lnTo>
                  <a:lnTo>
                    <a:pt x="1495" y="16668"/>
                  </a:lnTo>
                  <a:lnTo>
                    <a:pt x="1495" y="17688"/>
                  </a:lnTo>
                  <a:lnTo>
                    <a:pt x="2160" y="17688"/>
                  </a:lnTo>
                  <a:lnTo>
                    <a:pt x="4985" y="17688"/>
                  </a:lnTo>
                  <a:lnTo>
                    <a:pt x="5982" y="17688"/>
                  </a:lnTo>
                  <a:lnTo>
                    <a:pt x="1495" y="17688"/>
                  </a:lnTo>
                  <a:moveTo>
                    <a:pt x="1994" y="19729"/>
                  </a:moveTo>
                  <a:lnTo>
                    <a:pt x="1994" y="20069"/>
                  </a:lnTo>
                  <a:lnTo>
                    <a:pt x="1994" y="21260"/>
                  </a:lnTo>
                  <a:lnTo>
                    <a:pt x="1994" y="21600"/>
                  </a:lnTo>
                  <a:lnTo>
                    <a:pt x="1994" y="19729"/>
                  </a:lnTo>
                  <a:lnTo>
                    <a:pt x="2658" y="19729"/>
                  </a:lnTo>
                  <a:lnTo>
                    <a:pt x="2658" y="20069"/>
                  </a:lnTo>
                  <a:lnTo>
                    <a:pt x="2658" y="21260"/>
                  </a:lnTo>
                  <a:lnTo>
                    <a:pt x="2658" y="21600"/>
                  </a:lnTo>
                  <a:lnTo>
                    <a:pt x="2658" y="19729"/>
                  </a:lnTo>
                  <a:lnTo>
                    <a:pt x="3489" y="19729"/>
                  </a:lnTo>
                  <a:lnTo>
                    <a:pt x="3489" y="20069"/>
                  </a:lnTo>
                  <a:lnTo>
                    <a:pt x="3489" y="21260"/>
                  </a:lnTo>
                  <a:lnTo>
                    <a:pt x="3489" y="21600"/>
                  </a:lnTo>
                  <a:lnTo>
                    <a:pt x="3489" y="19729"/>
                  </a:lnTo>
                  <a:lnTo>
                    <a:pt x="4320" y="19729"/>
                  </a:lnTo>
                  <a:lnTo>
                    <a:pt x="4320" y="20069"/>
                  </a:lnTo>
                  <a:lnTo>
                    <a:pt x="4320" y="21260"/>
                  </a:lnTo>
                  <a:lnTo>
                    <a:pt x="4320" y="21600"/>
                  </a:lnTo>
                  <a:lnTo>
                    <a:pt x="4320" y="19729"/>
                  </a:lnTo>
                  <a:lnTo>
                    <a:pt x="5151" y="19729"/>
                  </a:lnTo>
                  <a:lnTo>
                    <a:pt x="5151" y="20069"/>
                  </a:lnTo>
                  <a:lnTo>
                    <a:pt x="5151" y="21260"/>
                  </a:lnTo>
                  <a:lnTo>
                    <a:pt x="5151" y="21600"/>
                  </a:lnTo>
                  <a:lnTo>
                    <a:pt x="5151" y="19729"/>
                  </a:lnTo>
                  <a:lnTo>
                    <a:pt x="5982" y="19729"/>
                  </a:lnTo>
                  <a:lnTo>
                    <a:pt x="5982" y="20069"/>
                  </a:lnTo>
                  <a:lnTo>
                    <a:pt x="5982" y="21260"/>
                  </a:lnTo>
                  <a:lnTo>
                    <a:pt x="5982" y="21600"/>
                  </a:lnTo>
                  <a:lnTo>
                    <a:pt x="5982" y="19729"/>
                  </a:lnTo>
                  <a:lnTo>
                    <a:pt x="6812" y="19729"/>
                  </a:lnTo>
                  <a:lnTo>
                    <a:pt x="6812" y="20069"/>
                  </a:lnTo>
                  <a:lnTo>
                    <a:pt x="6812" y="21260"/>
                  </a:lnTo>
                  <a:lnTo>
                    <a:pt x="6812" y="21600"/>
                  </a:lnTo>
                  <a:lnTo>
                    <a:pt x="6812" y="19729"/>
                  </a:lnTo>
                  <a:lnTo>
                    <a:pt x="7643" y="19729"/>
                  </a:lnTo>
                  <a:lnTo>
                    <a:pt x="7643" y="20069"/>
                  </a:lnTo>
                  <a:lnTo>
                    <a:pt x="7643" y="21260"/>
                  </a:lnTo>
                  <a:lnTo>
                    <a:pt x="7643" y="21600"/>
                  </a:lnTo>
                  <a:lnTo>
                    <a:pt x="7643" y="19729"/>
                  </a:lnTo>
                  <a:lnTo>
                    <a:pt x="8474" y="19729"/>
                  </a:lnTo>
                  <a:lnTo>
                    <a:pt x="8474" y="20069"/>
                  </a:lnTo>
                  <a:lnTo>
                    <a:pt x="8474" y="21260"/>
                  </a:lnTo>
                  <a:lnTo>
                    <a:pt x="8474" y="21600"/>
                  </a:lnTo>
                  <a:lnTo>
                    <a:pt x="8474" y="19729"/>
                  </a:lnTo>
                  <a:lnTo>
                    <a:pt x="9305" y="19729"/>
                  </a:lnTo>
                  <a:lnTo>
                    <a:pt x="9305" y="20069"/>
                  </a:lnTo>
                  <a:lnTo>
                    <a:pt x="9305" y="21260"/>
                  </a:lnTo>
                  <a:lnTo>
                    <a:pt x="9305" y="21600"/>
                  </a:lnTo>
                  <a:lnTo>
                    <a:pt x="9305" y="19729"/>
                  </a:lnTo>
                  <a:lnTo>
                    <a:pt x="10135" y="19729"/>
                  </a:lnTo>
                  <a:lnTo>
                    <a:pt x="10135" y="20069"/>
                  </a:lnTo>
                  <a:lnTo>
                    <a:pt x="10135" y="21260"/>
                  </a:lnTo>
                  <a:lnTo>
                    <a:pt x="10135" y="21600"/>
                  </a:lnTo>
                  <a:lnTo>
                    <a:pt x="10135" y="19729"/>
                  </a:lnTo>
                  <a:lnTo>
                    <a:pt x="10966" y="19729"/>
                  </a:lnTo>
                  <a:lnTo>
                    <a:pt x="10966" y="20069"/>
                  </a:lnTo>
                  <a:lnTo>
                    <a:pt x="10966" y="21260"/>
                  </a:lnTo>
                  <a:lnTo>
                    <a:pt x="10966" y="21600"/>
                  </a:lnTo>
                  <a:lnTo>
                    <a:pt x="10966" y="19729"/>
                  </a:lnTo>
                  <a:lnTo>
                    <a:pt x="11797" y="19729"/>
                  </a:lnTo>
                  <a:lnTo>
                    <a:pt x="11797" y="20069"/>
                  </a:lnTo>
                  <a:lnTo>
                    <a:pt x="11797" y="21260"/>
                  </a:lnTo>
                  <a:lnTo>
                    <a:pt x="11797" y="21600"/>
                  </a:lnTo>
                  <a:lnTo>
                    <a:pt x="11797" y="19729"/>
                  </a:lnTo>
                  <a:lnTo>
                    <a:pt x="12462" y="19729"/>
                  </a:lnTo>
                  <a:lnTo>
                    <a:pt x="12462" y="20069"/>
                  </a:lnTo>
                  <a:lnTo>
                    <a:pt x="12462" y="21260"/>
                  </a:lnTo>
                  <a:lnTo>
                    <a:pt x="12462" y="21600"/>
                  </a:lnTo>
                  <a:lnTo>
                    <a:pt x="12462" y="19729"/>
                  </a:lnTo>
                  <a:lnTo>
                    <a:pt x="13292" y="19729"/>
                  </a:lnTo>
                  <a:lnTo>
                    <a:pt x="13292" y="20069"/>
                  </a:lnTo>
                  <a:lnTo>
                    <a:pt x="13292" y="21260"/>
                  </a:lnTo>
                  <a:lnTo>
                    <a:pt x="13292" y="21600"/>
                  </a:lnTo>
                  <a:lnTo>
                    <a:pt x="13292" y="19729"/>
                  </a:lnTo>
                  <a:lnTo>
                    <a:pt x="14123" y="19729"/>
                  </a:lnTo>
                  <a:lnTo>
                    <a:pt x="14123" y="20069"/>
                  </a:lnTo>
                  <a:lnTo>
                    <a:pt x="14123" y="21260"/>
                  </a:lnTo>
                  <a:lnTo>
                    <a:pt x="14123" y="21600"/>
                  </a:lnTo>
                  <a:lnTo>
                    <a:pt x="14123" y="19729"/>
                  </a:lnTo>
                  <a:lnTo>
                    <a:pt x="14954" y="19729"/>
                  </a:lnTo>
                  <a:lnTo>
                    <a:pt x="14954" y="20069"/>
                  </a:lnTo>
                  <a:lnTo>
                    <a:pt x="14954" y="21260"/>
                  </a:lnTo>
                  <a:lnTo>
                    <a:pt x="14954" y="21600"/>
                  </a:lnTo>
                  <a:lnTo>
                    <a:pt x="14954" y="19729"/>
                  </a:lnTo>
                  <a:lnTo>
                    <a:pt x="15785" y="19729"/>
                  </a:lnTo>
                  <a:lnTo>
                    <a:pt x="15785" y="20069"/>
                  </a:lnTo>
                  <a:lnTo>
                    <a:pt x="15785" y="21260"/>
                  </a:lnTo>
                  <a:lnTo>
                    <a:pt x="15785" y="21600"/>
                  </a:lnTo>
                  <a:lnTo>
                    <a:pt x="15785" y="19729"/>
                  </a:lnTo>
                  <a:lnTo>
                    <a:pt x="16615" y="19729"/>
                  </a:lnTo>
                  <a:lnTo>
                    <a:pt x="16615" y="20069"/>
                  </a:lnTo>
                  <a:lnTo>
                    <a:pt x="16615" y="21260"/>
                  </a:lnTo>
                  <a:lnTo>
                    <a:pt x="16615" y="21600"/>
                  </a:lnTo>
                  <a:lnTo>
                    <a:pt x="16615" y="19729"/>
                  </a:lnTo>
                  <a:lnTo>
                    <a:pt x="17446" y="19729"/>
                  </a:lnTo>
                  <a:lnTo>
                    <a:pt x="17446" y="20069"/>
                  </a:lnTo>
                  <a:lnTo>
                    <a:pt x="17446" y="21260"/>
                  </a:lnTo>
                  <a:lnTo>
                    <a:pt x="17446" y="21600"/>
                  </a:lnTo>
                  <a:lnTo>
                    <a:pt x="17446" y="19729"/>
                  </a:lnTo>
                  <a:lnTo>
                    <a:pt x="18277" y="19729"/>
                  </a:lnTo>
                  <a:lnTo>
                    <a:pt x="18277" y="20069"/>
                  </a:lnTo>
                  <a:lnTo>
                    <a:pt x="18277" y="21260"/>
                  </a:lnTo>
                  <a:lnTo>
                    <a:pt x="18277" y="21600"/>
                  </a:lnTo>
                  <a:lnTo>
                    <a:pt x="18277" y="19729"/>
                  </a:lnTo>
                  <a:lnTo>
                    <a:pt x="19108" y="19729"/>
                  </a:lnTo>
                  <a:lnTo>
                    <a:pt x="19108" y="20069"/>
                  </a:lnTo>
                  <a:lnTo>
                    <a:pt x="19108" y="21260"/>
                  </a:lnTo>
                  <a:lnTo>
                    <a:pt x="19108" y="21600"/>
                  </a:lnTo>
                  <a:lnTo>
                    <a:pt x="19108" y="19729"/>
                  </a:lnTo>
                  <a:lnTo>
                    <a:pt x="19938" y="19729"/>
                  </a:lnTo>
                  <a:lnTo>
                    <a:pt x="19938" y="20069"/>
                  </a:lnTo>
                  <a:lnTo>
                    <a:pt x="19938" y="21260"/>
                  </a:lnTo>
                  <a:lnTo>
                    <a:pt x="19938" y="21600"/>
                  </a:lnTo>
                  <a:lnTo>
                    <a:pt x="19938" y="19729"/>
                  </a:lnTo>
                  <a:moveTo>
                    <a:pt x="1495" y="1531"/>
                  </a:moveTo>
                  <a:lnTo>
                    <a:pt x="5982" y="1531"/>
                  </a:lnTo>
                  <a:lnTo>
                    <a:pt x="5982" y="18539"/>
                  </a:lnTo>
                  <a:lnTo>
                    <a:pt x="1495" y="18539"/>
                  </a:lnTo>
                  <a:lnTo>
                    <a:pt x="1495" y="1531"/>
                  </a:lnTo>
                  <a:moveTo>
                    <a:pt x="7311" y="1531"/>
                  </a:moveTo>
                  <a:lnTo>
                    <a:pt x="7975" y="1531"/>
                  </a:lnTo>
                  <a:lnTo>
                    <a:pt x="7975" y="8334"/>
                  </a:lnTo>
                  <a:lnTo>
                    <a:pt x="7311" y="8334"/>
                  </a:lnTo>
                  <a:lnTo>
                    <a:pt x="7311" y="1531"/>
                  </a:lnTo>
                  <a:moveTo>
                    <a:pt x="7145" y="9865"/>
                  </a:moveTo>
                  <a:lnTo>
                    <a:pt x="8142" y="9865"/>
                  </a:lnTo>
                  <a:lnTo>
                    <a:pt x="8142" y="10715"/>
                  </a:lnTo>
                  <a:lnTo>
                    <a:pt x="7145" y="10715"/>
                  </a:lnTo>
                  <a:lnTo>
                    <a:pt x="7145" y="9865"/>
                  </a:lnTo>
                  <a:moveTo>
                    <a:pt x="8972" y="1531"/>
                  </a:moveTo>
                  <a:lnTo>
                    <a:pt x="12462" y="1531"/>
                  </a:lnTo>
                  <a:lnTo>
                    <a:pt x="12462" y="5443"/>
                  </a:lnTo>
                  <a:lnTo>
                    <a:pt x="8972" y="5443"/>
                  </a:lnTo>
                  <a:lnTo>
                    <a:pt x="8972" y="1531"/>
                  </a:lnTo>
                  <a:moveTo>
                    <a:pt x="13625" y="1531"/>
                  </a:moveTo>
                  <a:lnTo>
                    <a:pt x="20271" y="1531"/>
                  </a:lnTo>
                  <a:lnTo>
                    <a:pt x="20271" y="5443"/>
                  </a:lnTo>
                  <a:lnTo>
                    <a:pt x="13625" y="5443"/>
                  </a:lnTo>
                  <a:lnTo>
                    <a:pt x="13625" y="1531"/>
                  </a:lnTo>
                  <a:moveTo>
                    <a:pt x="18609" y="6463"/>
                  </a:moveTo>
                  <a:lnTo>
                    <a:pt x="20437" y="6463"/>
                  </a:lnTo>
                  <a:lnTo>
                    <a:pt x="20437" y="10885"/>
                  </a:lnTo>
                  <a:lnTo>
                    <a:pt x="18609" y="10885"/>
                  </a:lnTo>
                  <a:lnTo>
                    <a:pt x="18609" y="646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52275" name="Rectangle 19"/>
            <p:cNvSpPr>
              <a:spLocks noChangeArrowheads="1"/>
            </p:cNvSpPr>
            <p:nvPr/>
          </p:nvSpPr>
          <p:spPr bwMode="auto">
            <a:xfrm rot="16200000">
              <a:off x="4866" y="2515"/>
              <a:ext cx="753" cy="213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rgbClr val="0080C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vert="eaVert" wrap="none" anchor="ctr"/>
            <a:lstStyle/>
            <a:p>
              <a:pPr algn="ctr">
                <a:defRPr/>
              </a:pPr>
              <a:endParaRPr lang="en-GB" sz="34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289" name="Text Box 20"/>
            <p:cNvSpPr txBox="1">
              <a:spLocks noChangeArrowheads="1"/>
            </p:cNvSpPr>
            <p:nvPr/>
          </p:nvSpPr>
          <p:spPr bwMode="auto">
            <a:xfrm rot="16200000">
              <a:off x="4792" y="2480"/>
              <a:ext cx="879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700" b="1" dirty="0" smtClean="0">
                  <a:solidFill>
                    <a:schemeClr val="tx1"/>
                  </a:solidFill>
                  <a:latin typeface="Tahoma" pitchFamily="34" charset="0"/>
                </a:rPr>
                <a:t>Datenabgleich</a:t>
              </a:r>
              <a:endParaRPr lang="de-DE" sz="1700" b="1" dirty="0">
                <a:solidFill>
                  <a:schemeClr val="tx1"/>
                </a:solidFill>
                <a:latin typeface="Tahoma" pitchFamily="34" charset="0"/>
              </a:endParaRPr>
            </a:p>
          </p:txBody>
        </p:sp>
      </p:grpSp>
      <p:sp>
        <p:nvSpPr>
          <p:cNvPr id="352277" name="Line 21"/>
          <p:cNvSpPr>
            <a:spLocks noChangeShapeType="1"/>
          </p:cNvSpPr>
          <p:nvPr/>
        </p:nvSpPr>
        <p:spPr bwMode="auto">
          <a:xfrm>
            <a:off x="9916426" y="5945598"/>
            <a:ext cx="758613" cy="0"/>
          </a:xfrm>
          <a:prstGeom prst="line">
            <a:avLst/>
          </a:prstGeom>
          <a:noFill/>
          <a:ln w="19050">
            <a:solidFill>
              <a:srgbClr val="0080C8"/>
            </a:solidFill>
            <a:round/>
            <a:headEnd/>
            <a:tailEnd type="triangle" w="med" len="med"/>
          </a:ln>
        </p:spPr>
        <p:txBody>
          <a:bodyPr lIns="117029" tIns="58514" rIns="117029" bIns="58514"/>
          <a:lstStyle/>
          <a:p>
            <a:pPr>
              <a:defRPr/>
            </a:pPr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1090470" y="2068993"/>
            <a:ext cx="2492587" cy="3072836"/>
            <a:chOff x="3928" y="599"/>
            <a:chExt cx="1104" cy="1361"/>
          </a:xfrm>
        </p:grpSpPr>
        <p:sp>
          <p:nvSpPr>
            <p:cNvPr id="352279" name="AutoShape 23"/>
            <p:cNvSpPr>
              <a:spLocks noChangeArrowheads="1"/>
            </p:cNvSpPr>
            <p:nvPr/>
          </p:nvSpPr>
          <p:spPr bwMode="auto">
            <a:xfrm rot="16200000">
              <a:off x="4074" y="1386"/>
              <a:ext cx="768" cy="380"/>
            </a:xfrm>
            <a:prstGeom prst="rightArrow">
              <a:avLst>
                <a:gd name="adj1" fmla="val 32639"/>
                <a:gd name="adj2" fmla="val 42105"/>
              </a:avLst>
            </a:prstGeom>
            <a:solidFill>
              <a:srgbClr val="0080C8"/>
            </a:solidFill>
            <a:ln w="12700">
              <a:noFill/>
              <a:miter lim="800000"/>
              <a:headEnd type="none" w="sm" len="sm"/>
              <a:tailEnd type="none" w="sm" len="sm"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1282" name="Text Box 24"/>
            <p:cNvSpPr txBox="1">
              <a:spLocks noChangeArrowheads="1"/>
            </p:cNvSpPr>
            <p:nvPr/>
          </p:nvSpPr>
          <p:spPr bwMode="auto">
            <a:xfrm>
              <a:off x="3928" y="1502"/>
              <a:ext cx="1104" cy="2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ts val="1849"/>
                </a:lnSpc>
                <a:spcBef>
                  <a:spcPct val="50000"/>
                </a:spcBef>
                <a:defRPr/>
              </a:pPr>
              <a:r>
                <a:rPr lang="de-DE" sz="1700" dirty="0">
                  <a:latin typeface="Tahoma" pitchFamily="34" charset="0"/>
                </a:rPr>
                <a:t>Suche nach dem ähnlichsten Datensatz</a:t>
              </a:r>
            </a:p>
          </p:txBody>
        </p:sp>
        <p:sp>
          <p:nvSpPr>
            <p:cNvPr id="352281" name="Rectangle 25"/>
            <p:cNvSpPr>
              <a:spLocks noChangeArrowheads="1"/>
            </p:cNvSpPr>
            <p:nvPr/>
          </p:nvSpPr>
          <p:spPr bwMode="auto">
            <a:xfrm>
              <a:off x="4011" y="599"/>
              <a:ext cx="918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80C8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969696"/>
              </a:outerShdw>
            </a:effectLst>
          </p:spPr>
          <p:txBody>
            <a:bodyPr wrap="none" lIns="82287" tIns="41143" rIns="82287" bIns="41143" anchor="ctr"/>
            <a:lstStyle/>
            <a:p>
              <a:pPr>
                <a:defRPr/>
              </a:pPr>
              <a:endParaRPr lang="de-DE">
                <a:latin typeface="Arial" charset="0"/>
              </a:endParaRPr>
            </a:p>
          </p:txBody>
        </p:sp>
        <p:sp>
          <p:nvSpPr>
            <p:cNvPr id="11284" name="Text Box 26"/>
            <p:cNvSpPr txBox="1">
              <a:spLocks noChangeArrowheads="1"/>
            </p:cNvSpPr>
            <p:nvPr/>
          </p:nvSpPr>
          <p:spPr bwMode="auto">
            <a:xfrm>
              <a:off x="4145" y="735"/>
              <a:ext cx="880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ts val="2133"/>
                </a:lnSpc>
                <a:spcBef>
                  <a:spcPct val="50000"/>
                </a:spcBef>
                <a:defRPr/>
              </a:pPr>
              <a:r>
                <a:rPr lang="de-DE" sz="2000" b="1" dirty="0" smtClean="0">
                  <a:latin typeface="Tahoma" pitchFamily="34" charset="0"/>
                </a:rPr>
                <a:t>Ergebnis?</a:t>
              </a:r>
              <a:endParaRPr lang="de-DE" sz="2000" dirty="0">
                <a:latin typeface="Tahoma" pitchFamily="34" charset="0"/>
              </a:endParaRPr>
            </a:p>
          </p:txBody>
        </p:sp>
      </p:grpSp>
      <p:pic>
        <p:nvPicPr>
          <p:cNvPr id="352283" name="Picture 27" descr="Würth_Rechnu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0808" y="3013618"/>
            <a:ext cx="3151858" cy="4318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6213669" y="3660728"/>
            <a:ext cx="1426916" cy="688622"/>
            <a:chOff x="1728" y="1380"/>
            <a:chExt cx="632" cy="305"/>
          </a:xfrm>
        </p:grpSpPr>
        <p:sp>
          <p:nvSpPr>
            <p:cNvPr id="11276" name="Line 29"/>
            <p:cNvSpPr>
              <a:spLocks noChangeShapeType="1"/>
            </p:cNvSpPr>
            <p:nvPr/>
          </p:nvSpPr>
          <p:spPr bwMode="auto">
            <a:xfrm>
              <a:off x="1728" y="1380"/>
              <a:ext cx="632" cy="0"/>
            </a:xfrm>
            <a:prstGeom prst="line">
              <a:avLst/>
            </a:prstGeom>
            <a:noFill/>
            <a:ln w="19050">
              <a:solidFill>
                <a:srgbClr val="0080C8"/>
              </a:solidFill>
              <a:round/>
              <a:headEnd/>
              <a:tailEnd type="triangle" w="med" len="med"/>
            </a:ln>
          </p:spPr>
          <p:txBody>
            <a:bodyPr lIns="82287" tIns="41143" rIns="82287" bIns="41143"/>
            <a:lstStyle/>
            <a:p>
              <a:pPr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1728" y="1458"/>
              <a:ext cx="632" cy="227"/>
              <a:chOff x="1728" y="1458"/>
              <a:chExt cx="632" cy="227"/>
            </a:xfrm>
          </p:grpSpPr>
          <p:sp>
            <p:nvSpPr>
              <p:cNvPr id="11278" name="Line 31"/>
              <p:cNvSpPr>
                <a:spLocks noChangeShapeType="1"/>
              </p:cNvSpPr>
              <p:nvPr/>
            </p:nvSpPr>
            <p:spPr bwMode="auto">
              <a:xfrm>
                <a:off x="2174" y="1458"/>
                <a:ext cx="0" cy="227"/>
              </a:xfrm>
              <a:prstGeom prst="line">
                <a:avLst/>
              </a:prstGeom>
              <a:noFill/>
              <a:ln w="19050">
                <a:solidFill>
                  <a:srgbClr val="0080C8"/>
                </a:solidFill>
                <a:round/>
                <a:headEnd/>
                <a:tailEnd/>
              </a:ln>
            </p:spPr>
            <p:txBody>
              <a:bodyPr lIns="82287" tIns="41143" rIns="82287" bIns="41143"/>
              <a:lstStyle/>
              <a:p>
                <a:pPr>
                  <a:defRPr/>
                </a:pPr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1279" name="Line 32"/>
              <p:cNvSpPr>
                <a:spLocks noChangeShapeType="1"/>
              </p:cNvSpPr>
              <p:nvPr/>
            </p:nvSpPr>
            <p:spPr bwMode="auto">
              <a:xfrm>
                <a:off x="2168" y="1678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0080C8"/>
                </a:solidFill>
                <a:round/>
                <a:headEnd/>
                <a:tailEnd type="triangle" w="med" len="med"/>
              </a:ln>
            </p:spPr>
            <p:txBody>
              <a:bodyPr lIns="82287" tIns="41143" rIns="82287" bIns="41143"/>
              <a:lstStyle/>
              <a:p>
                <a:pPr>
                  <a:defRPr/>
                </a:pPr>
                <a:endParaRPr 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1280" name="Line 33"/>
              <p:cNvSpPr>
                <a:spLocks noChangeShapeType="1"/>
              </p:cNvSpPr>
              <p:nvPr/>
            </p:nvSpPr>
            <p:spPr bwMode="auto">
              <a:xfrm flipH="1">
                <a:off x="1728" y="1464"/>
                <a:ext cx="444" cy="0"/>
              </a:xfrm>
              <a:prstGeom prst="line">
                <a:avLst/>
              </a:prstGeom>
              <a:noFill/>
              <a:ln w="19050">
                <a:solidFill>
                  <a:srgbClr val="0080C8"/>
                </a:solidFill>
                <a:round/>
                <a:headEnd/>
                <a:tailEnd/>
              </a:ln>
            </p:spPr>
            <p:txBody>
              <a:bodyPr lIns="82287" tIns="41143" rIns="82287" bIns="41143"/>
              <a:lstStyle/>
              <a:p>
                <a:pPr>
                  <a:defRPr/>
                </a:pPr>
                <a:endParaRPr lang="de-DE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Klassisch: Datenextraktion nach Position</a:t>
            </a:r>
            <a:endParaRPr lang="de-DE" dirty="0"/>
          </a:p>
        </p:txBody>
      </p: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1325315" y="7517821"/>
            <a:ext cx="2253530" cy="1391427"/>
            <a:chOff x="3127" y="887"/>
            <a:chExt cx="2072" cy="708"/>
          </a:xfrm>
        </p:grpSpPr>
        <p:grpSp>
          <p:nvGrpSpPr>
            <p:cNvPr id="35" name="Group 8"/>
            <p:cNvGrpSpPr>
              <a:grpSpLocks/>
            </p:cNvGrpSpPr>
            <p:nvPr/>
          </p:nvGrpSpPr>
          <p:grpSpPr bwMode="auto">
            <a:xfrm>
              <a:off x="3127" y="1155"/>
              <a:ext cx="2072" cy="296"/>
              <a:chOff x="3127" y="1155"/>
              <a:chExt cx="2072" cy="296"/>
            </a:xfrm>
          </p:grpSpPr>
          <p:sp>
            <p:nvSpPr>
              <p:cNvPr id="39" name="Rectangle 9"/>
              <p:cNvSpPr>
                <a:spLocks noChangeArrowheads="1"/>
              </p:cNvSpPr>
              <p:nvPr/>
            </p:nvSpPr>
            <p:spPr bwMode="auto">
              <a:xfrm>
                <a:off x="3127" y="1155"/>
                <a:ext cx="2072" cy="296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rgbClr val="969696"/>
                </a:outerShdw>
              </a:effectLst>
            </p:spPr>
            <p:txBody>
              <a:bodyPr wrap="none" lIns="82287" tIns="41143" rIns="82287" bIns="41143" anchor="ctr"/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40" name="Text Box 10"/>
              <p:cNvSpPr txBox="1">
                <a:spLocks noChangeArrowheads="1"/>
              </p:cNvSpPr>
              <p:nvPr/>
            </p:nvSpPr>
            <p:spPr bwMode="auto">
              <a:xfrm>
                <a:off x="3248" y="1162"/>
                <a:ext cx="1536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3413"/>
                  </a:lnSpc>
                  <a:spcBef>
                    <a:spcPct val="50000"/>
                  </a:spcBef>
                </a:pPr>
                <a:r>
                  <a:rPr lang="de-DE" sz="2400" b="1" dirty="0" smtClean="0">
                    <a:solidFill>
                      <a:schemeClr val="bg1"/>
                    </a:solidFill>
                    <a:latin typeface="+mj-lt"/>
                    <a:cs typeface="Tahoma" pitchFamily="34" charset="0"/>
                  </a:rPr>
                  <a:t>Nachteile</a:t>
                </a:r>
                <a:endParaRPr lang="de-DE" sz="2400" b="1" dirty="0">
                  <a:solidFill>
                    <a:schemeClr val="bg1"/>
                  </a:solidFill>
                  <a:latin typeface="+mj-lt"/>
                  <a:cs typeface="Tahoma" pitchFamily="34" charset="0"/>
                </a:endParaRPr>
              </a:p>
            </p:txBody>
          </p:sp>
        </p:grpSp>
        <p:grpSp>
          <p:nvGrpSpPr>
            <p:cNvPr id="36" name="Group 11"/>
            <p:cNvGrpSpPr>
              <a:grpSpLocks/>
            </p:cNvGrpSpPr>
            <p:nvPr/>
          </p:nvGrpSpPr>
          <p:grpSpPr bwMode="auto">
            <a:xfrm>
              <a:off x="4591" y="887"/>
              <a:ext cx="519" cy="708"/>
              <a:chOff x="4479" y="887"/>
              <a:chExt cx="519" cy="708"/>
            </a:xfrm>
          </p:grpSpPr>
          <p:sp>
            <p:nvSpPr>
              <p:cNvPr id="37" name="Oval 12"/>
              <p:cNvSpPr>
                <a:spLocks noChangeArrowheads="1"/>
              </p:cNvSpPr>
              <p:nvPr/>
            </p:nvSpPr>
            <p:spPr bwMode="auto">
              <a:xfrm>
                <a:off x="4479" y="1184"/>
                <a:ext cx="491" cy="240"/>
              </a:xfrm>
              <a:prstGeom prst="ellips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82287" tIns="41143" rIns="82287" bIns="41143" anchor="ctr"/>
              <a:lstStyle/>
              <a:p>
                <a:endParaRPr lang="de-DE"/>
              </a:p>
            </p:txBody>
          </p:sp>
          <p:sp>
            <p:nvSpPr>
              <p:cNvPr id="38" name="Text Box 13"/>
              <p:cNvSpPr txBox="1">
                <a:spLocks noChangeArrowheads="1"/>
              </p:cNvSpPr>
              <p:nvPr/>
            </p:nvSpPr>
            <p:spPr bwMode="auto">
              <a:xfrm>
                <a:off x="4479" y="887"/>
                <a:ext cx="519" cy="7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82287" tIns="41143" rIns="82287" bIns="41143">
                <a:spAutoFit/>
              </a:bodyPr>
              <a:lstStyle/>
              <a:p>
                <a:pPr>
                  <a:spcBef>
                    <a:spcPct val="50000"/>
                  </a:spcBef>
                  <a:buSzPct val="60000"/>
                </a:pPr>
                <a:r>
                  <a:rPr lang="de-DE" sz="8500" dirty="0" smtClean="0">
                    <a:solidFill>
                      <a:schemeClr val="bg1"/>
                    </a:solidFill>
                  </a:rPr>
                  <a:t>-</a:t>
                </a:r>
                <a:endParaRPr lang="de-DE" sz="85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95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2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2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2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2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2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 build="p" autoUpdateAnimBg="0"/>
      <p:bldP spid="3522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2211929" y="1241778"/>
            <a:ext cx="3009682" cy="1575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977194" y="1986669"/>
            <a:ext cx="4525585" cy="640151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Besser: Datenextraktion nach Bereich</a:t>
            </a:r>
            <a:endParaRPr lang="de-DE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51" b="1451"/>
          <a:stretch/>
        </p:blipFill>
        <p:spPr bwMode="auto">
          <a:xfrm>
            <a:off x="9834758" y="2147693"/>
            <a:ext cx="4523226" cy="640151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3"/>
          <p:cNvSpPr>
            <a:spLocks noChangeArrowheads="1"/>
          </p:cNvSpPr>
          <p:nvPr/>
        </p:nvSpPr>
        <p:spPr bwMode="auto">
          <a:xfrm>
            <a:off x="6874085" y="3883016"/>
            <a:ext cx="1987473" cy="516720"/>
          </a:xfrm>
          <a:prstGeom prst="leftRightArrow">
            <a:avLst>
              <a:gd name="adj1" fmla="val 50000"/>
              <a:gd name="adj2" fmla="val 56403"/>
            </a:avLst>
          </a:prstGeom>
          <a:solidFill>
            <a:srgbClr val="0080C8"/>
          </a:solidFill>
          <a:ln w="9525">
            <a:solidFill>
              <a:srgbClr val="0080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991" b="1" dirty="0">
                <a:solidFill>
                  <a:schemeClr val="bg1"/>
                </a:solidFill>
              </a:rPr>
              <a:t>Extraktion</a:t>
            </a:r>
          </a:p>
        </p:txBody>
      </p:sp>
      <p:sp>
        <p:nvSpPr>
          <p:cNvPr id="15" name="Rectangle 34"/>
          <p:cNvSpPr>
            <a:spLocks noChangeArrowheads="1"/>
          </p:cNvSpPr>
          <p:nvPr/>
        </p:nvSpPr>
        <p:spPr bwMode="auto">
          <a:xfrm>
            <a:off x="9985866" y="3203965"/>
            <a:ext cx="4221009" cy="1696997"/>
          </a:xfrm>
          <a:prstGeom prst="rect">
            <a:avLst/>
          </a:prstGeom>
          <a:solidFill>
            <a:srgbClr val="004994">
              <a:alpha val="25098"/>
            </a:srgbClr>
          </a:solidFill>
          <a:ln w="9525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23" name="Rechteck 22"/>
          <p:cNvSpPr/>
          <p:nvPr/>
        </p:nvSpPr>
        <p:spPr>
          <a:xfrm>
            <a:off x="2971305" y="2676247"/>
            <a:ext cx="3538121" cy="641771"/>
          </a:xfrm>
          <a:prstGeom prst="rect">
            <a:avLst/>
          </a:prstGeom>
          <a:gradFill flip="none" rotWithShape="1">
            <a:gsLst>
              <a:gs pos="0">
                <a:srgbClr val="E0E0E0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3175">
            <a:solidFill>
              <a:srgbClr val="0080C8"/>
            </a:solidFill>
            <a:miter lim="800000"/>
          </a:ln>
          <a:effectLst>
            <a:outerShdw blurRad="63500" dist="50800" dir="72000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276" b="1" dirty="0" smtClean="0">
                <a:solidFill>
                  <a:srgbClr val="004994"/>
                </a:solidFill>
              </a:rPr>
              <a:t>Feldinformationen</a:t>
            </a:r>
            <a:endParaRPr lang="de-DE" sz="2276" b="1" dirty="0">
              <a:solidFill>
                <a:srgbClr val="004994"/>
              </a:solidFill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971307" y="3496122"/>
            <a:ext cx="3538121" cy="2152445"/>
            <a:chOff x="2987824" y="1328828"/>
            <a:chExt cx="2487741" cy="1513438"/>
          </a:xfrm>
        </p:grpSpPr>
        <p:sp>
          <p:nvSpPr>
            <p:cNvPr id="25" name="Rechteck 24"/>
            <p:cNvSpPr/>
            <p:nvPr/>
          </p:nvSpPr>
          <p:spPr>
            <a:xfrm>
              <a:off x="2987824" y="1328828"/>
              <a:ext cx="2487741" cy="312372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 w="3175">
              <a:solidFill>
                <a:srgbClr val="0080C8"/>
              </a:solidFill>
              <a:miter lim="800000"/>
            </a:ln>
            <a:effectLst>
              <a:outerShdw blurRad="63500" dist="50800" dir="7200000" algn="ct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991" dirty="0">
                  <a:solidFill>
                    <a:schemeClr val="tx1"/>
                  </a:solidFill>
                </a:rPr>
                <a:t>Kreditor</a:t>
              </a:r>
            </a:p>
          </p:txBody>
        </p:sp>
        <p:sp>
          <p:nvSpPr>
            <p:cNvPr id="26" name="Rechteck 25"/>
            <p:cNvSpPr/>
            <p:nvPr/>
          </p:nvSpPr>
          <p:spPr>
            <a:xfrm>
              <a:off x="2987824" y="1728279"/>
              <a:ext cx="2487741" cy="312372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 w="3175">
              <a:solidFill>
                <a:srgbClr val="0080C8"/>
              </a:solidFill>
              <a:miter lim="800000"/>
            </a:ln>
            <a:effectLst>
              <a:outerShdw blurRad="63500" dist="50800" dir="7200000" algn="ct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991" dirty="0">
                  <a:solidFill>
                    <a:schemeClr val="tx1"/>
                  </a:solidFill>
                </a:rPr>
                <a:t>Rechnungsempfänger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2987824" y="2123763"/>
              <a:ext cx="2487741" cy="312372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 w="3175">
              <a:solidFill>
                <a:srgbClr val="0080C8"/>
              </a:solidFill>
              <a:miter lim="800000"/>
            </a:ln>
            <a:effectLst>
              <a:outerShdw blurRad="63500" dist="50800" dir="7200000" algn="ct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991" dirty="0">
                  <a:solidFill>
                    <a:schemeClr val="tx1"/>
                  </a:solidFill>
                </a:rPr>
                <a:t>Rechnungsnummer</a:t>
              </a:r>
            </a:p>
          </p:txBody>
        </p:sp>
        <p:sp>
          <p:nvSpPr>
            <p:cNvPr id="28" name="Rechteck 27"/>
            <p:cNvSpPr/>
            <p:nvPr/>
          </p:nvSpPr>
          <p:spPr>
            <a:xfrm>
              <a:off x="2987824" y="2529894"/>
              <a:ext cx="2487741" cy="312372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 w="3175">
              <a:solidFill>
                <a:srgbClr val="0080C8"/>
              </a:solidFill>
              <a:miter lim="800000"/>
            </a:ln>
            <a:effectLst>
              <a:outerShdw blurRad="63500" dist="50800" dir="7200000" algn="ct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991" dirty="0">
                  <a:solidFill>
                    <a:schemeClr val="tx1"/>
                  </a:solidFill>
                </a:rPr>
                <a:t>Rechnungsdatum… etc.</a:t>
              </a: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2971307" y="6186234"/>
            <a:ext cx="3538121" cy="2135896"/>
            <a:chOff x="2987824" y="3220314"/>
            <a:chExt cx="2487741" cy="1501802"/>
          </a:xfrm>
        </p:grpSpPr>
        <p:sp>
          <p:nvSpPr>
            <p:cNvPr id="30" name="Rechteck 29"/>
            <p:cNvSpPr/>
            <p:nvPr/>
          </p:nvSpPr>
          <p:spPr>
            <a:xfrm>
              <a:off x="2987824" y="3220314"/>
              <a:ext cx="2487741" cy="312372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 w="3175">
              <a:solidFill>
                <a:srgbClr val="0080C8"/>
              </a:solidFill>
              <a:miter lim="800000"/>
            </a:ln>
            <a:effectLst>
              <a:outerShdw blurRad="63500" dist="50800" dir="7200000" algn="ct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991" dirty="0">
                  <a:solidFill>
                    <a:schemeClr val="tx1"/>
                  </a:solidFill>
                </a:rPr>
                <a:t>Netto Betrag</a:t>
              </a:r>
            </a:p>
          </p:txBody>
        </p:sp>
        <p:sp>
          <p:nvSpPr>
            <p:cNvPr id="31" name="Rechteck 30"/>
            <p:cNvSpPr/>
            <p:nvPr/>
          </p:nvSpPr>
          <p:spPr>
            <a:xfrm>
              <a:off x="2987824" y="3613928"/>
              <a:ext cx="2487741" cy="312372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 w="3175">
              <a:solidFill>
                <a:srgbClr val="0080C8"/>
              </a:solidFill>
              <a:miter lim="800000"/>
            </a:ln>
            <a:effectLst>
              <a:outerShdw blurRad="63500" dist="50800" dir="7200000" algn="ct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991" dirty="0">
                  <a:solidFill>
                    <a:schemeClr val="tx1"/>
                  </a:solidFill>
                </a:rPr>
                <a:t>Brutto Betrag</a:t>
              </a:r>
            </a:p>
          </p:txBody>
        </p:sp>
        <p:sp>
          <p:nvSpPr>
            <p:cNvPr id="32" name="Rechteck 31"/>
            <p:cNvSpPr/>
            <p:nvPr/>
          </p:nvSpPr>
          <p:spPr>
            <a:xfrm>
              <a:off x="2987824" y="4014109"/>
              <a:ext cx="2487741" cy="312372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 w="3175">
              <a:solidFill>
                <a:srgbClr val="0080C8"/>
              </a:solidFill>
              <a:miter lim="800000"/>
            </a:ln>
            <a:effectLst>
              <a:outerShdw blurRad="63500" dist="50800" dir="7200000" algn="ct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991" dirty="0">
                  <a:solidFill>
                    <a:schemeClr val="tx1"/>
                  </a:solidFill>
                </a:rPr>
                <a:t>Verschiedene MwSt.-Sätze</a:t>
              </a:r>
            </a:p>
          </p:txBody>
        </p:sp>
        <p:sp>
          <p:nvSpPr>
            <p:cNvPr id="33" name="Rechteck 32"/>
            <p:cNvSpPr/>
            <p:nvPr/>
          </p:nvSpPr>
          <p:spPr>
            <a:xfrm>
              <a:off x="2987824" y="4409744"/>
              <a:ext cx="2487741" cy="312372"/>
            </a:xfrm>
            <a:prstGeom prst="rec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  <a:tileRect/>
            </a:gradFill>
            <a:ln w="3175">
              <a:solidFill>
                <a:srgbClr val="0080C8"/>
              </a:solidFill>
              <a:miter lim="800000"/>
            </a:ln>
            <a:effectLst>
              <a:outerShdw blurRad="63500" dist="50800" dir="7200000" algn="ctr" rotWithShape="0">
                <a:schemeClr val="tx1">
                  <a:alpha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991" dirty="0">
                  <a:solidFill>
                    <a:schemeClr val="tx1"/>
                  </a:solidFill>
                </a:rPr>
                <a:t>Endbetrag… etc.</a:t>
              </a:r>
            </a:p>
          </p:txBody>
        </p:sp>
      </p:grpSp>
      <p:sp>
        <p:nvSpPr>
          <p:cNvPr id="34" name="Rechteck 33"/>
          <p:cNvSpPr/>
          <p:nvPr/>
        </p:nvSpPr>
        <p:spPr>
          <a:xfrm rot="16200000">
            <a:off x="8807399" y="7656598"/>
            <a:ext cx="1231603" cy="409600"/>
          </a:xfrm>
          <a:prstGeom prst="rect">
            <a:avLst/>
          </a:prstGeom>
          <a:gradFill flip="none" rotWithShape="1">
            <a:gsLst>
              <a:gs pos="0">
                <a:srgbClr val="E0E0E0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38100">
            <a:solidFill>
              <a:schemeClr val="bg1"/>
            </a:solidFill>
            <a:miter lim="800000"/>
          </a:ln>
          <a:effectLst>
            <a:outerShdw blurRad="63500" dist="50800" dir="72000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991" b="1" dirty="0">
                <a:solidFill>
                  <a:srgbClr val="0080C8"/>
                </a:solidFill>
              </a:rPr>
              <a:t>Feld</a:t>
            </a:r>
          </a:p>
        </p:txBody>
      </p:sp>
      <p:sp>
        <p:nvSpPr>
          <p:cNvPr id="35" name="Rechteck 34"/>
          <p:cNvSpPr/>
          <p:nvPr/>
        </p:nvSpPr>
        <p:spPr>
          <a:xfrm rot="16200000">
            <a:off x="8601351" y="5821357"/>
            <a:ext cx="1643703" cy="409600"/>
          </a:xfrm>
          <a:prstGeom prst="rect">
            <a:avLst/>
          </a:prstGeom>
          <a:gradFill>
            <a:gsLst>
              <a:gs pos="100000">
                <a:schemeClr val="accent3"/>
              </a:gs>
              <a:gs pos="0">
                <a:schemeClr val="bg1">
                  <a:lumMod val="95000"/>
                </a:schemeClr>
              </a:gs>
            </a:gsLst>
            <a:lin ang="10800000" scaled="1"/>
          </a:gradFill>
          <a:ln w="38100">
            <a:solidFill>
              <a:schemeClr val="bg1"/>
            </a:solidFill>
            <a:miter lim="800000"/>
          </a:ln>
          <a:effectLst>
            <a:outerShdw blurRad="63500" dist="50800" dir="72000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707" dirty="0">
                <a:solidFill>
                  <a:schemeClr val="tx1"/>
                </a:solidFill>
              </a:rPr>
              <a:t>Tabelle</a:t>
            </a:r>
          </a:p>
        </p:txBody>
      </p:sp>
      <p:sp>
        <p:nvSpPr>
          <p:cNvPr id="36" name="Rechteck 35"/>
          <p:cNvSpPr/>
          <p:nvPr/>
        </p:nvSpPr>
        <p:spPr>
          <a:xfrm rot="16200000">
            <a:off x="8596528" y="3842493"/>
            <a:ext cx="1653354" cy="409600"/>
          </a:xfrm>
          <a:prstGeom prst="rect">
            <a:avLst/>
          </a:prstGeom>
          <a:gradFill flip="none" rotWithShape="1">
            <a:gsLst>
              <a:gs pos="0">
                <a:srgbClr val="E0E0E0"/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 w="38100">
            <a:solidFill>
              <a:schemeClr val="bg1"/>
            </a:solidFill>
            <a:miter lim="800000"/>
          </a:ln>
          <a:effectLst>
            <a:outerShdw blurRad="63500" dist="50800" dir="72000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991" b="1" dirty="0">
                <a:solidFill>
                  <a:srgbClr val="0080C8"/>
                </a:solidFill>
              </a:rPr>
              <a:t>Feld</a:t>
            </a:r>
          </a:p>
        </p:txBody>
      </p:sp>
      <p:sp>
        <p:nvSpPr>
          <p:cNvPr id="39" name="AutoShape 33"/>
          <p:cNvSpPr>
            <a:spLocks noChangeArrowheads="1"/>
          </p:cNvSpPr>
          <p:nvPr/>
        </p:nvSpPr>
        <p:spPr bwMode="auto">
          <a:xfrm>
            <a:off x="6830283" y="7672448"/>
            <a:ext cx="1987473" cy="516720"/>
          </a:xfrm>
          <a:prstGeom prst="leftRightArrow">
            <a:avLst>
              <a:gd name="adj1" fmla="val 50000"/>
              <a:gd name="adj2" fmla="val 56403"/>
            </a:avLst>
          </a:prstGeom>
          <a:solidFill>
            <a:srgbClr val="0080C8"/>
          </a:solidFill>
          <a:ln w="9525">
            <a:solidFill>
              <a:srgbClr val="0080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991" b="1" dirty="0">
                <a:solidFill>
                  <a:schemeClr val="bg1"/>
                </a:solidFill>
              </a:rPr>
              <a:t>Extraktion</a:t>
            </a:r>
          </a:p>
        </p:txBody>
      </p:sp>
      <p:sp>
        <p:nvSpPr>
          <p:cNvPr id="40" name="Rectangle 34"/>
          <p:cNvSpPr>
            <a:spLocks noChangeArrowheads="1"/>
          </p:cNvSpPr>
          <p:nvPr/>
        </p:nvSpPr>
        <p:spPr bwMode="auto">
          <a:xfrm>
            <a:off x="9977198" y="7224441"/>
            <a:ext cx="4221009" cy="725879"/>
          </a:xfrm>
          <a:prstGeom prst="rect">
            <a:avLst/>
          </a:prstGeom>
          <a:solidFill>
            <a:srgbClr val="004994">
              <a:alpha val="25098"/>
            </a:srgbClr>
          </a:solidFill>
          <a:ln w="9525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</p:spTree>
    <p:extLst>
      <p:ext uri="{BB962C8B-B14F-4D97-AF65-F5344CB8AC3E}">
        <p14:creationId xmlns:p14="http://schemas.microsoft.com/office/powerpoint/2010/main" val="11721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3" grpId="0" animBg="1"/>
      <p:bldP spid="34" grpId="0" animBg="1"/>
      <p:bldP spid="35" grpId="0" animBg="1"/>
      <p:bldP spid="36" grpId="0" animBg="1"/>
      <p:bldP spid="39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Perfekt: Inhaltsbezogene </a:t>
            </a:r>
            <a:r>
              <a:rPr lang="de-DE" dirty="0"/>
              <a:t>Datenextraktion</a:t>
            </a:r>
          </a:p>
        </p:txBody>
      </p:sp>
      <p:sp>
        <p:nvSpPr>
          <p:cNvPr id="197699" name="Rectangle 68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spcBef>
                <a:spcPct val="0"/>
              </a:spcBef>
              <a:buNone/>
              <a:defRPr/>
            </a:pPr>
            <a:r>
              <a:rPr lang="de-DE" sz="3200" b="1" dirty="0"/>
              <a:t>Top-Down-Suche auf dem gesamten </a:t>
            </a:r>
            <a:r>
              <a:rPr lang="de-DE" sz="3200" b="1" dirty="0" smtClean="0"/>
              <a:t>Dokument</a:t>
            </a:r>
            <a:endParaRPr lang="de-DE" sz="3200" b="1" dirty="0"/>
          </a:p>
          <a:p>
            <a:pPr lvl="0">
              <a:spcBef>
                <a:spcPct val="0"/>
              </a:spcBef>
              <a:buClr>
                <a:srgbClr val="0080C8"/>
              </a:buClr>
              <a:buFont typeface="Wingdings" panose="05000000000000000000" pitchFamily="2" charset="2"/>
              <a:buChar char="§"/>
              <a:defRPr/>
            </a:pPr>
            <a:r>
              <a:rPr lang="de-DE" sz="2800" dirty="0"/>
              <a:t>Position der Felder muss nicht bekannt sein</a:t>
            </a:r>
          </a:p>
          <a:p>
            <a:pPr lvl="0">
              <a:spcBef>
                <a:spcPct val="0"/>
              </a:spcBef>
              <a:buClr>
                <a:srgbClr val="0080C8"/>
              </a:buClr>
              <a:buFont typeface="Wingdings" panose="05000000000000000000" pitchFamily="2" charset="2"/>
              <a:buChar char="§"/>
              <a:defRPr/>
            </a:pPr>
            <a:r>
              <a:rPr lang="de-DE" sz="2800" dirty="0"/>
              <a:t>Beste Ergebnisse ohne Trainingsaufwand</a:t>
            </a:r>
          </a:p>
          <a:p>
            <a:pPr lvl="0">
              <a:spcBef>
                <a:spcPct val="0"/>
              </a:spcBef>
              <a:buClr>
                <a:srgbClr val="0080C8"/>
              </a:buClr>
              <a:buFont typeface="Wingdings" panose="05000000000000000000" pitchFamily="2" charset="2"/>
              <a:buChar char="§"/>
              <a:defRPr/>
            </a:pPr>
            <a:r>
              <a:rPr lang="de-DE" sz="2800" dirty="0" smtClean="0"/>
              <a:t>Unscharfe Suche ist möglich</a:t>
            </a:r>
            <a:endParaRPr lang="de-DE" sz="2800" dirty="0"/>
          </a:p>
        </p:txBody>
      </p:sp>
      <p:pic>
        <p:nvPicPr>
          <p:cNvPr id="1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45807" y="1599637"/>
            <a:ext cx="4525585" cy="640151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51" b="1451"/>
          <a:stretch/>
        </p:blipFill>
        <p:spPr bwMode="auto">
          <a:xfrm>
            <a:off x="10003371" y="1760661"/>
            <a:ext cx="4523226" cy="640151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Rechteck 188"/>
          <p:cNvSpPr/>
          <p:nvPr/>
        </p:nvSpPr>
        <p:spPr>
          <a:xfrm>
            <a:off x="10405965" y="2858559"/>
            <a:ext cx="563200" cy="102400"/>
          </a:xfrm>
          <a:prstGeom prst="rect">
            <a:avLst/>
          </a:prstGeom>
          <a:solidFill>
            <a:srgbClr val="047DB0">
              <a:alpha val="25098"/>
            </a:srgbClr>
          </a:solidFill>
          <a:ln w="9525">
            <a:solidFill>
              <a:srgbClr val="047D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148" name="Rechteck 147"/>
          <p:cNvSpPr/>
          <p:nvPr/>
        </p:nvSpPr>
        <p:spPr>
          <a:xfrm>
            <a:off x="10992363" y="2858560"/>
            <a:ext cx="396571" cy="98823"/>
          </a:xfrm>
          <a:prstGeom prst="rect">
            <a:avLst/>
          </a:prstGeom>
          <a:solidFill>
            <a:srgbClr val="047DB0">
              <a:alpha val="25098"/>
            </a:srgbClr>
          </a:solidFill>
          <a:ln w="9525">
            <a:solidFill>
              <a:srgbClr val="047D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149" name="Rechteck 148"/>
          <p:cNvSpPr/>
          <p:nvPr/>
        </p:nvSpPr>
        <p:spPr>
          <a:xfrm>
            <a:off x="11428291" y="2858559"/>
            <a:ext cx="153600" cy="102400"/>
          </a:xfrm>
          <a:prstGeom prst="rect">
            <a:avLst/>
          </a:prstGeom>
          <a:solidFill>
            <a:srgbClr val="047DB0">
              <a:alpha val="25098"/>
            </a:srgbClr>
          </a:solidFill>
          <a:ln w="9525">
            <a:solidFill>
              <a:srgbClr val="047D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150" name="Rechteck 149"/>
          <p:cNvSpPr/>
          <p:nvPr/>
        </p:nvSpPr>
        <p:spPr>
          <a:xfrm>
            <a:off x="11184823" y="7759269"/>
            <a:ext cx="660060" cy="102400"/>
          </a:xfrm>
          <a:prstGeom prst="rect">
            <a:avLst/>
          </a:prstGeom>
          <a:solidFill>
            <a:srgbClr val="047DB0">
              <a:alpha val="25098"/>
            </a:srgbClr>
          </a:solidFill>
          <a:ln w="9525">
            <a:solidFill>
              <a:srgbClr val="047D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65" name="Rechteck 64"/>
          <p:cNvSpPr/>
          <p:nvPr/>
        </p:nvSpPr>
        <p:spPr>
          <a:xfrm>
            <a:off x="10237451" y="1804459"/>
            <a:ext cx="788480" cy="256000"/>
          </a:xfrm>
          <a:prstGeom prst="rect">
            <a:avLst/>
          </a:prstGeom>
          <a:noFill/>
          <a:ln w="19050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68" name="Rechteck 67"/>
          <p:cNvSpPr/>
          <p:nvPr/>
        </p:nvSpPr>
        <p:spPr>
          <a:xfrm>
            <a:off x="10232601" y="1804459"/>
            <a:ext cx="788480" cy="256000"/>
          </a:xfrm>
          <a:prstGeom prst="rect">
            <a:avLst/>
          </a:prstGeom>
          <a:noFill/>
          <a:ln w="19050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70" name="Rechteck 69"/>
          <p:cNvSpPr/>
          <p:nvPr/>
        </p:nvSpPr>
        <p:spPr>
          <a:xfrm>
            <a:off x="10237359" y="1804459"/>
            <a:ext cx="788480" cy="256000"/>
          </a:xfrm>
          <a:prstGeom prst="rect">
            <a:avLst/>
          </a:prstGeom>
          <a:noFill/>
          <a:ln w="19050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72" name="Rechteck 71"/>
          <p:cNvSpPr/>
          <p:nvPr/>
        </p:nvSpPr>
        <p:spPr>
          <a:xfrm>
            <a:off x="10232601" y="1805824"/>
            <a:ext cx="788480" cy="256000"/>
          </a:xfrm>
          <a:prstGeom prst="rect">
            <a:avLst/>
          </a:prstGeom>
          <a:noFill/>
          <a:ln w="19050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76" name="Rechteck 75"/>
          <p:cNvSpPr/>
          <p:nvPr/>
        </p:nvSpPr>
        <p:spPr>
          <a:xfrm>
            <a:off x="10237451" y="1802674"/>
            <a:ext cx="788480" cy="256000"/>
          </a:xfrm>
          <a:prstGeom prst="rect">
            <a:avLst/>
          </a:prstGeom>
          <a:noFill/>
          <a:ln w="19050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97" name="Rechteck 96"/>
          <p:cNvSpPr/>
          <p:nvPr/>
        </p:nvSpPr>
        <p:spPr>
          <a:xfrm>
            <a:off x="10246285" y="1802674"/>
            <a:ext cx="788480" cy="256000"/>
          </a:xfrm>
          <a:prstGeom prst="rect">
            <a:avLst/>
          </a:prstGeom>
          <a:noFill/>
          <a:ln w="19050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109" name="Rechteck 108"/>
          <p:cNvSpPr/>
          <p:nvPr/>
        </p:nvSpPr>
        <p:spPr>
          <a:xfrm>
            <a:off x="10237359" y="1805824"/>
            <a:ext cx="788480" cy="256000"/>
          </a:xfrm>
          <a:prstGeom prst="rect">
            <a:avLst/>
          </a:prstGeom>
          <a:noFill/>
          <a:ln w="19050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125" name="Rechteck 124"/>
          <p:cNvSpPr/>
          <p:nvPr/>
        </p:nvSpPr>
        <p:spPr>
          <a:xfrm>
            <a:off x="10232601" y="1809610"/>
            <a:ext cx="788480" cy="256000"/>
          </a:xfrm>
          <a:prstGeom prst="rect">
            <a:avLst/>
          </a:prstGeom>
          <a:noFill/>
          <a:ln w="19050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139" name="Rechteck 138"/>
          <p:cNvSpPr/>
          <p:nvPr/>
        </p:nvSpPr>
        <p:spPr>
          <a:xfrm>
            <a:off x="11587884" y="2858559"/>
            <a:ext cx="358400" cy="102400"/>
          </a:xfrm>
          <a:prstGeom prst="rect">
            <a:avLst/>
          </a:prstGeom>
          <a:solidFill>
            <a:srgbClr val="047DB0">
              <a:alpha val="25098"/>
            </a:srgbClr>
          </a:solidFill>
          <a:ln w="9525">
            <a:solidFill>
              <a:srgbClr val="047D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152" name="Rechteck 151"/>
          <p:cNvSpPr/>
          <p:nvPr/>
        </p:nvSpPr>
        <p:spPr>
          <a:xfrm>
            <a:off x="10222292" y="1805824"/>
            <a:ext cx="788480" cy="256000"/>
          </a:xfrm>
          <a:prstGeom prst="rect">
            <a:avLst/>
          </a:prstGeom>
          <a:noFill/>
          <a:ln w="19050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153" name="Rechteck 152"/>
          <p:cNvSpPr/>
          <p:nvPr/>
        </p:nvSpPr>
        <p:spPr>
          <a:xfrm>
            <a:off x="10232601" y="1802674"/>
            <a:ext cx="788480" cy="256000"/>
          </a:xfrm>
          <a:prstGeom prst="rect">
            <a:avLst/>
          </a:prstGeom>
          <a:noFill/>
          <a:ln w="19050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161" name="Rechteck 160"/>
          <p:cNvSpPr/>
          <p:nvPr/>
        </p:nvSpPr>
        <p:spPr>
          <a:xfrm>
            <a:off x="10246285" y="1809610"/>
            <a:ext cx="788480" cy="256000"/>
          </a:xfrm>
          <a:prstGeom prst="rect">
            <a:avLst/>
          </a:prstGeom>
          <a:noFill/>
          <a:ln w="19050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163" name="Rechteck 162"/>
          <p:cNvSpPr/>
          <p:nvPr/>
        </p:nvSpPr>
        <p:spPr>
          <a:xfrm>
            <a:off x="10232601" y="1805824"/>
            <a:ext cx="788480" cy="256000"/>
          </a:xfrm>
          <a:prstGeom prst="rect">
            <a:avLst/>
          </a:prstGeom>
          <a:noFill/>
          <a:ln w="19050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165" name="Rechteck 164"/>
          <p:cNvSpPr/>
          <p:nvPr/>
        </p:nvSpPr>
        <p:spPr>
          <a:xfrm>
            <a:off x="10241593" y="1809610"/>
            <a:ext cx="788480" cy="256000"/>
          </a:xfrm>
          <a:prstGeom prst="rect">
            <a:avLst/>
          </a:prstGeom>
          <a:noFill/>
          <a:ln w="19050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167" name="Rechteck 166"/>
          <p:cNvSpPr/>
          <p:nvPr/>
        </p:nvSpPr>
        <p:spPr>
          <a:xfrm>
            <a:off x="10227487" y="1809610"/>
            <a:ext cx="788480" cy="256000"/>
          </a:xfrm>
          <a:prstGeom prst="rect">
            <a:avLst/>
          </a:prstGeom>
          <a:noFill/>
          <a:ln w="19050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170" name="Rechteck 169"/>
          <p:cNvSpPr/>
          <p:nvPr/>
        </p:nvSpPr>
        <p:spPr>
          <a:xfrm>
            <a:off x="10203881" y="1812252"/>
            <a:ext cx="788480" cy="256000"/>
          </a:xfrm>
          <a:prstGeom prst="rect">
            <a:avLst/>
          </a:prstGeom>
          <a:noFill/>
          <a:ln w="19050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175" name="Rechteck 174"/>
          <p:cNvSpPr/>
          <p:nvPr/>
        </p:nvSpPr>
        <p:spPr>
          <a:xfrm>
            <a:off x="10269316" y="1830697"/>
            <a:ext cx="788480" cy="256000"/>
          </a:xfrm>
          <a:prstGeom prst="rect">
            <a:avLst/>
          </a:prstGeom>
          <a:noFill/>
          <a:ln w="19050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186" name="Rechteck 185"/>
          <p:cNvSpPr/>
          <p:nvPr/>
        </p:nvSpPr>
        <p:spPr>
          <a:xfrm>
            <a:off x="10246285" y="1802674"/>
            <a:ext cx="788480" cy="256000"/>
          </a:xfrm>
          <a:prstGeom prst="rect">
            <a:avLst/>
          </a:prstGeom>
          <a:noFill/>
          <a:ln w="19050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187" name="Rechteck 186"/>
          <p:cNvSpPr/>
          <p:nvPr/>
        </p:nvSpPr>
        <p:spPr>
          <a:xfrm>
            <a:off x="10232601" y="1816623"/>
            <a:ext cx="788480" cy="256000"/>
          </a:xfrm>
          <a:prstGeom prst="rect">
            <a:avLst/>
          </a:prstGeom>
          <a:noFill/>
          <a:ln w="19050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188" name="Rechteck 187"/>
          <p:cNvSpPr/>
          <p:nvPr/>
        </p:nvSpPr>
        <p:spPr>
          <a:xfrm>
            <a:off x="10212272" y="1816623"/>
            <a:ext cx="788480" cy="256000"/>
          </a:xfrm>
          <a:prstGeom prst="rect">
            <a:avLst/>
          </a:prstGeom>
          <a:noFill/>
          <a:ln w="19050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sp>
        <p:nvSpPr>
          <p:cNvPr id="190" name="Rechteck 189"/>
          <p:cNvSpPr/>
          <p:nvPr/>
        </p:nvSpPr>
        <p:spPr>
          <a:xfrm>
            <a:off x="10293325" y="1830697"/>
            <a:ext cx="788480" cy="256000"/>
          </a:xfrm>
          <a:prstGeom prst="rect">
            <a:avLst/>
          </a:prstGeom>
          <a:noFill/>
          <a:ln w="19050">
            <a:solidFill>
              <a:srgbClr val="004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grpSp>
        <p:nvGrpSpPr>
          <p:cNvPr id="3" name="Gruppieren 2"/>
          <p:cNvGrpSpPr/>
          <p:nvPr/>
        </p:nvGrpSpPr>
        <p:grpSpPr>
          <a:xfrm>
            <a:off x="2000283" y="5189300"/>
            <a:ext cx="6668796" cy="2552884"/>
            <a:chOff x="2672252" y="5137481"/>
            <a:chExt cx="6668796" cy="2552884"/>
          </a:xfrm>
        </p:grpSpPr>
        <p:grpSp>
          <p:nvGrpSpPr>
            <p:cNvPr id="77" name="Gruppieren 141"/>
            <p:cNvGrpSpPr/>
            <p:nvPr/>
          </p:nvGrpSpPr>
          <p:grpSpPr>
            <a:xfrm>
              <a:off x="2852017" y="5137481"/>
              <a:ext cx="6386015" cy="2294838"/>
              <a:chOff x="334050" y="2789758"/>
              <a:chExt cx="4490167" cy="2151410"/>
            </a:xfrm>
          </p:grpSpPr>
          <p:sp>
            <p:nvSpPr>
              <p:cNvPr id="79" name="AutoShape 9"/>
              <p:cNvSpPr>
                <a:spLocks noChangeArrowheads="1"/>
              </p:cNvSpPr>
              <p:nvPr/>
            </p:nvSpPr>
            <p:spPr bwMode="auto">
              <a:xfrm>
                <a:off x="334050" y="2797696"/>
                <a:ext cx="4488721" cy="2143472"/>
              </a:xfrm>
              <a:prstGeom prst="can">
                <a:avLst>
                  <a:gd name="adj" fmla="val 2500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endParaRPr lang="de-DE" sz="2276" b="1" dirty="0">
                  <a:solidFill>
                    <a:srgbClr val="99042F"/>
                  </a:solidFill>
                </a:endParaRPr>
              </a:p>
            </p:txBody>
          </p:sp>
          <p:sp>
            <p:nvSpPr>
              <p:cNvPr id="80" name="Oval 66"/>
              <p:cNvSpPr>
                <a:spLocks noChangeArrowheads="1"/>
              </p:cNvSpPr>
              <p:nvPr/>
            </p:nvSpPr>
            <p:spPr bwMode="auto">
              <a:xfrm>
                <a:off x="338617" y="2789758"/>
                <a:ext cx="4485600" cy="54573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endParaRPr lang="de-DE" sz="2276" b="1" dirty="0">
                  <a:solidFill>
                    <a:srgbClr val="99042F"/>
                  </a:solidFill>
                </a:endParaRPr>
              </a:p>
            </p:txBody>
          </p:sp>
        </p:grpSp>
        <p:grpSp>
          <p:nvGrpSpPr>
            <p:cNvPr id="81" name="Gruppieren 138"/>
            <p:cNvGrpSpPr/>
            <p:nvPr/>
          </p:nvGrpSpPr>
          <p:grpSpPr>
            <a:xfrm>
              <a:off x="2770124" y="5286446"/>
              <a:ext cx="6386015" cy="2294838"/>
              <a:chOff x="334050" y="2789758"/>
              <a:chExt cx="4490167" cy="2151410"/>
            </a:xfrm>
          </p:grpSpPr>
          <p:sp>
            <p:nvSpPr>
              <p:cNvPr id="82" name="AutoShape 9"/>
              <p:cNvSpPr>
                <a:spLocks noChangeArrowheads="1"/>
              </p:cNvSpPr>
              <p:nvPr/>
            </p:nvSpPr>
            <p:spPr bwMode="auto">
              <a:xfrm>
                <a:off x="334050" y="2797696"/>
                <a:ext cx="4488721" cy="2143472"/>
              </a:xfrm>
              <a:prstGeom prst="can">
                <a:avLst>
                  <a:gd name="adj" fmla="val 25000"/>
                </a:avLst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endParaRPr lang="de-DE" sz="2276" b="1" dirty="0">
                  <a:solidFill>
                    <a:srgbClr val="99042F"/>
                  </a:solidFill>
                </a:endParaRPr>
              </a:p>
            </p:txBody>
          </p:sp>
          <p:sp>
            <p:nvSpPr>
              <p:cNvPr id="83" name="Oval 66"/>
              <p:cNvSpPr>
                <a:spLocks noChangeArrowheads="1"/>
              </p:cNvSpPr>
              <p:nvPr/>
            </p:nvSpPr>
            <p:spPr bwMode="auto">
              <a:xfrm>
                <a:off x="338617" y="2789758"/>
                <a:ext cx="4485600" cy="54573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defRPr/>
                </a:pPr>
                <a:endParaRPr lang="de-DE" sz="2276" b="1" dirty="0">
                  <a:solidFill>
                    <a:srgbClr val="99042F"/>
                  </a:solidFill>
                </a:endParaRPr>
              </a:p>
            </p:txBody>
          </p:sp>
        </p:grpSp>
        <p:sp>
          <p:nvSpPr>
            <p:cNvPr id="84" name="AutoShape 9"/>
            <p:cNvSpPr>
              <a:spLocks noChangeArrowheads="1"/>
            </p:cNvSpPr>
            <p:nvPr/>
          </p:nvSpPr>
          <p:spPr bwMode="auto">
            <a:xfrm>
              <a:off x="2686531" y="5403995"/>
              <a:ext cx="6383959" cy="2286370"/>
            </a:xfrm>
            <a:prstGeom prst="can">
              <a:avLst>
                <a:gd name="adj" fmla="val 25000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de-DE" sz="2276" b="1" dirty="0">
                <a:solidFill>
                  <a:srgbClr val="99042F"/>
                </a:solidFill>
              </a:endParaRPr>
            </a:p>
          </p:txBody>
        </p:sp>
        <p:sp>
          <p:nvSpPr>
            <p:cNvPr id="85" name="Oval 66"/>
            <p:cNvSpPr>
              <a:spLocks noChangeArrowheads="1"/>
            </p:cNvSpPr>
            <p:nvPr/>
          </p:nvSpPr>
          <p:spPr bwMode="auto">
            <a:xfrm>
              <a:off x="2678747" y="5449482"/>
              <a:ext cx="6379520" cy="582121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  <a:ln w="3175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defRPr/>
              </a:pPr>
              <a:endParaRPr lang="de-DE" sz="2276" b="1" dirty="0">
                <a:solidFill>
                  <a:srgbClr val="99042F"/>
                </a:solidFill>
              </a:endParaRPr>
            </a:p>
          </p:txBody>
        </p:sp>
        <p:sp>
          <p:nvSpPr>
            <p:cNvPr id="86" name="Line 4"/>
            <p:cNvSpPr>
              <a:spLocks noChangeShapeType="1"/>
            </p:cNvSpPr>
            <p:nvPr/>
          </p:nvSpPr>
          <p:spPr bwMode="auto">
            <a:xfrm>
              <a:off x="3032817" y="5451481"/>
              <a:ext cx="6308231" cy="1273387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 sz="6115"/>
            </a:p>
          </p:txBody>
        </p:sp>
        <p:sp>
          <p:nvSpPr>
            <p:cNvPr id="87" name="Rectangle 10"/>
            <p:cNvSpPr>
              <a:spLocks noChangeArrowheads="1"/>
            </p:cNvSpPr>
            <p:nvPr/>
          </p:nvSpPr>
          <p:spPr bwMode="auto">
            <a:xfrm>
              <a:off x="3043745" y="6133894"/>
              <a:ext cx="1260471" cy="218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e-DE" sz="1422" b="1" dirty="0">
                  <a:latin typeface="+mj-lt"/>
                </a:rPr>
                <a:t>Firma</a:t>
              </a:r>
              <a:endParaRPr lang="de-DE" sz="6115" dirty="0">
                <a:latin typeface="+mj-lt"/>
              </a:endParaRPr>
            </a:p>
          </p:txBody>
        </p:sp>
        <p:sp>
          <p:nvSpPr>
            <p:cNvPr id="88" name="Rectangle 11"/>
            <p:cNvSpPr>
              <a:spLocks noChangeArrowheads="1"/>
            </p:cNvSpPr>
            <p:nvPr/>
          </p:nvSpPr>
          <p:spPr bwMode="auto">
            <a:xfrm>
              <a:off x="4274216" y="6128813"/>
              <a:ext cx="1242334" cy="218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e-DE" sz="1422" b="1" dirty="0">
                  <a:latin typeface="+mj-lt"/>
                </a:rPr>
                <a:t>Straße</a:t>
              </a:r>
              <a:endParaRPr lang="de-DE" sz="6115" dirty="0">
                <a:latin typeface="+mj-lt"/>
              </a:endParaRPr>
            </a:p>
          </p:txBody>
        </p:sp>
        <p:sp>
          <p:nvSpPr>
            <p:cNvPr id="89" name="Rectangle 12"/>
            <p:cNvSpPr>
              <a:spLocks noChangeArrowheads="1"/>
            </p:cNvSpPr>
            <p:nvPr/>
          </p:nvSpPr>
          <p:spPr bwMode="auto">
            <a:xfrm>
              <a:off x="5579196" y="6123735"/>
              <a:ext cx="261290" cy="218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22" b="1" dirty="0">
                  <a:latin typeface="+mj-lt"/>
                </a:rPr>
                <a:t>PLZ</a:t>
              </a:r>
              <a:endParaRPr lang="de-DE" sz="6115" dirty="0">
                <a:latin typeface="+mj-lt"/>
              </a:endParaRPr>
            </a:p>
          </p:txBody>
        </p:sp>
        <p:sp>
          <p:nvSpPr>
            <p:cNvPr id="90" name="Rectangle 13"/>
            <p:cNvSpPr>
              <a:spLocks noChangeArrowheads="1"/>
            </p:cNvSpPr>
            <p:nvPr/>
          </p:nvSpPr>
          <p:spPr bwMode="auto">
            <a:xfrm>
              <a:off x="6572210" y="6123735"/>
              <a:ext cx="291747" cy="218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422" b="1">
                  <a:latin typeface="+mj-lt"/>
                </a:rPr>
                <a:t> Ort</a:t>
              </a:r>
              <a:endParaRPr lang="de-DE" sz="6115">
                <a:latin typeface="+mj-lt"/>
              </a:endParaRPr>
            </a:p>
          </p:txBody>
        </p:sp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7465703" y="6123735"/>
              <a:ext cx="1112412" cy="218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de-DE" sz="1422" b="1" dirty="0" err="1"/>
                <a:t>Ust</a:t>
              </a:r>
              <a:r>
                <a:rPr lang="de-DE" sz="1422" b="1" dirty="0"/>
                <a:t>-ID</a:t>
              </a:r>
              <a:endParaRPr lang="de-DE" sz="6115" dirty="0"/>
            </a:p>
          </p:txBody>
        </p:sp>
        <p:sp>
          <p:nvSpPr>
            <p:cNvPr id="99" name="Rectangle 22"/>
            <p:cNvSpPr>
              <a:spLocks noChangeArrowheads="1"/>
            </p:cNvSpPr>
            <p:nvPr/>
          </p:nvSpPr>
          <p:spPr bwMode="auto">
            <a:xfrm>
              <a:off x="3103094" y="6350204"/>
              <a:ext cx="673839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80" dirty="0"/>
                <a:t>BMW AG</a:t>
              </a:r>
              <a:endParaRPr lang="de-DE" sz="2276" dirty="0"/>
            </a:p>
          </p:txBody>
        </p:sp>
        <p:sp>
          <p:nvSpPr>
            <p:cNvPr id="100" name="Rectangle 23"/>
            <p:cNvSpPr>
              <a:spLocks noChangeArrowheads="1"/>
            </p:cNvSpPr>
            <p:nvPr/>
          </p:nvSpPr>
          <p:spPr bwMode="auto">
            <a:xfrm>
              <a:off x="4336559" y="6350204"/>
              <a:ext cx="627351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80" dirty="0" err="1"/>
                <a:t>Pacalstr</a:t>
              </a:r>
              <a:r>
                <a:rPr lang="de-DE" sz="1280" dirty="0"/>
                <a:t>.</a:t>
              </a:r>
              <a:endParaRPr lang="de-DE" sz="2276" dirty="0"/>
            </a:p>
          </p:txBody>
        </p:sp>
        <p:sp>
          <p:nvSpPr>
            <p:cNvPr id="101" name="Rectangle 24"/>
            <p:cNvSpPr>
              <a:spLocks noChangeArrowheads="1"/>
            </p:cNvSpPr>
            <p:nvPr/>
          </p:nvSpPr>
          <p:spPr bwMode="auto">
            <a:xfrm>
              <a:off x="5526515" y="6350204"/>
              <a:ext cx="456856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80" dirty="0"/>
                <a:t>73042</a:t>
              </a:r>
              <a:endParaRPr lang="de-DE" sz="2276" dirty="0">
                <a:latin typeface="+mj-lt"/>
              </a:endParaRPr>
            </a:p>
          </p:txBody>
        </p:sp>
        <p:sp>
          <p:nvSpPr>
            <p:cNvPr id="102" name="Rectangle 25"/>
            <p:cNvSpPr>
              <a:spLocks noChangeArrowheads="1"/>
            </p:cNvSpPr>
            <p:nvPr/>
          </p:nvSpPr>
          <p:spPr bwMode="auto">
            <a:xfrm>
              <a:off x="6404140" y="6350204"/>
              <a:ext cx="617157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80" dirty="0"/>
                <a:t>Stuttgart</a:t>
              </a:r>
              <a:endParaRPr lang="de-DE" sz="2276" dirty="0"/>
            </a:p>
          </p:txBody>
        </p:sp>
        <p:sp>
          <p:nvSpPr>
            <p:cNvPr id="104" name="Rectangle 27"/>
            <p:cNvSpPr>
              <a:spLocks noChangeArrowheads="1"/>
            </p:cNvSpPr>
            <p:nvPr/>
          </p:nvSpPr>
          <p:spPr bwMode="auto">
            <a:xfrm>
              <a:off x="7468817" y="6350204"/>
              <a:ext cx="1049967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80" dirty="0"/>
                <a:t>DE851837890</a:t>
              </a:r>
              <a:endParaRPr lang="de-DE" sz="2276" dirty="0"/>
            </a:p>
          </p:txBody>
        </p:sp>
        <p:sp>
          <p:nvSpPr>
            <p:cNvPr id="105" name="Rectangle 28"/>
            <p:cNvSpPr>
              <a:spLocks noChangeArrowheads="1"/>
            </p:cNvSpPr>
            <p:nvPr/>
          </p:nvSpPr>
          <p:spPr bwMode="auto">
            <a:xfrm>
              <a:off x="3103090" y="6584177"/>
              <a:ext cx="1329141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de-DE" sz="1280" dirty="0"/>
                <a:t>Voith AG</a:t>
              </a:r>
              <a:endParaRPr lang="de-DE" sz="2276" dirty="0"/>
            </a:p>
          </p:txBody>
        </p:sp>
        <p:sp>
          <p:nvSpPr>
            <p:cNvPr id="106" name="Rectangle 29"/>
            <p:cNvSpPr>
              <a:spLocks noChangeArrowheads="1"/>
            </p:cNvSpPr>
            <p:nvPr/>
          </p:nvSpPr>
          <p:spPr bwMode="auto">
            <a:xfrm>
              <a:off x="4336559" y="6584177"/>
              <a:ext cx="827727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80" dirty="0" err="1"/>
                <a:t>Pöltenerstr</a:t>
              </a:r>
              <a:r>
                <a:rPr lang="de-DE" sz="1280" dirty="0"/>
                <a:t>.</a:t>
              </a:r>
              <a:endParaRPr lang="de-DE" sz="2276" dirty="0"/>
            </a:p>
          </p:txBody>
        </p:sp>
        <p:sp>
          <p:nvSpPr>
            <p:cNvPr id="107" name="Rectangle 30"/>
            <p:cNvSpPr>
              <a:spLocks noChangeArrowheads="1"/>
            </p:cNvSpPr>
            <p:nvPr/>
          </p:nvSpPr>
          <p:spPr bwMode="auto">
            <a:xfrm>
              <a:off x="5526515" y="6584177"/>
              <a:ext cx="456856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80" dirty="0"/>
                <a:t>74172</a:t>
              </a:r>
            </a:p>
          </p:txBody>
        </p:sp>
        <p:sp>
          <p:nvSpPr>
            <p:cNvPr id="108" name="Rectangle 31"/>
            <p:cNvSpPr>
              <a:spLocks noChangeArrowheads="1"/>
            </p:cNvSpPr>
            <p:nvPr/>
          </p:nvSpPr>
          <p:spPr bwMode="auto">
            <a:xfrm>
              <a:off x="6404138" y="6584177"/>
              <a:ext cx="865622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de-DE" sz="1280" dirty="0"/>
                <a:t>Neckarsulm</a:t>
              </a:r>
            </a:p>
          </p:txBody>
        </p:sp>
        <p:sp>
          <p:nvSpPr>
            <p:cNvPr id="110" name="Rectangle 35"/>
            <p:cNvSpPr>
              <a:spLocks noChangeArrowheads="1"/>
            </p:cNvSpPr>
            <p:nvPr/>
          </p:nvSpPr>
          <p:spPr bwMode="auto">
            <a:xfrm>
              <a:off x="4336559" y="6810791"/>
              <a:ext cx="782265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80" dirty="0"/>
                <a:t>Bechtle Pl.</a:t>
              </a:r>
              <a:endParaRPr lang="de-DE" sz="1280" dirty="0">
                <a:latin typeface="+mj-lt"/>
              </a:endParaRPr>
            </a:p>
          </p:txBody>
        </p:sp>
        <p:sp>
          <p:nvSpPr>
            <p:cNvPr id="111" name="Rectangle 36"/>
            <p:cNvSpPr>
              <a:spLocks noChangeArrowheads="1"/>
            </p:cNvSpPr>
            <p:nvPr/>
          </p:nvSpPr>
          <p:spPr bwMode="auto">
            <a:xfrm>
              <a:off x="5526515" y="6810791"/>
              <a:ext cx="456856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80" dirty="0"/>
                <a:t>74172</a:t>
              </a:r>
            </a:p>
          </p:txBody>
        </p:sp>
        <p:sp>
          <p:nvSpPr>
            <p:cNvPr id="112" name="Rectangle 37"/>
            <p:cNvSpPr>
              <a:spLocks noChangeArrowheads="1"/>
            </p:cNvSpPr>
            <p:nvPr/>
          </p:nvSpPr>
          <p:spPr bwMode="auto">
            <a:xfrm>
              <a:off x="6404138" y="6810791"/>
              <a:ext cx="865622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de-DE" sz="1280" dirty="0"/>
                <a:t>Neckarsulm</a:t>
              </a:r>
            </a:p>
          </p:txBody>
        </p:sp>
        <p:sp>
          <p:nvSpPr>
            <p:cNvPr id="114" name="Rectangle 39"/>
            <p:cNvSpPr>
              <a:spLocks noChangeArrowheads="1"/>
            </p:cNvSpPr>
            <p:nvPr/>
          </p:nvSpPr>
          <p:spPr bwMode="auto">
            <a:xfrm>
              <a:off x="7468817" y="6810791"/>
              <a:ext cx="1049967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80" dirty="0"/>
                <a:t>DE146785593</a:t>
              </a:r>
              <a:endParaRPr lang="de-DE" sz="2276" dirty="0"/>
            </a:p>
          </p:txBody>
        </p:sp>
        <p:sp>
          <p:nvSpPr>
            <p:cNvPr id="115" name="Rectangle 40"/>
            <p:cNvSpPr>
              <a:spLocks noChangeArrowheads="1"/>
            </p:cNvSpPr>
            <p:nvPr/>
          </p:nvSpPr>
          <p:spPr bwMode="auto">
            <a:xfrm>
              <a:off x="3103091" y="7292136"/>
              <a:ext cx="245260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80">
                  <a:latin typeface="+mj-lt"/>
                </a:rPr>
                <a:t>..... </a:t>
              </a:r>
              <a:endParaRPr lang="de-DE" sz="6115">
                <a:latin typeface="+mj-lt"/>
              </a:endParaRPr>
            </a:p>
          </p:txBody>
        </p:sp>
        <p:sp>
          <p:nvSpPr>
            <p:cNvPr id="116" name="Line 41"/>
            <p:cNvSpPr>
              <a:spLocks noChangeShapeType="1"/>
            </p:cNvSpPr>
            <p:nvPr/>
          </p:nvSpPr>
          <p:spPr bwMode="auto">
            <a:xfrm>
              <a:off x="3031390" y="6101720"/>
              <a:ext cx="5734400" cy="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6115"/>
            </a:p>
          </p:txBody>
        </p:sp>
        <p:sp>
          <p:nvSpPr>
            <p:cNvPr id="117" name="Line 43"/>
            <p:cNvSpPr>
              <a:spLocks noChangeShapeType="1"/>
            </p:cNvSpPr>
            <p:nvPr/>
          </p:nvSpPr>
          <p:spPr bwMode="auto">
            <a:xfrm>
              <a:off x="3031394" y="6328628"/>
              <a:ext cx="5698631" cy="1694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6115"/>
            </a:p>
          </p:txBody>
        </p:sp>
        <p:sp>
          <p:nvSpPr>
            <p:cNvPr id="118" name="Rectangle 44"/>
            <p:cNvSpPr>
              <a:spLocks noChangeArrowheads="1"/>
            </p:cNvSpPr>
            <p:nvPr/>
          </p:nvSpPr>
          <p:spPr bwMode="auto">
            <a:xfrm>
              <a:off x="3031394" y="6328628"/>
              <a:ext cx="5698631" cy="1185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 sz="6115"/>
            </a:p>
          </p:txBody>
        </p:sp>
        <p:sp>
          <p:nvSpPr>
            <p:cNvPr id="119" name="Line 45"/>
            <p:cNvSpPr>
              <a:spLocks noChangeShapeType="1"/>
            </p:cNvSpPr>
            <p:nvPr/>
          </p:nvSpPr>
          <p:spPr bwMode="auto">
            <a:xfrm>
              <a:off x="3031394" y="6332016"/>
              <a:ext cx="5698631" cy="3386"/>
            </a:xfrm>
            <a:prstGeom prst="line">
              <a:avLst/>
            </a:prstGeom>
            <a:noFill/>
            <a:ln w="0">
              <a:solidFill>
                <a:srgbClr val="C0C0C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6115"/>
            </a:p>
          </p:txBody>
        </p:sp>
        <p:sp>
          <p:nvSpPr>
            <p:cNvPr id="120" name="Line 49"/>
            <p:cNvSpPr>
              <a:spLocks noChangeShapeType="1"/>
            </p:cNvSpPr>
            <p:nvPr/>
          </p:nvSpPr>
          <p:spPr bwMode="auto">
            <a:xfrm>
              <a:off x="3031839" y="6786859"/>
              <a:ext cx="5734400" cy="1692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6115"/>
            </a:p>
          </p:txBody>
        </p:sp>
        <p:sp>
          <p:nvSpPr>
            <p:cNvPr id="121" name="Text Box 67"/>
            <p:cNvSpPr txBox="1">
              <a:spLocks noChangeArrowheads="1"/>
            </p:cNvSpPr>
            <p:nvPr/>
          </p:nvSpPr>
          <p:spPr bwMode="auto">
            <a:xfrm>
              <a:off x="2672252" y="5468934"/>
              <a:ext cx="6383959" cy="559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3413"/>
                </a:lnSpc>
                <a:spcBef>
                  <a:spcPct val="50000"/>
                </a:spcBef>
              </a:pPr>
              <a:r>
                <a:rPr lang="de-DE" sz="4800" b="1" dirty="0" smtClean="0">
                  <a:solidFill>
                    <a:schemeClr val="tx1"/>
                  </a:solidFill>
                  <a:latin typeface="Arial" charset="0"/>
                </a:rPr>
                <a:t>Stammdaten</a:t>
              </a:r>
              <a:endParaRPr lang="de-DE" sz="4800" b="1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22" name="Line 53"/>
            <p:cNvSpPr>
              <a:spLocks noChangeShapeType="1"/>
            </p:cNvSpPr>
            <p:nvPr/>
          </p:nvSpPr>
          <p:spPr bwMode="auto">
            <a:xfrm>
              <a:off x="3033650" y="7470428"/>
              <a:ext cx="5734400" cy="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6115"/>
            </a:p>
          </p:txBody>
        </p:sp>
        <p:sp>
          <p:nvSpPr>
            <p:cNvPr id="123" name="Line 55"/>
            <p:cNvSpPr>
              <a:spLocks noChangeShapeType="1"/>
            </p:cNvSpPr>
            <p:nvPr/>
          </p:nvSpPr>
          <p:spPr bwMode="auto">
            <a:xfrm>
              <a:off x="3031396" y="6101721"/>
              <a:ext cx="2257" cy="137160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6115"/>
            </a:p>
          </p:txBody>
        </p:sp>
        <p:sp>
          <p:nvSpPr>
            <p:cNvPr id="124" name="Line 58"/>
            <p:cNvSpPr>
              <a:spLocks noChangeShapeType="1"/>
            </p:cNvSpPr>
            <p:nvPr/>
          </p:nvSpPr>
          <p:spPr bwMode="auto">
            <a:xfrm>
              <a:off x="5423501" y="6101721"/>
              <a:ext cx="2257" cy="137160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6115"/>
            </a:p>
          </p:txBody>
        </p:sp>
        <p:sp>
          <p:nvSpPr>
            <p:cNvPr id="126" name="Line 62"/>
            <p:cNvSpPr>
              <a:spLocks noChangeShapeType="1"/>
            </p:cNvSpPr>
            <p:nvPr/>
          </p:nvSpPr>
          <p:spPr bwMode="auto">
            <a:xfrm>
              <a:off x="7404285" y="6101721"/>
              <a:ext cx="2257" cy="137160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6115"/>
            </a:p>
          </p:txBody>
        </p:sp>
        <p:sp>
          <p:nvSpPr>
            <p:cNvPr id="127" name="Line 62"/>
            <p:cNvSpPr>
              <a:spLocks noChangeShapeType="1"/>
            </p:cNvSpPr>
            <p:nvPr/>
          </p:nvSpPr>
          <p:spPr bwMode="auto">
            <a:xfrm>
              <a:off x="8770287" y="6101721"/>
              <a:ext cx="2257" cy="137160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6115"/>
            </a:p>
          </p:txBody>
        </p:sp>
        <p:sp>
          <p:nvSpPr>
            <p:cNvPr id="128" name="Line 58"/>
            <p:cNvSpPr>
              <a:spLocks noChangeShapeType="1"/>
            </p:cNvSpPr>
            <p:nvPr/>
          </p:nvSpPr>
          <p:spPr bwMode="auto">
            <a:xfrm>
              <a:off x="4297897" y="6101721"/>
              <a:ext cx="2257" cy="137160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6115"/>
            </a:p>
          </p:txBody>
        </p:sp>
        <p:sp>
          <p:nvSpPr>
            <p:cNvPr id="129" name="Line 59"/>
            <p:cNvSpPr>
              <a:spLocks noChangeShapeType="1"/>
            </p:cNvSpPr>
            <p:nvPr/>
          </p:nvSpPr>
          <p:spPr bwMode="auto">
            <a:xfrm>
              <a:off x="6326110" y="6101721"/>
              <a:ext cx="2258" cy="137160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6115"/>
            </a:p>
          </p:txBody>
        </p:sp>
        <p:sp>
          <p:nvSpPr>
            <p:cNvPr id="131" name="Line 41"/>
            <p:cNvSpPr>
              <a:spLocks noChangeShapeType="1"/>
            </p:cNvSpPr>
            <p:nvPr/>
          </p:nvSpPr>
          <p:spPr bwMode="auto">
            <a:xfrm>
              <a:off x="3031839" y="6337449"/>
              <a:ext cx="5734400" cy="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6115"/>
            </a:p>
          </p:txBody>
        </p:sp>
        <p:sp>
          <p:nvSpPr>
            <p:cNvPr id="133" name="Line 41"/>
            <p:cNvSpPr>
              <a:spLocks noChangeShapeType="1"/>
            </p:cNvSpPr>
            <p:nvPr/>
          </p:nvSpPr>
          <p:spPr bwMode="auto">
            <a:xfrm>
              <a:off x="3035885" y="6562153"/>
              <a:ext cx="5734400" cy="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6115"/>
            </a:p>
          </p:txBody>
        </p:sp>
        <p:sp>
          <p:nvSpPr>
            <p:cNvPr id="135" name="Line 41"/>
            <p:cNvSpPr>
              <a:spLocks noChangeShapeType="1"/>
            </p:cNvSpPr>
            <p:nvPr/>
          </p:nvSpPr>
          <p:spPr bwMode="auto">
            <a:xfrm>
              <a:off x="3031839" y="7013255"/>
              <a:ext cx="5734400" cy="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6115"/>
            </a:p>
          </p:txBody>
        </p:sp>
        <p:sp>
          <p:nvSpPr>
            <p:cNvPr id="136" name="Line 41"/>
            <p:cNvSpPr>
              <a:spLocks noChangeShapeType="1"/>
            </p:cNvSpPr>
            <p:nvPr/>
          </p:nvSpPr>
          <p:spPr bwMode="auto">
            <a:xfrm>
              <a:off x="3031839" y="7237961"/>
              <a:ext cx="5734400" cy="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6115"/>
            </a:p>
          </p:txBody>
        </p:sp>
        <p:sp>
          <p:nvSpPr>
            <p:cNvPr id="137" name="Rectangle 34"/>
            <p:cNvSpPr>
              <a:spLocks noChangeArrowheads="1"/>
            </p:cNvSpPr>
            <p:nvPr/>
          </p:nvSpPr>
          <p:spPr bwMode="auto">
            <a:xfrm>
              <a:off x="3103091" y="6810791"/>
              <a:ext cx="819712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lvl="0"/>
              <a:r>
                <a:rPr lang="de-DE" sz="1280" dirty="0"/>
                <a:t>Bechtle AG</a:t>
              </a:r>
            </a:p>
          </p:txBody>
        </p:sp>
        <p:sp>
          <p:nvSpPr>
            <p:cNvPr id="138" name="Rectangle 27"/>
            <p:cNvSpPr>
              <a:spLocks noChangeArrowheads="1"/>
            </p:cNvSpPr>
            <p:nvPr/>
          </p:nvSpPr>
          <p:spPr bwMode="auto">
            <a:xfrm>
              <a:off x="7468817" y="6584177"/>
              <a:ext cx="1049967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80" dirty="0"/>
                <a:t>DE213897090</a:t>
              </a:r>
              <a:endParaRPr lang="de-DE" sz="2276" dirty="0"/>
            </a:p>
          </p:txBody>
        </p:sp>
        <p:sp>
          <p:nvSpPr>
            <p:cNvPr id="2" name="Rechteck 1"/>
            <p:cNvSpPr/>
            <p:nvPr/>
          </p:nvSpPr>
          <p:spPr>
            <a:xfrm>
              <a:off x="3031390" y="6340482"/>
              <a:ext cx="1266506" cy="2216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115"/>
            </a:p>
          </p:txBody>
        </p:sp>
        <p:sp>
          <p:nvSpPr>
            <p:cNvPr id="67" name="Rechteck 66"/>
            <p:cNvSpPr/>
            <p:nvPr/>
          </p:nvSpPr>
          <p:spPr>
            <a:xfrm>
              <a:off x="4297897" y="6340482"/>
              <a:ext cx="1127861" cy="2216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115"/>
            </a:p>
          </p:txBody>
        </p:sp>
        <p:sp>
          <p:nvSpPr>
            <p:cNvPr id="69" name="Rechteck 68"/>
            <p:cNvSpPr/>
            <p:nvPr/>
          </p:nvSpPr>
          <p:spPr>
            <a:xfrm>
              <a:off x="5423502" y="6340482"/>
              <a:ext cx="904869" cy="2216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115"/>
            </a:p>
          </p:txBody>
        </p:sp>
        <p:sp>
          <p:nvSpPr>
            <p:cNvPr id="71" name="Rechteck 70"/>
            <p:cNvSpPr/>
            <p:nvPr/>
          </p:nvSpPr>
          <p:spPr>
            <a:xfrm>
              <a:off x="6328369" y="6340482"/>
              <a:ext cx="1075915" cy="2216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115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7404284" y="6340482"/>
              <a:ext cx="1366003" cy="2216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115"/>
            </a:p>
          </p:txBody>
        </p:sp>
        <p:sp>
          <p:nvSpPr>
            <p:cNvPr id="91" name="Rechteck 90"/>
            <p:cNvSpPr/>
            <p:nvPr/>
          </p:nvSpPr>
          <p:spPr>
            <a:xfrm>
              <a:off x="3031390" y="6557863"/>
              <a:ext cx="1266506" cy="2216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115"/>
            </a:p>
          </p:txBody>
        </p:sp>
        <p:sp>
          <p:nvSpPr>
            <p:cNvPr id="103" name="Rechteck 102"/>
            <p:cNvSpPr/>
            <p:nvPr/>
          </p:nvSpPr>
          <p:spPr>
            <a:xfrm>
              <a:off x="4297897" y="6562154"/>
              <a:ext cx="1127861" cy="2216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115"/>
            </a:p>
          </p:txBody>
        </p:sp>
        <p:sp>
          <p:nvSpPr>
            <p:cNvPr id="113" name="Rechteck 112"/>
            <p:cNvSpPr/>
            <p:nvPr/>
          </p:nvSpPr>
          <p:spPr>
            <a:xfrm>
              <a:off x="5423502" y="6566880"/>
              <a:ext cx="904869" cy="2216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115"/>
            </a:p>
          </p:txBody>
        </p:sp>
        <p:sp>
          <p:nvSpPr>
            <p:cNvPr id="154" name="Line 41"/>
            <p:cNvSpPr>
              <a:spLocks noChangeShapeType="1"/>
            </p:cNvSpPr>
            <p:nvPr/>
          </p:nvSpPr>
          <p:spPr bwMode="auto">
            <a:xfrm>
              <a:off x="3035885" y="6790178"/>
              <a:ext cx="5734400" cy="0"/>
            </a:xfrm>
            <a:prstGeom prst="line">
              <a:avLst/>
            </a:prstGeom>
            <a:noFill/>
            <a:ln w="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de-DE" sz="6115"/>
            </a:p>
          </p:txBody>
        </p:sp>
        <p:sp>
          <p:nvSpPr>
            <p:cNvPr id="132" name="Rechteck 131"/>
            <p:cNvSpPr/>
            <p:nvPr/>
          </p:nvSpPr>
          <p:spPr>
            <a:xfrm>
              <a:off x="6327240" y="6566880"/>
              <a:ext cx="1077043" cy="2216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115"/>
            </a:p>
          </p:txBody>
        </p:sp>
        <p:sp>
          <p:nvSpPr>
            <p:cNvPr id="155" name="Rechteck 154"/>
            <p:cNvSpPr/>
            <p:nvPr/>
          </p:nvSpPr>
          <p:spPr>
            <a:xfrm>
              <a:off x="7404284" y="6568507"/>
              <a:ext cx="1366003" cy="2216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115"/>
            </a:p>
          </p:txBody>
        </p:sp>
        <p:sp>
          <p:nvSpPr>
            <p:cNvPr id="164" name="Rechteck 163"/>
            <p:cNvSpPr/>
            <p:nvPr/>
          </p:nvSpPr>
          <p:spPr>
            <a:xfrm>
              <a:off x="3030096" y="6790179"/>
              <a:ext cx="1267800" cy="2216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115"/>
            </a:p>
          </p:txBody>
        </p:sp>
        <p:sp>
          <p:nvSpPr>
            <p:cNvPr id="166" name="Rechteck 165"/>
            <p:cNvSpPr/>
            <p:nvPr/>
          </p:nvSpPr>
          <p:spPr>
            <a:xfrm>
              <a:off x="4296459" y="6791584"/>
              <a:ext cx="1130732" cy="2216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115"/>
            </a:p>
          </p:txBody>
        </p:sp>
        <p:sp>
          <p:nvSpPr>
            <p:cNvPr id="168" name="Rechteck 167"/>
            <p:cNvSpPr/>
            <p:nvPr/>
          </p:nvSpPr>
          <p:spPr>
            <a:xfrm>
              <a:off x="5428275" y="6788838"/>
              <a:ext cx="904869" cy="2216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115"/>
            </a:p>
          </p:txBody>
        </p:sp>
        <p:sp>
          <p:nvSpPr>
            <p:cNvPr id="169" name="Rechteck 168"/>
            <p:cNvSpPr/>
            <p:nvPr/>
          </p:nvSpPr>
          <p:spPr>
            <a:xfrm>
              <a:off x="6327240" y="6791584"/>
              <a:ext cx="1077043" cy="2216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115"/>
            </a:p>
          </p:txBody>
        </p:sp>
        <p:sp>
          <p:nvSpPr>
            <p:cNvPr id="171" name="Rechteck 170"/>
            <p:cNvSpPr/>
            <p:nvPr/>
          </p:nvSpPr>
          <p:spPr>
            <a:xfrm>
              <a:off x="7404283" y="6794327"/>
              <a:ext cx="1366005" cy="21618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115"/>
            </a:p>
          </p:txBody>
        </p:sp>
        <p:sp>
          <p:nvSpPr>
            <p:cNvPr id="176" name="Rectangle 22"/>
            <p:cNvSpPr>
              <a:spLocks noChangeArrowheads="1"/>
            </p:cNvSpPr>
            <p:nvPr/>
          </p:nvSpPr>
          <p:spPr bwMode="auto">
            <a:xfrm>
              <a:off x="3103094" y="7020620"/>
              <a:ext cx="783869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80" dirty="0" err="1"/>
                <a:t>T.Cook</a:t>
              </a:r>
              <a:r>
                <a:rPr lang="de-DE" sz="1280" dirty="0"/>
                <a:t> AG</a:t>
              </a:r>
              <a:endParaRPr lang="de-DE" sz="2276" dirty="0"/>
            </a:p>
          </p:txBody>
        </p:sp>
        <p:sp>
          <p:nvSpPr>
            <p:cNvPr id="177" name="Rectangle 23"/>
            <p:cNvSpPr>
              <a:spLocks noChangeArrowheads="1"/>
            </p:cNvSpPr>
            <p:nvPr/>
          </p:nvSpPr>
          <p:spPr bwMode="auto">
            <a:xfrm>
              <a:off x="4336559" y="7020620"/>
              <a:ext cx="773225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80" dirty="0"/>
                <a:t>Zimmerstr.</a:t>
              </a:r>
              <a:endParaRPr lang="de-DE" sz="2276" dirty="0"/>
            </a:p>
          </p:txBody>
        </p:sp>
        <p:sp>
          <p:nvSpPr>
            <p:cNvPr id="178" name="Rectangle 24"/>
            <p:cNvSpPr>
              <a:spLocks noChangeArrowheads="1"/>
            </p:cNvSpPr>
            <p:nvPr/>
          </p:nvSpPr>
          <p:spPr bwMode="auto">
            <a:xfrm>
              <a:off x="5526515" y="7020620"/>
              <a:ext cx="456856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80" dirty="0"/>
                <a:t>61440</a:t>
              </a:r>
              <a:endParaRPr lang="de-DE" sz="2276" dirty="0">
                <a:latin typeface="+mj-lt"/>
              </a:endParaRPr>
            </a:p>
          </p:txBody>
        </p:sp>
        <p:sp>
          <p:nvSpPr>
            <p:cNvPr id="179" name="Rectangle 25"/>
            <p:cNvSpPr>
              <a:spLocks noChangeArrowheads="1"/>
            </p:cNvSpPr>
            <p:nvPr/>
          </p:nvSpPr>
          <p:spPr bwMode="auto">
            <a:xfrm>
              <a:off x="6404140" y="7020620"/>
              <a:ext cx="721351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80" dirty="0"/>
                <a:t>Oberursel</a:t>
              </a:r>
              <a:endParaRPr lang="de-DE" sz="2276" dirty="0"/>
            </a:p>
          </p:txBody>
        </p:sp>
        <p:sp>
          <p:nvSpPr>
            <p:cNvPr id="180" name="Rectangle 27"/>
            <p:cNvSpPr>
              <a:spLocks noChangeArrowheads="1"/>
            </p:cNvSpPr>
            <p:nvPr/>
          </p:nvSpPr>
          <p:spPr bwMode="auto">
            <a:xfrm>
              <a:off x="7468817" y="7020620"/>
              <a:ext cx="1049967" cy="196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80" dirty="0"/>
                <a:t>DE347865438</a:t>
              </a:r>
              <a:endParaRPr lang="de-DE" sz="2276" dirty="0"/>
            </a:p>
          </p:txBody>
        </p:sp>
        <p:sp>
          <p:nvSpPr>
            <p:cNvPr id="181" name="Rechteck 180"/>
            <p:cNvSpPr/>
            <p:nvPr/>
          </p:nvSpPr>
          <p:spPr>
            <a:xfrm>
              <a:off x="3031390" y="7010898"/>
              <a:ext cx="1266506" cy="2216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115"/>
            </a:p>
          </p:txBody>
        </p:sp>
        <p:sp>
          <p:nvSpPr>
            <p:cNvPr id="182" name="Rechteck 181"/>
            <p:cNvSpPr/>
            <p:nvPr/>
          </p:nvSpPr>
          <p:spPr>
            <a:xfrm>
              <a:off x="4297897" y="7010898"/>
              <a:ext cx="1127861" cy="2216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115"/>
            </a:p>
          </p:txBody>
        </p:sp>
        <p:sp>
          <p:nvSpPr>
            <p:cNvPr id="183" name="Rechteck 182"/>
            <p:cNvSpPr/>
            <p:nvPr/>
          </p:nvSpPr>
          <p:spPr>
            <a:xfrm>
              <a:off x="5423502" y="7010898"/>
              <a:ext cx="904869" cy="2216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115"/>
            </a:p>
          </p:txBody>
        </p:sp>
        <p:sp>
          <p:nvSpPr>
            <p:cNvPr id="184" name="Rechteck 183"/>
            <p:cNvSpPr/>
            <p:nvPr/>
          </p:nvSpPr>
          <p:spPr>
            <a:xfrm>
              <a:off x="6328369" y="7010898"/>
              <a:ext cx="1075915" cy="2216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115"/>
            </a:p>
          </p:txBody>
        </p:sp>
        <p:sp>
          <p:nvSpPr>
            <p:cNvPr id="185" name="Rechteck 184"/>
            <p:cNvSpPr/>
            <p:nvPr/>
          </p:nvSpPr>
          <p:spPr>
            <a:xfrm>
              <a:off x="7404284" y="7010898"/>
              <a:ext cx="1366003" cy="221672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115"/>
            </a:p>
          </p:txBody>
        </p:sp>
        <p:sp>
          <p:nvSpPr>
            <p:cNvPr id="130" name="Rechteck 129"/>
            <p:cNvSpPr/>
            <p:nvPr/>
          </p:nvSpPr>
          <p:spPr>
            <a:xfrm>
              <a:off x="3023344" y="6786059"/>
              <a:ext cx="5742447" cy="229072"/>
            </a:xfrm>
            <a:prstGeom prst="rect">
              <a:avLst/>
            </a:prstGeom>
            <a:solidFill>
              <a:srgbClr val="004994">
                <a:alpha val="25098"/>
              </a:srgbClr>
            </a:solidFill>
            <a:ln w="9525">
              <a:solidFill>
                <a:srgbClr val="0049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6115" baseline="-25000" dirty="0"/>
            </a:p>
          </p:txBody>
        </p:sp>
      </p:grpSp>
      <p:cxnSp>
        <p:nvCxnSpPr>
          <p:cNvPr id="5" name="Gerade Verbindung mit Pfeil 4"/>
          <p:cNvCxnSpPr/>
          <p:nvPr/>
        </p:nvCxnSpPr>
        <p:spPr>
          <a:xfrm flipV="1">
            <a:off x="8669079" y="2358232"/>
            <a:ext cx="1476728" cy="2839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flipV="1">
            <a:off x="8784442" y="3055652"/>
            <a:ext cx="1508883" cy="2335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8669079" y="7170927"/>
            <a:ext cx="2388717" cy="5883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9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5802E-6 C 0.13316 0.03827 0.26632 0.07747 0.26337 0.10833 C 0.26059 0.13982 -0.02239 0.14537 -0.01753 0.18766 C -0.01232 0.23025 0.29341 0.31759 0.29393 0.3642 C 0.2948 0.4105 -0.01302 0.38827 -0.01423 0.46636 C -0.01545 0.54414 0.13542 0.68766 0.28646 0.83117 " pathEditMode="relative" rAng="0" ptsTypes="aaaaaA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4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5802E-6 C 0.13316 0.03827 0.26632 0.07747 0.26337 0.10833 C 0.26059 0.13982 -0.02239 0.14537 -0.01753 0.18766 C -0.01232 0.23025 0.29341 0.31759 0.29393 0.3642 C 0.2948 0.4105 -0.01302 0.38827 -0.01423 0.46636 C -0.01545 0.54414 0.13542 0.68766 0.28646 0.83117 " pathEditMode="relative" rAng="0" ptsTypes="aaaaaA">
                                      <p:cBhvr>
                                        <p:cTn id="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4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grpId="2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5802E-6 C 0.13316 0.03827 0.26632 0.07747 0.26337 0.10833 C 0.26059 0.13982 -0.02239 0.14537 -0.01753 0.18766 C -0.01232 0.23025 0.29341 0.31759 0.29393 0.3642 C 0.2948 0.4105 -0.01302 0.38827 -0.01423 0.46636 C -0.01545 0.54414 0.13542 0.68766 0.28646 0.83117 " pathEditMode="relative" rAng="0" ptsTypes="aaaaaA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4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50"/>
                            </p:stCondLst>
                            <p:childTnLst>
                              <p:par>
                                <p:cTn id="3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1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5802E-6 C 0.13316 0.03827 0.26632 0.07747 0.26337 0.10833 C 0.26059 0.13982 -0.02239 0.14537 -0.01753 0.18766 C -0.01232 0.23025 0.29341 0.31759 0.29393 0.3642 C 0.2948 0.4105 -0.01302 0.38827 -0.01423 0.46636 C -0.01545 0.54414 0.13542 0.68766 0.28646 0.83117 " pathEditMode="relative" rAng="0" ptsTypes="aaaaaA">
                                      <p:cBhvr>
                                        <p:cTn id="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4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10"/>
                            </p:stCondLst>
                            <p:childTnLst>
                              <p:par>
                                <p:cTn id="4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60"/>
                            </p:stCondLst>
                            <p:childTnLst>
                              <p:par>
                                <p:cTn id="4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7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5802E-6 C 0.13316 0.03827 0.26632 0.07747 0.26337 0.10833 C 0.26059 0.13982 -0.02239 0.14537 -0.01753 0.18766 C -0.01232 0.23025 0.29341 0.31759 0.29393 0.3642 C 0.2948 0.4105 -0.01302 0.38827 -0.01423 0.46636 C -0.01545 0.54414 0.13542 0.68766 0.28646 0.83117 " pathEditMode="relative" rAng="0" ptsTypes="aaaaaA">
                                      <p:cBhvr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4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70"/>
                            </p:stCondLst>
                            <p:childTnLst>
                              <p:par>
                                <p:cTn id="5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20"/>
                            </p:stCondLst>
                            <p:childTnLst>
                              <p:par>
                                <p:cTn id="5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3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35802E-6 C 0.13316 0.03827 0.26632 0.07747 0.26337 0.10833 C 0.26059 0.13982 -0.02239 0.14537 -0.01753 0.18766 C -0.01232 0.23025 0.29341 0.31759 0.29393 0.3642 C 0.2948 0.4105 -0.01302 0.38827 -0.01423 0.46636 C -0.01545 0.54414 0.13542 0.68766 0.28646 0.83117 " pathEditMode="relative" rAng="0" ptsTypes="aaaaaA">
                                      <p:cBhvr>
                                        <p:cTn id="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41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30"/>
                            </p:stCondLst>
                            <p:childTnLst>
                              <p:par>
                                <p:cTn id="6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80"/>
                            </p:stCondLst>
                            <p:childTnLst>
                              <p:par>
                                <p:cTn id="6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9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7561E-7 C 0.13316 0.03828 0.26632 0.07749 0.26337 0.10837 C 0.26059 0.13986 -0.02239 0.14542 -0.01753 0.1871 C -0.01232 0.23032 0.29341 0.31769 0.29393 0.36431 C 0.2948 0.41062 -0.01302 0.38777 -0.01423 0.4665 C -0.01545 0.544 0.13542 0.68756 0.28646 0.83112 " pathEditMode="relative" rAng="0" ptsTypes="aaaaaA">
                                      <p:cBhvr>
                                        <p:cTn id="6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41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290"/>
                            </p:stCondLst>
                            <p:childTnLst>
                              <p:par>
                                <p:cTn id="71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40"/>
                            </p:stCondLst>
                            <p:childTnLst>
                              <p:par>
                                <p:cTn id="75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5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76382E-6 C 0.13316 0.03829 0.24878 0.08614 0.26337 0.10837 C 0.27795 0.1306 0.12153 0.12535 0.08802 0.13307 C 0.05451 0.14079 0.06805 0.14974 0.06267 0.15406 " pathEditMode="relative" rAng="0" ptsTypes="aaaa">
                                      <p:cBhvr>
                                        <p:cTn id="7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7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50"/>
                            </p:stCondLst>
                            <p:childTnLst>
                              <p:par>
                                <p:cTn id="8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300"/>
                            </p:stCondLst>
                            <p:childTnLst>
                              <p:par>
                                <p:cTn id="8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310"/>
                            </p:stCondLst>
                            <p:childTnLst>
                              <p:par>
                                <p:cTn id="9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76382E-6 C 0.13316 0.03829 0.24878 0.08614 0.26337 0.10837 C 0.27795 0.1306 0.12153 0.12535 0.08802 0.13307 C 0.05451 0.14079 0.06805 0.14974 0.06267 0.15406 " pathEditMode="relative" rAng="0" ptsTypes="aaaa">
                                      <p:cBhvr>
                                        <p:cTn id="9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7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810"/>
                            </p:stCondLst>
                            <p:childTnLst>
                              <p:par>
                                <p:cTn id="9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6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60"/>
                            </p:stCondLst>
                            <p:childTnLst>
                              <p:par>
                                <p:cTn id="10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7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7561E-7 C 0.13316 0.03828 0.26632 0.07749 0.26337 0.10837 C 0.26059 0.13986 -0.02239 0.14542 -0.01753 0.1871 C -0.01232 0.23032 0.29341 0.31769 0.29393 0.36431 C 0.2948 0.41062 -0.01302 0.38777 -0.01423 0.4665 C -0.01545 0.544 0.13542 0.68756 0.28646 0.83112 " pathEditMode="relative" rAng="0" ptsTypes="aaaaaA">
                                      <p:cBhvr>
                                        <p:cTn id="10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41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70"/>
                            </p:stCondLst>
                            <p:childTnLst>
                              <p:par>
                                <p:cTn id="10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820"/>
                            </p:stCondLst>
                            <p:childTnLst>
                              <p:par>
                                <p:cTn id="1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830"/>
                            </p:stCondLst>
                            <p:childTnLst>
                              <p:par>
                                <p:cTn id="1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13514E-6 C 0.13316 0.03826 0.24879 0.08608 0.26337 0.1083 C 0.27796 0.13051 0.13195 0.12897 0.08803 0.13298 C 0.0441 0.13699 0.01771 0.13267 -0.00069 0.13267 " pathEditMode="relative" rAng="0" ptsTypes="aaaa">
                                      <p:cBhvr>
                                        <p:cTn id="11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6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330"/>
                            </p:stCondLst>
                            <p:childTnLst>
                              <p:par>
                                <p:cTn id="11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8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90"/>
                            </p:stCondLst>
                            <p:childTnLst>
                              <p:par>
                                <p:cTn id="12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600"/>
                            </p:stCondLst>
                            <p:childTnLst>
                              <p:par>
                                <p:cTn id="1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462E-6 C 0.13316 0.03826 0.24878 0.08609 0.26337 0.1083 C 0.27795 0.13052 0.12552 0.12897 0.08802 0.13299 C 0.05052 0.137 0.04861 0.13237 0.03819 0.13237 " pathEditMode="relative" rAng="0" ptsTypes="aaaa">
                                      <p:cBhvr>
                                        <p:cTn id="12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68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100"/>
                            </p:stCondLst>
                            <p:childTnLst>
                              <p:par>
                                <p:cTn id="13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135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1600"/>
                            </p:stCondLst>
                            <p:childTnLst>
                              <p:par>
                                <p:cTn id="13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610"/>
                            </p:stCondLst>
                            <p:childTnLst>
                              <p:par>
                                <p:cTn id="1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76382E-6 C 0.13316 0.03829 0.24878 0.08614 0.26337 0.10837 C 0.27795 0.1306 0.12153 0.12535 0.08802 0.13307 C 0.05451 0.14079 0.06805 0.14974 0.06267 0.15406 " pathEditMode="relative" rAng="0" ptsTypes="aaaa">
                                      <p:cBhvr>
                                        <p:cTn id="14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7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110"/>
                            </p:stCondLst>
                            <p:childTnLst>
                              <p:par>
                                <p:cTn id="14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5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2360"/>
                            </p:stCondLst>
                            <p:childTnLst>
                              <p:par>
                                <p:cTn id="14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2370"/>
                            </p:stCondLst>
                            <p:childTnLst>
                              <p:par>
                                <p:cTn id="15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76382E-6 C 0.13316 0.03829 0.24878 0.08614 0.26337 0.10837 C 0.27795 0.1306 0.12153 0.12535 0.08802 0.13307 C 0.05451 0.14079 0.06805 0.14974 0.06267 0.15406 " pathEditMode="relative" rAng="0" ptsTypes="aaaa">
                                      <p:cBhvr>
                                        <p:cTn id="15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9" y="7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870"/>
                            </p:stCondLst>
                            <p:childTnLst>
                              <p:par>
                                <p:cTn id="15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5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120"/>
                            </p:stCondLst>
                            <p:childTnLst>
                              <p:par>
                                <p:cTn id="15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130"/>
                            </p:stCondLst>
                            <p:childTnLst>
                              <p:par>
                                <p:cTn id="16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13514E-6 C 0.13316 0.03826 0.26632 0.07744 0.26337 0.1083 C 0.26059 0.13977 -0.0224 0.14532 -0.01754 0.18698 C -0.01233 0.23017 0.2934 0.3178 0.29392 0.36439 C 0.29479 0.41067 -0.01302 0.38784 -0.01424 0.46652 C -0.01545 0.54397 0.13542 0.68744 0.28646 0.83122 " pathEditMode="relative" rAng="0" ptsTypes="aaaaaA">
                                      <p:cBhvr>
                                        <p:cTn id="16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41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3630"/>
                            </p:stCondLst>
                            <p:childTnLst>
                              <p:par>
                                <p:cTn id="16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388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3880"/>
                            </p:stCondLst>
                            <p:childTnLst>
                              <p:par>
                                <p:cTn id="17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3890"/>
                            </p:stCondLst>
                            <p:childTnLst>
                              <p:par>
                                <p:cTn id="17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7561E-7 C 0.13316 0.03828 0.26632 0.07749 0.26337 0.10837 C 0.26059 0.13986 -0.02239 0.14542 -0.01753 0.1871 C -0.01232 0.23032 0.29341 0.31769 0.29393 0.36431 C 0.2948 0.41062 -0.01302 0.38777 -0.01423 0.4665 C -0.01545 0.544 0.13542 0.68756 0.28646 0.83112 " pathEditMode="relative" rAng="0" ptsTypes="aaaaaA">
                                      <p:cBhvr>
                                        <p:cTn id="17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41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4390"/>
                            </p:stCondLst>
                            <p:childTnLst>
                              <p:par>
                                <p:cTn id="17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4640"/>
                            </p:stCondLst>
                            <p:childTnLst>
                              <p:par>
                                <p:cTn id="18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4650"/>
                            </p:stCondLst>
                            <p:childTnLst>
                              <p:par>
                                <p:cTn id="18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7561E-7 C 0.13316 0.03828 0.26632 0.07749 0.26337 0.10837 C 0.26059 0.13986 -0.02239 0.14542 -0.01753 0.1871 C -0.01232 0.23032 0.29341 0.31769 0.29393 0.36431 C 0.2948 0.41062 -0.01302 0.38777 -0.01423 0.4665 C -0.01545 0.544 0.13542 0.68756 0.28646 0.83112 " pathEditMode="relative" rAng="0" ptsTypes="aaaaaA">
                                      <p:cBhvr>
                                        <p:cTn id="18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41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150"/>
                            </p:stCondLst>
                            <p:childTnLst>
                              <p:par>
                                <p:cTn id="18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8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400"/>
                            </p:stCondLst>
                            <p:childTnLst>
                              <p:par>
                                <p:cTn id="19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5410"/>
                            </p:stCondLst>
                            <p:childTnLst>
                              <p:par>
                                <p:cTn id="19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7561E-7 C 0.13316 0.03828 0.26632 0.07749 0.26337 0.10837 C 0.26059 0.13986 -0.02239 0.14542 -0.01753 0.1871 C -0.01232 0.23032 0.29341 0.31769 0.29393 0.36431 C 0.2948 0.41062 -0.01302 0.38777 -0.01423 0.4665 C -0.01545 0.544 0.13542 0.68756 0.28646 0.83112 " pathEditMode="relative" rAng="0" ptsTypes="aaaaaA">
                                      <p:cBhvr>
                                        <p:cTn id="195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41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5910"/>
                            </p:stCondLst>
                            <p:childTnLst>
                              <p:par>
                                <p:cTn id="19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6160"/>
                            </p:stCondLst>
                            <p:childTnLst>
                              <p:par>
                                <p:cTn id="20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6170"/>
                            </p:stCondLst>
                            <p:childTnLst>
                              <p:par>
                                <p:cTn id="20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7561E-7 C 0.13316 0.03828 0.26632 0.07749 0.26337 0.10837 C 0.26059 0.13986 -0.02239 0.14542 -0.01753 0.1871 C -0.01232 0.23032 0.29341 0.31769 0.29393 0.36431 C 0.2948 0.41062 -0.01302 0.38777 -0.01423 0.4665 C -0.01545 0.544 0.13542 0.68756 0.28646 0.83112 " pathEditMode="relative" rAng="0" ptsTypes="aaaaaA">
                                      <p:cBhvr>
                                        <p:cTn id="20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41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6670"/>
                            </p:stCondLst>
                            <p:childTnLst>
                              <p:par>
                                <p:cTn id="20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6920"/>
                            </p:stCondLst>
                            <p:childTnLst>
                              <p:par>
                                <p:cTn id="21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6930"/>
                            </p:stCondLst>
                            <p:childTnLst>
                              <p:par>
                                <p:cTn id="2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9.7561E-7 C 0.13316 0.03828 0.26632 0.07749 0.26337 0.10837 C 0.26059 0.13986 -0.02239 0.14542 -0.01753 0.1871 C -0.01232 0.23032 0.29341 0.31769 0.29393 0.36431 C 0.2948 0.41062 -0.01302 0.38777 -0.01423 0.4665 C -0.01545 0.544 0.13542 0.68756 0.28646 0.83112 " pathEditMode="relative" rAng="0" ptsTypes="aaaaaA">
                                      <p:cBhvr>
                                        <p:cTn id="21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41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7430"/>
                            </p:stCondLst>
                            <p:childTnLst>
                              <p:par>
                                <p:cTn id="21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8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  <p:bldP spid="148" grpId="0" animBg="1"/>
      <p:bldP spid="149" grpId="0" animBg="1"/>
      <p:bldP spid="150" grpId="0" animBg="1"/>
      <p:bldP spid="65" grpId="0" animBg="1"/>
      <p:bldP spid="65" grpId="1" animBg="1"/>
      <p:bldP spid="65" grpId="2" animBg="1"/>
      <p:bldP spid="68" grpId="0" animBg="1"/>
      <p:bldP spid="68" grpId="1" animBg="1"/>
      <p:bldP spid="68" grpId="2" animBg="1"/>
      <p:bldP spid="70" grpId="0" animBg="1"/>
      <p:bldP spid="70" grpId="1" animBg="1"/>
      <p:bldP spid="70" grpId="2" animBg="1"/>
      <p:bldP spid="72" grpId="0" animBg="1"/>
      <p:bldP spid="72" grpId="1" animBg="1"/>
      <p:bldP spid="72" grpId="2" animBg="1"/>
      <p:bldP spid="76" grpId="0" animBg="1"/>
      <p:bldP spid="76" grpId="1" animBg="1"/>
      <p:bldP spid="76" grpId="2" animBg="1"/>
      <p:bldP spid="97" grpId="0" animBg="1"/>
      <p:bldP spid="97" grpId="1" animBg="1"/>
      <p:bldP spid="97" grpId="2" animBg="1"/>
      <p:bldP spid="109" grpId="0" animBg="1"/>
      <p:bldP spid="109" grpId="1" animBg="1"/>
      <p:bldP spid="109" grpId="2" animBg="1"/>
      <p:bldP spid="125" grpId="0" animBg="1"/>
      <p:bldP spid="125" grpId="1" animBg="1"/>
      <p:bldP spid="125" grpId="2" animBg="1"/>
      <p:bldP spid="139" grpId="0" animBg="1"/>
      <p:bldP spid="152" grpId="0" animBg="1"/>
      <p:bldP spid="152" grpId="1" animBg="1"/>
      <p:bldP spid="152" grpId="2" animBg="1"/>
      <p:bldP spid="153" grpId="0" animBg="1"/>
      <p:bldP spid="153" grpId="1" animBg="1"/>
      <p:bldP spid="153" grpId="2" animBg="1"/>
      <p:bldP spid="161" grpId="0" animBg="1"/>
      <p:bldP spid="161" grpId="1" animBg="1"/>
      <p:bldP spid="161" grpId="2" animBg="1"/>
      <p:bldP spid="163" grpId="0" animBg="1"/>
      <p:bldP spid="163" grpId="1" animBg="1"/>
      <p:bldP spid="163" grpId="2" animBg="1"/>
      <p:bldP spid="165" grpId="0" animBg="1"/>
      <p:bldP spid="165" grpId="1" animBg="1"/>
      <p:bldP spid="165" grpId="2" animBg="1"/>
      <p:bldP spid="167" grpId="0" animBg="1"/>
      <p:bldP spid="167" grpId="1" animBg="1"/>
      <p:bldP spid="167" grpId="2" animBg="1"/>
      <p:bldP spid="170" grpId="0" animBg="1"/>
      <p:bldP spid="170" grpId="1" animBg="1"/>
      <p:bldP spid="170" grpId="2" animBg="1"/>
      <p:bldP spid="175" grpId="0" animBg="1"/>
      <p:bldP spid="175" grpId="1" animBg="1"/>
      <p:bldP spid="175" grpId="2" animBg="1"/>
      <p:bldP spid="186" grpId="0" animBg="1"/>
      <p:bldP spid="186" grpId="1" animBg="1"/>
      <p:bldP spid="186" grpId="2" animBg="1"/>
      <p:bldP spid="187" grpId="0" animBg="1"/>
      <p:bldP spid="187" grpId="1" animBg="1"/>
      <p:bldP spid="187" grpId="2" animBg="1"/>
      <p:bldP spid="188" grpId="0" animBg="1"/>
      <p:bldP spid="188" grpId="1" animBg="1"/>
      <p:bldP spid="188" grpId="2" animBg="1"/>
      <p:bldP spid="190" grpId="0" animBg="1"/>
      <p:bldP spid="190" grpId="1" animBg="1"/>
      <p:bldP spid="190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12162848" y="1241778"/>
            <a:ext cx="3009682" cy="1575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115"/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645460" y="1986669"/>
            <a:ext cx="4525585" cy="640151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51" b="1451"/>
          <a:stretch/>
        </p:blipFill>
        <p:spPr bwMode="auto">
          <a:xfrm>
            <a:off x="10503024" y="2147693"/>
            <a:ext cx="4523226" cy="640151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</a:t>
            </a:r>
            <a:r>
              <a:rPr lang="de-DE" dirty="0" smtClean="0"/>
              <a:t>athematische Datenprüfung </a:t>
            </a:r>
            <a:endParaRPr lang="de-DE" dirty="0"/>
          </a:p>
        </p:txBody>
      </p:sp>
      <p:sp>
        <p:nvSpPr>
          <p:cNvPr id="13" name="Text Box 6"/>
          <p:cNvSpPr txBox="1"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029" tIns="58514" rIns="117029" bIns="58514"/>
          <a:lstStyle/>
          <a:p>
            <a:pPr marL="0" indent="0">
              <a:lnSpc>
                <a:spcPct val="80000"/>
              </a:lnSpc>
              <a:spcBef>
                <a:spcPct val="55000"/>
              </a:spcBef>
              <a:buClr>
                <a:srgbClr val="0080C8"/>
              </a:buClr>
              <a:buNone/>
            </a:pPr>
            <a:r>
              <a:rPr lang="de-DE" sz="2800" b="1" dirty="0" smtClean="0">
                <a:solidFill>
                  <a:srgbClr val="0080C8"/>
                </a:solidFill>
                <a:latin typeface="+mj-lt"/>
              </a:rPr>
              <a:t> </a:t>
            </a:r>
            <a:r>
              <a:rPr lang="de-DE" sz="2800" b="1" dirty="0" smtClean="0">
                <a:latin typeface="+mj-lt"/>
              </a:rPr>
              <a:t>1. Extraktion von</a:t>
            </a:r>
            <a:endParaRPr lang="de-DE" sz="2800" b="1" dirty="0">
              <a:latin typeface="+mj-lt"/>
            </a:endParaRPr>
          </a:p>
          <a:p>
            <a:pPr marL="1155687" lvl="1" indent="-342900">
              <a:lnSpc>
                <a:spcPct val="80000"/>
              </a:lnSpc>
              <a:spcBef>
                <a:spcPct val="55000"/>
              </a:spcBef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+mj-lt"/>
              </a:rPr>
              <a:t>Nettobetrag </a:t>
            </a:r>
            <a:endParaRPr lang="de-DE" sz="2000" dirty="0">
              <a:latin typeface="+mj-lt"/>
            </a:endParaRPr>
          </a:p>
          <a:p>
            <a:pPr marL="1155687" lvl="1" indent="-342900">
              <a:lnSpc>
                <a:spcPct val="80000"/>
              </a:lnSpc>
              <a:spcBef>
                <a:spcPct val="55000"/>
              </a:spcBef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MwSt</a:t>
            </a:r>
            <a:r>
              <a:rPr lang="de-DE" sz="2000" dirty="0" smtClean="0">
                <a:latin typeface="+mj-lt"/>
              </a:rPr>
              <a:t>. - Betrag</a:t>
            </a:r>
            <a:endParaRPr lang="de-DE" sz="2000" dirty="0">
              <a:latin typeface="+mj-lt"/>
            </a:endParaRPr>
          </a:p>
          <a:p>
            <a:pPr marL="1155687" lvl="1" indent="-342900">
              <a:lnSpc>
                <a:spcPct val="80000"/>
              </a:lnSpc>
              <a:spcBef>
                <a:spcPct val="55000"/>
              </a:spcBef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+mj-lt"/>
              </a:rPr>
              <a:t>Bruttobetrag</a:t>
            </a:r>
            <a:endParaRPr lang="de-DE" sz="2000" dirty="0">
              <a:latin typeface="+mj-lt"/>
            </a:endParaRPr>
          </a:p>
          <a:p>
            <a:pPr marL="0" indent="0">
              <a:lnSpc>
                <a:spcPct val="80000"/>
              </a:lnSpc>
              <a:spcBef>
                <a:spcPct val="55000"/>
              </a:spcBef>
              <a:buClr>
                <a:srgbClr val="0080C8"/>
              </a:buClr>
              <a:buNone/>
            </a:pPr>
            <a:r>
              <a:rPr lang="de-DE" sz="2800" b="1" dirty="0" smtClean="0">
                <a:latin typeface="+mj-lt"/>
              </a:rPr>
              <a:t>2. Prüfung </a:t>
            </a:r>
            <a:r>
              <a:rPr lang="de-DE" sz="2800" b="1" dirty="0">
                <a:latin typeface="+mj-lt"/>
              </a:rPr>
              <a:t>mathematischer Abhängigkeiten</a:t>
            </a:r>
          </a:p>
          <a:p>
            <a:pPr marL="1155687" lvl="1" indent="-342900">
              <a:lnSpc>
                <a:spcPct val="80000"/>
              </a:lnSpc>
              <a:spcBef>
                <a:spcPct val="55000"/>
              </a:spcBef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Brutto ist einer der größten </a:t>
            </a:r>
            <a:r>
              <a:rPr lang="de-DE" sz="2000" dirty="0" smtClean="0">
                <a:latin typeface="+mj-lt"/>
              </a:rPr>
              <a:t>Beträge?</a:t>
            </a:r>
            <a:endParaRPr lang="de-DE" sz="2000" dirty="0">
              <a:latin typeface="+mj-lt"/>
            </a:endParaRPr>
          </a:p>
          <a:p>
            <a:pPr marL="1155687" lvl="1" indent="-342900">
              <a:lnSpc>
                <a:spcPct val="80000"/>
              </a:lnSpc>
              <a:spcBef>
                <a:spcPct val="55000"/>
              </a:spcBef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Netto kleiner gleich </a:t>
            </a:r>
            <a:r>
              <a:rPr lang="de-DE" sz="2000" dirty="0" smtClean="0">
                <a:latin typeface="+mj-lt"/>
              </a:rPr>
              <a:t>Brutto?</a:t>
            </a:r>
            <a:endParaRPr lang="de-DE" sz="2000" dirty="0">
              <a:latin typeface="+mj-lt"/>
            </a:endParaRPr>
          </a:p>
          <a:p>
            <a:pPr marL="1155687" lvl="1" indent="-342900">
              <a:lnSpc>
                <a:spcPct val="80000"/>
              </a:lnSpc>
              <a:spcBef>
                <a:spcPct val="55000"/>
              </a:spcBef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Brutto = Netto + MwSt</a:t>
            </a:r>
            <a:r>
              <a:rPr lang="de-DE" sz="2000" dirty="0" smtClean="0">
                <a:latin typeface="+mj-lt"/>
              </a:rPr>
              <a:t>.?</a:t>
            </a:r>
            <a:endParaRPr lang="de-DE" sz="2000" dirty="0">
              <a:latin typeface="+mj-lt"/>
            </a:endParaRPr>
          </a:p>
          <a:p>
            <a:pPr marL="1155687" lvl="1" indent="-342900">
              <a:lnSpc>
                <a:spcPct val="80000"/>
              </a:lnSpc>
              <a:spcBef>
                <a:spcPct val="55000"/>
              </a:spcBef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MwSt. = </a:t>
            </a:r>
            <a:r>
              <a:rPr lang="de-DE" sz="2000" dirty="0" smtClean="0">
                <a:latin typeface="+mj-lt"/>
              </a:rPr>
              <a:t>19 % </a:t>
            </a:r>
            <a:r>
              <a:rPr lang="de-DE" sz="2000" dirty="0">
                <a:latin typeface="+mj-lt"/>
              </a:rPr>
              <a:t>oder 7</a:t>
            </a:r>
            <a:r>
              <a:rPr lang="de-DE" sz="2000" dirty="0" smtClean="0">
                <a:latin typeface="+mj-lt"/>
              </a:rPr>
              <a:t> % vom Brutto?</a:t>
            </a:r>
            <a:endParaRPr lang="de-DE" sz="2000" dirty="0">
              <a:latin typeface="+mj-lt"/>
            </a:endParaRPr>
          </a:p>
          <a:p>
            <a:pPr marL="1155687" lvl="1" indent="-342900">
              <a:lnSpc>
                <a:spcPct val="80000"/>
              </a:lnSpc>
              <a:spcBef>
                <a:spcPct val="55000"/>
              </a:spcBef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... ... ..</a:t>
            </a:r>
          </a:p>
          <a:p>
            <a:pPr marL="0" indent="0">
              <a:lnSpc>
                <a:spcPct val="80000"/>
              </a:lnSpc>
              <a:spcBef>
                <a:spcPct val="55000"/>
              </a:spcBef>
              <a:buClr>
                <a:srgbClr val="0080C8"/>
              </a:buClr>
              <a:buNone/>
            </a:pPr>
            <a:r>
              <a:rPr lang="de-DE" sz="2800" b="1" dirty="0" smtClean="0">
                <a:latin typeface="+mj-lt"/>
              </a:rPr>
              <a:t>3. Prüfen, ob Ergebnis eindeutig ist</a:t>
            </a:r>
            <a:endParaRPr lang="de-DE" sz="2800" b="1" dirty="0">
              <a:latin typeface="+mj-lt"/>
            </a:endParaRPr>
          </a:p>
          <a:p>
            <a:pPr marL="1155687" lvl="1" indent="-342900">
              <a:lnSpc>
                <a:spcPct val="80000"/>
              </a:lnSpc>
              <a:spcBef>
                <a:spcPct val="55000"/>
              </a:spcBef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Netto	</a:t>
            </a:r>
            <a:r>
              <a:rPr lang="de-DE" sz="2000" dirty="0" smtClean="0">
                <a:latin typeface="+mj-lt"/>
              </a:rPr>
              <a:t>293,76</a:t>
            </a:r>
            <a:r>
              <a:rPr lang="de-DE" sz="2000" dirty="0">
                <a:latin typeface="+mj-lt"/>
              </a:rPr>
              <a:t>.-- </a:t>
            </a:r>
          </a:p>
          <a:p>
            <a:pPr marL="1155687" lvl="1" indent="-342900">
              <a:lnSpc>
                <a:spcPct val="80000"/>
              </a:lnSpc>
              <a:spcBef>
                <a:spcPct val="55000"/>
              </a:spcBef>
              <a:buClr>
                <a:srgbClr val="0066FF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MwSt.	  55,81.--</a:t>
            </a:r>
          </a:p>
          <a:p>
            <a:pPr marL="1155687" lvl="1" indent="-342900">
              <a:lnSpc>
                <a:spcPct val="80000"/>
              </a:lnSpc>
              <a:spcBef>
                <a:spcPct val="55000"/>
              </a:spcBef>
              <a:buClr>
                <a:srgbClr val="0066FF"/>
              </a:buClr>
              <a:buFont typeface="Wingdings" panose="05000000000000000000" pitchFamily="2" charset="2"/>
              <a:buChar char="§"/>
            </a:pPr>
            <a:r>
              <a:rPr lang="de-DE" sz="2000" dirty="0">
                <a:latin typeface="+mj-lt"/>
              </a:rPr>
              <a:t>Brutto	349,57</a:t>
            </a:r>
            <a:r>
              <a:rPr lang="de-DE" sz="2000" dirty="0" smtClean="0">
                <a:latin typeface="+mj-lt"/>
              </a:rPr>
              <a:t>.—</a:t>
            </a:r>
          </a:p>
          <a:p>
            <a:pPr marL="1155687" lvl="1" indent="-342900">
              <a:lnSpc>
                <a:spcPct val="80000"/>
              </a:lnSpc>
              <a:spcBef>
                <a:spcPct val="55000"/>
              </a:spcBef>
              <a:buClr>
                <a:srgbClr val="0066FF"/>
              </a:buClr>
              <a:buFont typeface="Wingdings" panose="05000000000000000000" pitchFamily="2" charset="2"/>
              <a:buChar char="§"/>
            </a:pPr>
            <a:endParaRPr lang="de-DE" sz="2000" b="1" dirty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ct val="55000"/>
              </a:spcBef>
              <a:buClr>
                <a:srgbClr val="0080C8"/>
              </a:buClr>
              <a:buFont typeface="Wingdings" panose="05000000000000000000" pitchFamily="2" charset="2"/>
              <a:buChar char="Ø"/>
            </a:pPr>
            <a:r>
              <a:rPr lang="de-DE" sz="2300" dirty="0" err="1" smtClean="0">
                <a:latin typeface="Tahoma" pitchFamily="34" charset="0"/>
              </a:rPr>
              <a:t>Gggfs</a:t>
            </a:r>
            <a:r>
              <a:rPr lang="de-DE" sz="2300" dirty="0" smtClean="0">
                <a:latin typeface="Tahoma" pitchFamily="34" charset="0"/>
              </a:rPr>
              <a:t>. auch Korrekturen aufgrund solcher Prüfungen</a:t>
            </a:r>
            <a:endParaRPr lang="de-DE" sz="2300" dirty="0">
              <a:latin typeface="Tahoma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13392771" y="3975013"/>
            <a:ext cx="2118120" cy="4076652"/>
            <a:chOff x="7541287" y="1665549"/>
            <a:chExt cx="1489303" cy="286639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-11305"/>
            <a:stretch/>
          </p:blipFill>
          <p:spPr bwMode="auto">
            <a:xfrm>
              <a:off x="7541287" y="1665549"/>
              <a:ext cx="1391697" cy="2866396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04994"/>
              </a:solidFill>
            </a:ln>
          </p:spPr>
        </p:pic>
        <p:sp>
          <p:nvSpPr>
            <p:cNvPr id="37" name="Textfeld 36"/>
            <p:cNvSpPr txBox="1"/>
            <p:nvPr/>
          </p:nvSpPr>
          <p:spPr>
            <a:xfrm>
              <a:off x="8670550" y="4179425"/>
              <a:ext cx="360040" cy="311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76" dirty="0">
                  <a:solidFill>
                    <a:srgbClr val="004994"/>
                  </a:solidFill>
                </a:rPr>
                <a:t>=</a:t>
              </a:r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8670550" y="3612634"/>
              <a:ext cx="360040" cy="311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76" dirty="0">
                  <a:solidFill>
                    <a:srgbClr val="004994"/>
                  </a:solidFill>
                </a:rPr>
                <a:t>+</a:t>
              </a: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8670550" y="2163201"/>
              <a:ext cx="360040" cy="311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76" dirty="0">
                  <a:solidFill>
                    <a:srgbClr val="004994"/>
                  </a:solidFill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62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B364800C-F452-2944-8E05-010F12200975}"/>
              </a:ext>
            </a:extLst>
          </p:cNvPr>
          <p:cNvSpPr txBox="1"/>
          <p:nvPr/>
        </p:nvSpPr>
        <p:spPr>
          <a:xfrm>
            <a:off x="1997966" y="5692744"/>
            <a:ext cx="4460260" cy="3156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982" dirty="0">
                <a:solidFill>
                  <a:schemeClr val="bg1"/>
                </a:solidFill>
              </a:rPr>
              <a:t>Gegründet </a:t>
            </a:r>
            <a:r>
              <a:rPr lang="de-DE" sz="3982" dirty="0">
                <a:solidFill>
                  <a:schemeClr val="bg1"/>
                </a:solidFill>
              </a:rPr>
              <a:t>1991</a:t>
            </a:r>
            <a:endParaRPr lang="de-DE" sz="3982" dirty="0">
              <a:solidFill>
                <a:schemeClr val="bg1"/>
              </a:solidFill>
            </a:endParaRPr>
          </a:p>
          <a:p>
            <a:endParaRPr lang="de-DE" sz="3982" dirty="0">
              <a:solidFill>
                <a:schemeClr val="bg1"/>
              </a:solidFill>
            </a:endParaRPr>
          </a:p>
          <a:p>
            <a:r>
              <a:rPr lang="de-DE" sz="3982" dirty="0">
                <a:solidFill>
                  <a:schemeClr val="bg1"/>
                </a:solidFill>
              </a:rPr>
              <a:t>Rietheim-Weilheim</a:t>
            </a:r>
          </a:p>
          <a:p>
            <a:endParaRPr lang="de-DE" sz="3982" dirty="0">
              <a:solidFill>
                <a:schemeClr val="bg1"/>
              </a:solidFill>
            </a:endParaRPr>
          </a:p>
          <a:p>
            <a:r>
              <a:rPr lang="de-DE" sz="3982" dirty="0">
                <a:solidFill>
                  <a:schemeClr val="bg1"/>
                </a:solidFill>
              </a:rPr>
              <a:t>Leipzig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172C4A6-49A8-9343-8B19-A70AE93A6B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0716" y="7039962"/>
            <a:ext cx="395189" cy="526916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EEDD610-C49C-9E47-81A9-D9F931D6BCD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0716" y="8223155"/>
            <a:ext cx="395189" cy="526916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47EE310-6A09-2B47-AA2D-E6A3C2A3B95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5491" y="5794028"/>
            <a:ext cx="525636" cy="525636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7807381-B662-884F-9158-5DAE15D8DE54}"/>
              </a:ext>
            </a:extLst>
          </p:cNvPr>
          <p:cNvSpPr txBox="1"/>
          <p:nvPr/>
        </p:nvSpPr>
        <p:spPr>
          <a:xfrm>
            <a:off x="9379019" y="5679915"/>
            <a:ext cx="4836580" cy="3769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982" dirty="0">
                <a:solidFill>
                  <a:schemeClr val="bg1"/>
                </a:solidFill>
              </a:rPr>
              <a:t>100 Mitarbeiter </a:t>
            </a:r>
          </a:p>
          <a:p>
            <a:endParaRPr lang="de-DE" sz="3982" dirty="0">
              <a:solidFill>
                <a:schemeClr val="bg1"/>
              </a:solidFill>
            </a:endParaRPr>
          </a:p>
          <a:p>
            <a:r>
              <a:rPr lang="de-DE" sz="3982" dirty="0" err="1">
                <a:solidFill>
                  <a:schemeClr val="bg1"/>
                </a:solidFill>
              </a:rPr>
              <a:t>Rengsdorf</a:t>
            </a:r>
            <a:endParaRPr lang="de-DE" sz="3982" dirty="0">
              <a:solidFill>
                <a:schemeClr val="bg1"/>
              </a:solidFill>
            </a:endParaRPr>
          </a:p>
          <a:p>
            <a:endParaRPr lang="de-DE" sz="3982" dirty="0">
              <a:solidFill>
                <a:schemeClr val="bg1"/>
              </a:solidFill>
            </a:endParaRPr>
          </a:p>
          <a:p>
            <a:r>
              <a:rPr lang="de-DE" sz="3982" dirty="0" err="1">
                <a:solidFill>
                  <a:schemeClr val="bg1"/>
                </a:solidFill>
              </a:rPr>
              <a:t>Thayngen</a:t>
            </a:r>
            <a:r>
              <a:rPr lang="de-DE" sz="3982" dirty="0">
                <a:solidFill>
                  <a:schemeClr val="bg1"/>
                </a:solidFill>
              </a:rPr>
              <a:t> (Schweiz)</a:t>
            </a:r>
          </a:p>
          <a:p>
            <a:endParaRPr lang="de-DE" sz="3982" dirty="0">
              <a:solidFill>
                <a:schemeClr val="bg1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268CE77-77FE-5745-B4C4-89642FBD80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6051" y="7039960"/>
            <a:ext cx="395189" cy="52691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21726E2-F4F4-9C4A-BDD4-D29F4F9DBFD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6051" y="8223152"/>
            <a:ext cx="395189" cy="52691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475D88E-E3A6-464B-A6B3-8774156476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lc="http://schemas.openxmlformats.org/drawingml/2006/lockedCanvas"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66134" y="5828570"/>
            <a:ext cx="657067" cy="52565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" y="-2925"/>
            <a:ext cx="17339733" cy="488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192143" y="6749008"/>
            <a:ext cx="19333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Selbstlernende Systemoptimierung</a:t>
            </a:r>
          </a:p>
        </p:txBody>
      </p:sp>
      <p:sp>
        <p:nvSpPr>
          <p:cNvPr id="214" name="Rechteck 213"/>
          <p:cNvSpPr/>
          <p:nvPr/>
        </p:nvSpPr>
        <p:spPr>
          <a:xfrm>
            <a:off x="1325315" y="7486236"/>
            <a:ext cx="15049672" cy="1569660"/>
          </a:xfrm>
          <a:prstGeom prst="rect">
            <a:avLst/>
          </a:prstGeom>
          <a:ln w="22225">
            <a:noFill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2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Systemoptimierung ohne Aufwand im Hintergrund</a:t>
            </a:r>
          </a:p>
          <a:p>
            <a:pPr marL="457200" indent="-457200">
              <a:spcBef>
                <a:spcPct val="0"/>
              </a:spcBef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2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Intelligentes Verwalten unterschiedlicher Layouts eines Kunden</a:t>
            </a:r>
          </a:p>
          <a:p>
            <a:pPr marL="457200" indent="-457200">
              <a:spcBef>
                <a:spcPct val="0"/>
              </a:spcBef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200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Manuelles Kundenspezifisches Training/Lernen entfällt</a:t>
            </a:r>
            <a:endParaRPr lang="de-DE" sz="32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Line 7"/>
          <p:cNvSpPr>
            <a:spLocks noChangeShapeType="1"/>
          </p:cNvSpPr>
          <p:nvPr/>
        </p:nvSpPr>
        <p:spPr bwMode="auto">
          <a:xfrm>
            <a:off x="10358970" y="3406374"/>
            <a:ext cx="0" cy="548727"/>
          </a:xfrm>
          <a:prstGeom prst="line">
            <a:avLst/>
          </a:prstGeom>
          <a:noFill/>
          <a:ln w="19050">
            <a:solidFill>
              <a:srgbClr val="0080C8"/>
            </a:solidFill>
            <a:round/>
            <a:headEnd/>
            <a:tailEnd/>
          </a:ln>
        </p:spPr>
        <p:txBody>
          <a:bodyPr lIns="117030" tIns="58514" rIns="117030" bIns="58514"/>
          <a:lstStyle/>
          <a:p>
            <a:endParaRPr lang="de-DE" sz="2000">
              <a:latin typeface="+mj-lt"/>
            </a:endParaRPr>
          </a:p>
        </p:txBody>
      </p:sp>
      <p:sp>
        <p:nvSpPr>
          <p:cNvPr id="90" name="Line 8"/>
          <p:cNvSpPr>
            <a:spLocks noChangeShapeType="1"/>
          </p:cNvSpPr>
          <p:nvPr/>
        </p:nvSpPr>
        <p:spPr bwMode="auto">
          <a:xfrm rot="5400000">
            <a:off x="3302996" y="3714038"/>
            <a:ext cx="624282" cy="0"/>
          </a:xfrm>
          <a:prstGeom prst="line">
            <a:avLst/>
          </a:prstGeom>
          <a:noFill/>
          <a:ln w="19050">
            <a:solidFill>
              <a:srgbClr val="0080C8"/>
            </a:solidFill>
            <a:round/>
            <a:headEnd/>
            <a:tailEnd type="triangle" w="med" len="med"/>
          </a:ln>
        </p:spPr>
        <p:txBody>
          <a:bodyPr lIns="117030" tIns="58514" rIns="117030" bIns="58514"/>
          <a:lstStyle/>
          <a:p>
            <a:endParaRPr lang="de-DE" sz="2000">
              <a:latin typeface="+mj-lt"/>
            </a:endParaRPr>
          </a:p>
        </p:txBody>
      </p:sp>
      <p:sp>
        <p:nvSpPr>
          <p:cNvPr id="92" name="Line 10"/>
          <p:cNvSpPr>
            <a:spLocks noChangeShapeType="1"/>
          </p:cNvSpPr>
          <p:nvPr/>
        </p:nvSpPr>
        <p:spPr bwMode="auto">
          <a:xfrm flipH="1">
            <a:off x="3601595" y="3401003"/>
            <a:ext cx="6757380" cy="0"/>
          </a:xfrm>
          <a:prstGeom prst="line">
            <a:avLst/>
          </a:prstGeom>
          <a:noFill/>
          <a:ln w="19050">
            <a:solidFill>
              <a:srgbClr val="0080C8"/>
            </a:solidFill>
            <a:round/>
            <a:headEnd/>
            <a:tailEnd/>
          </a:ln>
        </p:spPr>
        <p:txBody>
          <a:bodyPr lIns="117030" tIns="58514" rIns="117030" bIns="58514"/>
          <a:lstStyle/>
          <a:p>
            <a:endParaRPr lang="de-DE" sz="2000">
              <a:latin typeface="+mj-lt"/>
            </a:endParaRPr>
          </a:p>
        </p:txBody>
      </p:sp>
      <p:sp>
        <p:nvSpPr>
          <p:cNvPr id="116" name="Rectangle 127"/>
          <p:cNvSpPr>
            <a:spLocks noChangeArrowheads="1"/>
          </p:cNvSpPr>
          <p:nvPr/>
        </p:nvSpPr>
        <p:spPr bwMode="auto">
          <a:xfrm>
            <a:off x="2737721" y="4109378"/>
            <a:ext cx="1845902" cy="1545499"/>
          </a:xfrm>
          <a:prstGeom prst="rect">
            <a:avLst/>
          </a:prstGeom>
          <a:solidFill>
            <a:srgbClr val="0080C8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000" b="1">
              <a:solidFill>
                <a:srgbClr val="0080C8"/>
              </a:solidFill>
              <a:latin typeface="+mj-lt"/>
            </a:endParaRPr>
          </a:p>
        </p:txBody>
      </p:sp>
      <p:sp>
        <p:nvSpPr>
          <p:cNvPr id="117" name="Text Box 128"/>
          <p:cNvSpPr txBox="1">
            <a:spLocks noChangeArrowheads="1"/>
          </p:cNvSpPr>
          <p:nvPr/>
        </p:nvSpPr>
        <p:spPr bwMode="auto">
          <a:xfrm>
            <a:off x="2668500" y="4467156"/>
            <a:ext cx="1984344" cy="796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de-DE" sz="2000" b="1" dirty="0">
                <a:solidFill>
                  <a:schemeClr val="bg1"/>
                </a:solidFill>
                <a:latin typeface="+mj-lt"/>
              </a:rPr>
              <a:t>Automatische</a:t>
            </a:r>
          </a:p>
          <a:p>
            <a:pPr algn="ctr">
              <a:spcBef>
                <a:spcPct val="30000"/>
              </a:spcBef>
            </a:pPr>
            <a:r>
              <a:rPr lang="de-DE" sz="2000" b="1" dirty="0">
                <a:solidFill>
                  <a:schemeClr val="bg1"/>
                </a:solidFill>
                <a:latin typeface="+mj-lt"/>
              </a:rPr>
              <a:t>Analyse</a:t>
            </a:r>
          </a:p>
        </p:txBody>
      </p:sp>
      <p:sp>
        <p:nvSpPr>
          <p:cNvPr id="209" name="Text Box 132"/>
          <p:cNvSpPr txBox="1">
            <a:spLocks noChangeArrowheads="1"/>
          </p:cNvSpPr>
          <p:nvPr/>
        </p:nvSpPr>
        <p:spPr bwMode="auto">
          <a:xfrm>
            <a:off x="11614047" y="4743999"/>
            <a:ext cx="3193182" cy="1011431"/>
          </a:xfrm>
          <a:prstGeom prst="rect">
            <a:avLst/>
          </a:prstGeom>
          <a:solidFill>
            <a:schemeClr val="bg1"/>
          </a:solidFill>
          <a:ln w="19050">
            <a:solidFill>
              <a:srgbClr val="0080C8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dirty="0">
                <a:latin typeface="+mj-lt"/>
              </a:rPr>
              <a:t>Sofortige Bereitstellung gelernten Wissens für noch zu verifizierende Belege</a:t>
            </a:r>
          </a:p>
        </p:txBody>
      </p:sp>
      <p:sp>
        <p:nvSpPr>
          <p:cNvPr id="210" name="Line 133"/>
          <p:cNvSpPr>
            <a:spLocks noChangeShapeType="1"/>
          </p:cNvSpPr>
          <p:nvPr/>
        </p:nvSpPr>
        <p:spPr bwMode="auto">
          <a:xfrm>
            <a:off x="10358970" y="5874318"/>
            <a:ext cx="0" cy="436248"/>
          </a:xfrm>
          <a:prstGeom prst="line">
            <a:avLst/>
          </a:prstGeom>
          <a:noFill/>
          <a:ln w="19050">
            <a:solidFill>
              <a:srgbClr val="0080C8"/>
            </a:solidFill>
            <a:round/>
            <a:headEnd/>
            <a:tailEnd/>
          </a:ln>
        </p:spPr>
        <p:txBody>
          <a:bodyPr lIns="117030" tIns="58514" rIns="117030" bIns="58514"/>
          <a:lstStyle/>
          <a:p>
            <a:endParaRPr lang="de-DE" sz="2000">
              <a:latin typeface="+mj-lt"/>
            </a:endParaRPr>
          </a:p>
        </p:txBody>
      </p:sp>
      <p:sp>
        <p:nvSpPr>
          <p:cNvPr id="211" name="Line 134"/>
          <p:cNvSpPr>
            <a:spLocks noChangeShapeType="1"/>
          </p:cNvSpPr>
          <p:nvPr/>
        </p:nvSpPr>
        <p:spPr bwMode="auto">
          <a:xfrm flipH="1">
            <a:off x="10358970" y="6310559"/>
            <a:ext cx="2851669" cy="0"/>
          </a:xfrm>
          <a:prstGeom prst="line">
            <a:avLst/>
          </a:prstGeom>
          <a:noFill/>
          <a:ln w="19050">
            <a:solidFill>
              <a:srgbClr val="0080C8"/>
            </a:solidFill>
            <a:round/>
            <a:headEnd/>
            <a:tailEnd/>
          </a:ln>
        </p:spPr>
        <p:txBody>
          <a:bodyPr lIns="117030" tIns="58514" rIns="117030" bIns="58514"/>
          <a:lstStyle/>
          <a:p>
            <a:endParaRPr lang="de-DE" sz="2000" dirty="0">
              <a:latin typeface="+mj-lt"/>
            </a:endParaRPr>
          </a:p>
        </p:txBody>
      </p:sp>
      <p:sp>
        <p:nvSpPr>
          <p:cNvPr id="212" name="Line 135"/>
          <p:cNvSpPr>
            <a:spLocks noChangeShapeType="1"/>
          </p:cNvSpPr>
          <p:nvPr/>
        </p:nvSpPr>
        <p:spPr bwMode="auto">
          <a:xfrm rot="16200000">
            <a:off x="12998691" y="6098588"/>
            <a:ext cx="423940" cy="0"/>
          </a:xfrm>
          <a:prstGeom prst="line">
            <a:avLst/>
          </a:prstGeom>
          <a:noFill/>
          <a:ln w="19050">
            <a:solidFill>
              <a:srgbClr val="0080C8"/>
            </a:solidFill>
            <a:round/>
            <a:headEnd/>
            <a:tailEnd type="triangle" w="med" len="med"/>
          </a:ln>
        </p:spPr>
        <p:txBody>
          <a:bodyPr lIns="117030" tIns="58514" rIns="117030" bIns="58514"/>
          <a:lstStyle/>
          <a:p>
            <a:endParaRPr lang="de-DE" sz="2000">
              <a:latin typeface="+mj-lt"/>
            </a:endParaRPr>
          </a:p>
        </p:txBody>
      </p:sp>
      <p:grpSp>
        <p:nvGrpSpPr>
          <p:cNvPr id="2" name="Gruppieren 19"/>
          <p:cNvGrpSpPr/>
          <p:nvPr/>
        </p:nvGrpSpPr>
        <p:grpSpPr>
          <a:xfrm>
            <a:off x="9606024" y="4130639"/>
            <a:ext cx="1560115" cy="1428422"/>
            <a:chOff x="5182412" y="2818240"/>
            <a:chExt cx="1096956" cy="1339146"/>
          </a:xfrm>
        </p:grpSpPr>
        <p:sp>
          <p:nvSpPr>
            <p:cNvPr id="115" name="Rectangle 126"/>
            <p:cNvSpPr>
              <a:spLocks noChangeArrowheads="1"/>
            </p:cNvSpPr>
            <p:nvPr/>
          </p:nvSpPr>
          <p:spPr bwMode="auto">
            <a:xfrm>
              <a:off x="5182412" y="3956988"/>
              <a:ext cx="1096956" cy="2003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27093" tIns="38383" rIns="27093" bIns="38383"/>
            <a:lstStyle/>
            <a:p>
              <a:pPr algn="ctr" defTabSz="1083716" eaLnBrk="0" hangingPunct="0">
                <a:lnSpc>
                  <a:spcPts val="2133"/>
                </a:lnSpc>
                <a:tabLst>
                  <a:tab pos="505734" algn="l"/>
                  <a:tab pos="1011469" algn="l"/>
                  <a:tab pos="1535265" algn="l"/>
                </a:tabLst>
              </a:pPr>
              <a:r>
                <a:rPr lang="de-DE" sz="2000" dirty="0">
                  <a:latin typeface="+mj-lt"/>
                </a:rPr>
                <a:t>Nachbearbeiter </a:t>
              </a:r>
            </a:p>
          </p:txBody>
        </p:sp>
        <p:pic>
          <p:nvPicPr>
            <p:cNvPr id="130050" name="Picture 2" descr="\\herkules\Insiders_intern\Marketing\Vorlagen\Bildmaterial\Icons\Icons_Animationen\Icon_Mensch-Krawat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1871" y="2818240"/>
              <a:ext cx="879920" cy="11056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" name="AutoShape 129"/>
          <p:cNvSpPr>
            <a:spLocks noChangeArrowheads="1"/>
          </p:cNvSpPr>
          <p:nvPr/>
        </p:nvSpPr>
        <p:spPr bwMode="auto">
          <a:xfrm>
            <a:off x="4690835" y="4461072"/>
            <a:ext cx="4794081" cy="842066"/>
          </a:xfrm>
          <a:prstGeom prst="rightArrow">
            <a:avLst>
              <a:gd name="adj1" fmla="val 41565"/>
              <a:gd name="adj2" fmla="val 71689"/>
            </a:avLst>
          </a:prstGeom>
          <a:solidFill>
            <a:srgbClr val="0080C8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de-DE" sz="2000">
              <a:latin typeface="+mj-lt"/>
            </a:endParaRPr>
          </a:p>
        </p:txBody>
      </p:sp>
      <p:sp>
        <p:nvSpPr>
          <p:cNvPr id="119" name="Text Box 130"/>
          <p:cNvSpPr txBox="1">
            <a:spLocks noChangeArrowheads="1"/>
          </p:cNvSpPr>
          <p:nvPr/>
        </p:nvSpPr>
        <p:spPr bwMode="auto">
          <a:xfrm>
            <a:off x="6197845" y="4747353"/>
            <a:ext cx="3734979" cy="33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1849"/>
              </a:lnSpc>
              <a:spcBef>
                <a:spcPct val="50000"/>
              </a:spcBef>
            </a:pPr>
            <a:r>
              <a:rPr lang="de-DE" sz="2000" dirty="0">
                <a:solidFill>
                  <a:schemeClr val="bg1"/>
                </a:solidFill>
                <a:latin typeface="+mj-lt"/>
              </a:rPr>
              <a:t>zu verifizierende Belege</a:t>
            </a: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5498240" y="2891572"/>
            <a:ext cx="3027875" cy="1011431"/>
          </a:xfrm>
          <a:prstGeom prst="rect">
            <a:avLst/>
          </a:prstGeom>
          <a:solidFill>
            <a:schemeClr val="bg1"/>
          </a:solidFill>
          <a:ln w="19050">
            <a:solidFill>
              <a:srgbClr val="0080C8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dirty="0">
                <a:latin typeface="+mj-lt"/>
              </a:rPr>
              <a:t>Bereitstellung gelernten Wissens für zukünftige, zu analysierende Belege</a:t>
            </a:r>
          </a:p>
        </p:txBody>
      </p:sp>
      <p:grpSp>
        <p:nvGrpSpPr>
          <p:cNvPr id="44" name="Gruppieren 43"/>
          <p:cNvGrpSpPr>
            <a:grpSpLocks noChangeAspect="1"/>
          </p:cNvGrpSpPr>
          <p:nvPr/>
        </p:nvGrpSpPr>
        <p:grpSpPr>
          <a:xfrm>
            <a:off x="4850166" y="4084712"/>
            <a:ext cx="1299685" cy="1587320"/>
            <a:chOff x="3111887" y="2319254"/>
            <a:chExt cx="730003" cy="891562"/>
          </a:xfrm>
        </p:grpSpPr>
        <p:sp>
          <p:nvSpPr>
            <p:cNvPr id="52" name="Rechteck 51"/>
            <p:cNvSpPr/>
            <p:nvPr/>
          </p:nvSpPr>
          <p:spPr>
            <a:xfrm>
              <a:off x="3111887" y="2319254"/>
              <a:ext cx="730003" cy="89156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4458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  <p:sp>
          <p:nvSpPr>
            <p:cNvPr id="53" name="Rechteck 52"/>
            <p:cNvSpPr/>
            <p:nvPr/>
          </p:nvSpPr>
          <p:spPr>
            <a:xfrm>
              <a:off x="3183823" y="2386053"/>
              <a:ext cx="263280" cy="47869"/>
            </a:xfrm>
            <a:prstGeom prst="rect">
              <a:avLst/>
            </a:prstGeom>
            <a:solidFill>
              <a:srgbClr val="004994"/>
            </a:solidFill>
            <a:ln w="6350">
              <a:solidFill>
                <a:srgbClr val="4458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  <p:sp>
          <p:nvSpPr>
            <p:cNvPr id="54" name="Rechteck 53"/>
            <p:cNvSpPr/>
            <p:nvPr/>
          </p:nvSpPr>
          <p:spPr>
            <a:xfrm>
              <a:off x="3183823" y="2461039"/>
              <a:ext cx="263280" cy="47869"/>
            </a:xfrm>
            <a:prstGeom prst="rect">
              <a:avLst/>
            </a:prstGeom>
            <a:solidFill>
              <a:srgbClr val="004994"/>
            </a:solidFill>
            <a:ln w="6350">
              <a:solidFill>
                <a:srgbClr val="4458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  <p:sp>
          <p:nvSpPr>
            <p:cNvPr id="55" name="Rechteck 54"/>
            <p:cNvSpPr/>
            <p:nvPr/>
          </p:nvSpPr>
          <p:spPr>
            <a:xfrm>
              <a:off x="3183823" y="2665817"/>
              <a:ext cx="580412" cy="47869"/>
            </a:xfrm>
            <a:prstGeom prst="rect">
              <a:avLst/>
            </a:prstGeom>
            <a:solidFill>
              <a:srgbClr val="D0D5D7"/>
            </a:solidFill>
            <a:ln w="6350">
              <a:solidFill>
                <a:srgbClr val="4458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  <p:sp>
          <p:nvSpPr>
            <p:cNvPr id="56" name="Rechteck 55"/>
            <p:cNvSpPr/>
            <p:nvPr/>
          </p:nvSpPr>
          <p:spPr>
            <a:xfrm>
              <a:off x="3183823" y="2563986"/>
              <a:ext cx="388936" cy="47869"/>
            </a:xfrm>
            <a:prstGeom prst="rect">
              <a:avLst/>
            </a:prstGeom>
            <a:solidFill>
              <a:srgbClr val="D0D5D7"/>
            </a:solidFill>
            <a:ln w="6350">
              <a:solidFill>
                <a:srgbClr val="4458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  <p:sp>
          <p:nvSpPr>
            <p:cNvPr id="57" name="Rechteck 56"/>
            <p:cNvSpPr/>
            <p:nvPr/>
          </p:nvSpPr>
          <p:spPr>
            <a:xfrm>
              <a:off x="3183821" y="3069823"/>
              <a:ext cx="580412" cy="47869"/>
            </a:xfrm>
            <a:prstGeom prst="rect">
              <a:avLst/>
            </a:prstGeom>
            <a:solidFill>
              <a:srgbClr val="D0D5D7"/>
            </a:solidFill>
            <a:ln w="6350">
              <a:solidFill>
                <a:srgbClr val="4458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  <p:sp>
          <p:nvSpPr>
            <p:cNvPr id="58" name="Rechteck 57"/>
            <p:cNvSpPr/>
            <p:nvPr/>
          </p:nvSpPr>
          <p:spPr>
            <a:xfrm>
              <a:off x="3614644" y="2563987"/>
              <a:ext cx="149591" cy="47869"/>
            </a:xfrm>
            <a:prstGeom prst="rect">
              <a:avLst/>
            </a:prstGeom>
            <a:solidFill>
              <a:srgbClr val="D0D5D7"/>
            </a:solidFill>
            <a:ln w="6350">
              <a:solidFill>
                <a:srgbClr val="4458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  <p:sp>
          <p:nvSpPr>
            <p:cNvPr id="59" name="Rechteck 58"/>
            <p:cNvSpPr/>
            <p:nvPr/>
          </p:nvSpPr>
          <p:spPr>
            <a:xfrm>
              <a:off x="3183823" y="2741174"/>
              <a:ext cx="173593" cy="47869"/>
            </a:xfrm>
            <a:prstGeom prst="rect">
              <a:avLst/>
            </a:prstGeom>
            <a:solidFill>
              <a:srgbClr val="004994"/>
            </a:solidFill>
            <a:ln w="6350">
              <a:solidFill>
                <a:srgbClr val="4458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  <p:sp>
          <p:nvSpPr>
            <p:cNvPr id="60" name="Rechteck 59"/>
            <p:cNvSpPr/>
            <p:nvPr/>
          </p:nvSpPr>
          <p:spPr>
            <a:xfrm>
              <a:off x="3390092" y="2741174"/>
              <a:ext cx="173593" cy="47869"/>
            </a:xfrm>
            <a:prstGeom prst="rect">
              <a:avLst/>
            </a:prstGeom>
            <a:solidFill>
              <a:srgbClr val="004994"/>
            </a:solidFill>
            <a:ln w="6350">
              <a:solidFill>
                <a:srgbClr val="4458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  <p:sp>
          <p:nvSpPr>
            <p:cNvPr id="61" name="Rechteck 60"/>
            <p:cNvSpPr/>
            <p:nvPr/>
          </p:nvSpPr>
          <p:spPr>
            <a:xfrm>
              <a:off x="3590642" y="2741174"/>
              <a:ext cx="173593" cy="47869"/>
            </a:xfrm>
            <a:prstGeom prst="rect">
              <a:avLst/>
            </a:prstGeom>
            <a:solidFill>
              <a:srgbClr val="004994"/>
            </a:solidFill>
            <a:ln w="6350">
              <a:solidFill>
                <a:srgbClr val="4458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  <p:sp>
          <p:nvSpPr>
            <p:cNvPr id="62" name="Rechteck 61"/>
            <p:cNvSpPr/>
            <p:nvPr/>
          </p:nvSpPr>
          <p:spPr>
            <a:xfrm>
              <a:off x="3183823" y="2818002"/>
              <a:ext cx="173593" cy="47869"/>
            </a:xfrm>
            <a:prstGeom prst="rect">
              <a:avLst/>
            </a:prstGeom>
            <a:solidFill>
              <a:srgbClr val="004994"/>
            </a:solidFill>
            <a:ln w="6350">
              <a:solidFill>
                <a:srgbClr val="4458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  <p:sp>
          <p:nvSpPr>
            <p:cNvPr id="63" name="Rechteck 62"/>
            <p:cNvSpPr/>
            <p:nvPr/>
          </p:nvSpPr>
          <p:spPr>
            <a:xfrm>
              <a:off x="3390092" y="2818002"/>
              <a:ext cx="173593" cy="47869"/>
            </a:xfrm>
            <a:prstGeom prst="rect">
              <a:avLst/>
            </a:prstGeom>
            <a:solidFill>
              <a:srgbClr val="004994"/>
            </a:solidFill>
            <a:ln w="6350">
              <a:solidFill>
                <a:srgbClr val="4458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  <p:sp>
          <p:nvSpPr>
            <p:cNvPr id="64" name="Rechteck 63"/>
            <p:cNvSpPr/>
            <p:nvPr/>
          </p:nvSpPr>
          <p:spPr>
            <a:xfrm>
              <a:off x="3590642" y="2818002"/>
              <a:ext cx="173593" cy="47869"/>
            </a:xfrm>
            <a:prstGeom prst="rect">
              <a:avLst/>
            </a:prstGeom>
            <a:solidFill>
              <a:srgbClr val="004994"/>
            </a:solidFill>
            <a:ln w="6350">
              <a:solidFill>
                <a:srgbClr val="4458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  <p:sp>
          <p:nvSpPr>
            <p:cNvPr id="65" name="Rechteck 64"/>
            <p:cNvSpPr/>
            <p:nvPr/>
          </p:nvSpPr>
          <p:spPr>
            <a:xfrm>
              <a:off x="3183823" y="2892270"/>
              <a:ext cx="173593" cy="47869"/>
            </a:xfrm>
            <a:prstGeom prst="rect">
              <a:avLst/>
            </a:prstGeom>
            <a:solidFill>
              <a:srgbClr val="004994"/>
            </a:solidFill>
            <a:ln w="6350">
              <a:solidFill>
                <a:srgbClr val="4458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  <p:sp>
          <p:nvSpPr>
            <p:cNvPr id="66" name="Rechteck 65"/>
            <p:cNvSpPr/>
            <p:nvPr/>
          </p:nvSpPr>
          <p:spPr>
            <a:xfrm>
              <a:off x="3390092" y="2892270"/>
              <a:ext cx="173593" cy="47869"/>
            </a:xfrm>
            <a:prstGeom prst="rect">
              <a:avLst/>
            </a:prstGeom>
            <a:solidFill>
              <a:srgbClr val="004994"/>
            </a:solidFill>
            <a:ln w="6350">
              <a:solidFill>
                <a:srgbClr val="4458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  <p:sp>
          <p:nvSpPr>
            <p:cNvPr id="67" name="Rechteck 66"/>
            <p:cNvSpPr/>
            <p:nvPr/>
          </p:nvSpPr>
          <p:spPr>
            <a:xfrm>
              <a:off x="3590642" y="2892270"/>
              <a:ext cx="173593" cy="47869"/>
            </a:xfrm>
            <a:prstGeom prst="rect">
              <a:avLst/>
            </a:prstGeom>
            <a:solidFill>
              <a:srgbClr val="004994"/>
            </a:solidFill>
            <a:ln w="6350">
              <a:solidFill>
                <a:srgbClr val="4458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  <p:sp>
          <p:nvSpPr>
            <p:cNvPr id="68" name="Rechteck 67"/>
            <p:cNvSpPr/>
            <p:nvPr/>
          </p:nvSpPr>
          <p:spPr>
            <a:xfrm>
              <a:off x="3590642" y="2967312"/>
              <a:ext cx="173593" cy="47869"/>
            </a:xfrm>
            <a:prstGeom prst="rect">
              <a:avLst/>
            </a:prstGeom>
            <a:solidFill>
              <a:srgbClr val="004994"/>
            </a:solidFill>
            <a:ln w="6350">
              <a:solidFill>
                <a:srgbClr val="4458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000">
                <a:latin typeface="+mj-lt"/>
              </a:endParaRPr>
            </a:p>
          </p:txBody>
        </p:sp>
      </p:grpSp>
      <p:sp>
        <p:nvSpPr>
          <p:cNvPr id="5" name="Ellipse 4"/>
          <p:cNvSpPr/>
          <p:nvPr/>
        </p:nvSpPr>
        <p:spPr>
          <a:xfrm>
            <a:off x="2573331" y="6785104"/>
            <a:ext cx="432048" cy="432048"/>
          </a:xfrm>
          <a:prstGeom prst="ellipse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216206" y="6773072"/>
            <a:ext cx="1285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Vorteile</a:t>
            </a:r>
            <a:r>
              <a:rPr lang="de-DE" sz="24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400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2585547" y="6713096"/>
            <a:ext cx="312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chemeClr val="bg1"/>
                </a:solidFill>
              </a:rPr>
              <a:t>+</a:t>
            </a:r>
            <a:endParaRPr lang="de-DE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24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9" grpId="0" animBg="1"/>
      <p:bldP spid="90" grpId="0" animBg="1"/>
      <p:bldP spid="92" grpId="0" animBg="1"/>
      <p:bldP spid="116" grpId="0" animBg="1"/>
      <p:bldP spid="209" grpId="0" animBg="1"/>
      <p:bldP spid="210" grpId="0" animBg="1"/>
      <p:bldP spid="211" grpId="0" animBg="1"/>
      <p:bldP spid="212" grpId="0" animBg="1"/>
      <p:bldP spid="118" grpId="0" animBg="1"/>
      <p:bldP spid="119" grpId="0"/>
      <p:bldP spid="88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FILESERVER03\Insiders_Intern\Marketing_NEU\02_Akquise_Vertrieb\03_Produkte\03_Demos_Produktvorschau\smart_INVOICE\JMu_30.09.2015_4.3_Web_Verifier\Web Verifier Felder ein- und ausblend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5315" y="1636440"/>
            <a:ext cx="13053224" cy="734194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Korrekturarbeitsplatz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334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5" name="Rectangle 5"/>
          <p:cNvSpPr>
            <a:spLocks noChangeArrowheads="1"/>
          </p:cNvSpPr>
          <p:nvPr/>
        </p:nvSpPr>
        <p:spPr bwMode="auto">
          <a:xfrm>
            <a:off x="2847323" y="2232943"/>
            <a:ext cx="10681546" cy="71503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7093" tIns="38382" rIns="27093" bIns="38382"/>
          <a:lstStyle/>
          <a:p>
            <a:pPr marL="415425" indent="-415425" defTabSz="1083716">
              <a:lnSpc>
                <a:spcPts val="2987"/>
              </a:lnSpc>
              <a:spcBef>
                <a:spcPts val="1707"/>
              </a:spcBef>
              <a:buClr>
                <a:srgbClr val="990000"/>
              </a:buClr>
              <a:tabLst>
                <a:tab pos="541858" algn="l"/>
                <a:tab pos="921159" algn="l"/>
                <a:tab pos="1228212" algn="l"/>
                <a:tab pos="1535265" algn="l"/>
                <a:tab pos="1733946" algn="l"/>
              </a:tabLst>
            </a:pPr>
            <a:endParaRPr lang="de-DE" sz="2300" dirty="0">
              <a:latin typeface="Tahom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Prüfung nach § 14 UStG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192143" y="1867296"/>
            <a:ext cx="15326860" cy="7055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1083716">
              <a:lnSpc>
                <a:spcPts val="2987"/>
              </a:lnSpc>
              <a:spcBef>
                <a:spcPts val="1707"/>
              </a:spcBef>
              <a:buClr>
                <a:srgbClr val="0080C8"/>
              </a:buClr>
              <a:buFont typeface="Wingdings" panose="05000000000000000000" pitchFamily="2" charset="2"/>
              <a:buChar char="§"/>
              <a:tabLst>
                <a:tab pos="541858" algn="l"/>
                <a:tab pos="921159" algn="l"/>
                <a:tab pos="1228212" algn="l"/>
                <a:tab pos="1535265" algn="l"/>
                <a:tab pos="1733946" algn="l"/>
              </a:tabLst>
            </a:pPr>
            <a:r>
              <a:rPr lang="de-DE" sz="3200" dirty="0" smtClean="0">
                <a:latin typeface="+mj-lt"/>
              </a:rPr>
              <a:t>Name </a:t>
            </a:r>
            <a:r>
              <a:rPr lang="de-DE" sz="3200" dirty="0">
                <a:latin typeface="+mj-lt"/>
              </a:rPr>
              <a:t>und vollständige Adresse des leistenden Unternehmens und des Leistungsempfängers (im Abgleich mit den Stammdaten)</a:t>
            </a:r>
          </a:p>
          <a:p>
            <a:pPr marL="457200" indent="-457200" defTabSz="1083716">
              <a:lnSpc>
                <a:spcPts val="2987"/>
              </a:lnSpc>
              <a:spcBef>
                <a:spcPts val="1707"/>
              </a:spcBef>
              <a:buClr>
                <a:srgbClr val="0080C8"/>
              </a:buClr>
              <a:buFont typeface="Wingdings" panose="05000000000000000000" pitchFamily="2" charset="2"/>
              <a:buChar char="§"/>
              <a:tabLst>
                <a:tab pos="541858" algn="l"/>
                <a:tab pos="921159" algn="l"/>
                <a:tab pos="1228212" algn="l"/>
                <a:tab pos="1535265" algn="l"/>
                <a:tab pos="1733946" algn="l"/>
              </a:tabLst>
            </a:pPr>
            <a:r>
              <a:rPr lang="de-DE" sz="3200" dirty="0" smtClean="0">
                <a:latin typeface="+mj-lt"/>
              </a:rPr>
              <a:t>Steuernummer </a:t>
            </a:r>
            <a:r>
              <a:rPr lang="de-DE" sz="3200" dirty="0">
                <a:latin typeface="+mj-lt"/>
              </a:rPr>
              <a:t>oder/und </a:t>
            </a:r>
            <a:r>
              <a:rPr lang="de-DE" sz="3200" dirty="0" err="1">
                <a:latin typeface="+mj-lt"/>
              </a:rPr>
              <a:t>USt</a:t>
            </a:r>
            <a:r>
              <a:rPr lang="de-DE" sz="3200" dirty="0">
                <a:latin typeface="+mj-lt"/>
              </a:rPr>
              <a:t>-ID des Leistenden</a:t>
            </a:r>
          </a:p>
          <a:p>
            <a:pPr marL="457200" indent="-457200" defTabSz="1083716">
              <a:lnSpc>
                <a:spcPts val="2987"/>
              </a:lnSpc>
              <a:spcBef>
                <a:spcPts val="1707"/>
              </a:spcBef>
              <a:buClr>
                <a:srgbClr val="0080C8"/>
              </a:buClr>
              <a:buFont typeface="Wingdings" panose="05000000000000000000" pitchFamily="2" charset="2"/>
              <a:buChar char="§"/>
              <a:tabLst>
                <a:tab pos="541858" algn="l"/>
                <a:tab pos="921159" algn="l"/>
                <a:tab pos="1228212" algn="l"/>
                <a:tab pos="1535265" algn="l"/>
                <a:tab pos="1733946" algn="l"/>
              </a:tabLst>
            </a:pPr>
            <a:r>
              <a:rPr lang="de-DE" sz="3200" dirty="0" smtClean="0">
                <a:latin typeface="+mj-lt"/>
              </a:rPr>
              <a:t>Ausstellungsdatum, </a:t>
            </a:r>
            <a:r>
              <a:rPr lang="de-DE" sz="3200" dirty="0">
                <a:latin typeface="+mj-lt"/>
              </a:rPr>
              <a:t>Rechnungsdatum</a:t>
            </a:r>
          </a:p>
          <a:p>
            <a:pPr marL="457200" indent="-457200" defTabSz="1083716">
              <a:lnSpc>
                <a:spcPts val="2987"/>
              </a:lnSpc>
              <a:spcBef>
                <a:spcPts val="1707"/>
              </a:spcBef>
              <a:buClr>
                <a:srgbClr val="0080C8"/>
              </a:buClr>
              <a:buFont typeface="Wingdings" panose="05000000000000000000" pitchFamily="2" charset="2"/>
              <a:buChar char="§"/>
              <a:tabLst>
                <a:tab pos="541858" algn="l"/>
                <a:tab pos="921159" algn="l"/>
                <a:tab pos="1228212" algn="l"/>
                <a:tab pos="1535265" algn="l"/>
                <a:tab pos="1733946" algn="l"/>
              </a:tabLst>
            </a:pPr>
            <a:r>
              <a:rPr lang="de-DE" sz="3200" dirty="0" smtClean="0">
                <a:latin typeface="+mj-lt"/>
              </a:rPr>
              <a:t>Fortlaufende </a:t>
            </a:r>
            <a:r>
              <a:rPr lang="de-DE" sz="3200" dirty="0">
                <a:latin typeface="+mj-lt"/>
              </a:rPr>
              <a:t>Rechnungsnummer</a:t>
            </a:r>
          </a:p>
          <a:p>
            <a:pPr marL="457200" indent="-457200" defTabSz="1083716">
              <a:lnSpc>
                <a:spcPts val="2987"/>
              </a:lnSpc>
              <a:spcBef>
                <a:spcPts val="1707"/>
              </a:spcBef>
              <a:buClr>
                <a:srgbClr val="0080C8"/>
              </a:buClr>
              <a:buFont typeface="Wingdings" panose="05000000000000000000" pitchFamily="2" charset="2"/>
              <a:buChar char="§"/>
              <a:tabLst>
                <a:tab pos="541858" algn="l"/>
                <a:tab pos="921159" algn="l"/>
                <a:tab pos="1228212" algn="l"/>
                <a:tab pos="1535265" algn="l"/>
                <a:tab pos="1733946" algn="l"/>
              </a:tabLst>
            </a:pPr>
            <a:r>
              <a:rPr lang="de-DE" sz="3200" dirty="0" smtClean="0">
                <a:latin typeface="+mj-lt"/>
              </a:rPr>
              <a:t>Menge </a:t>
            </a:r>
            <a:r>
              <a:rPr lang="de-DE" sz="3200" dirty="0">
                <a:latin typeface="+mj-lt"/>
              </a:rPr>
              <a:t>und handelsübliche Bezeichnung des Gegenstandes der Lieferung/Art der Leistung</a:t>
            </a:r>
          </a:p>
          <a:p>
            <a:pPr marL="457200" indent="-457200" defTabSz="1083716">
              <a:lnSpc>
                <a:spcPts val="2987"/>
              </a:lnSpc>
              <a:spcBef>
                <a:spcPts val="1707"/>
              </a:spcBef>
              <a:buClr>
                <a:srgbClr val="0080C8"/>
              </a:buClr>
              <a:buFont typeface="Wingdings" panose="05000000000000000000" pitchFamily="2" charset="2"/>
              <a:buChar char="§"/>
              <a:tabLst>
                <a:tab pos="541858" algn="l"/>
                <a:tab pos="921159" algn="l"/>
                <a:tab pos="1228212" algn="l"/>
                <a:tab pos="1535265" algn="l"/>
                <a:tab pos="1733946" algn="l"/>
              </a:tabLst>
            </a:pPr>
            <a:r>
              <a:rPr lang="de-DE" sz="3200" dirty="0" smtClean="0">
                <a:latin typeface="+mj-lt"/>
              </a:rPr>
              <a:t>Zeitpunkt </a:t>
            </a:r>
            <a:r>
              <a:rPr lang="de-DE" sz="3200" dirty="0">
                <a:latin typeface="+mj-lt"/>
              </a:rPr>
              <a:t>der Lieferung/Leistung (Monat)</a:t>
            </a:r>
          </a:p>
          <a:p>
            <a:pPr marL="457200" indent="-457200" defTabSz="1083716">
              <a:lnSpc>
                <a:spcPts val="2987"/>
              </a:lnSpc>
              <a:spcBef>
                <a:spcPts val="1707"/>
              </a:spcBef>
              <a:buClr>
                <a:srgbClr val="0080C8"/>
              </a:buClr>
              <a:buFont typeface="Wingdings" panose="05000000000000000000" pitchFamily="2" charset="2"/>
              <a:buChar char="§"/>
              <a:tabLst>
                <a:tab pos="541858" algn="l"/>
                <a:tab pos="921159" algn="l"/>
                <a:tab pos="1228212" algn="l"/>
                <a:tab pos="1535265" algn="l"/>
                <a:tab pos="1733946" algn="l"/>
              </a:tabLst>
            </a:pPr>
            <a:r>
              <a:rPr lang="de-DE" sz="3200" dirty="0" smtClean="0">
                <a:latin typeface="+mj-lt"/>
              </a:rPr>
              <a:t>Zeitpunkt </a:t>
            </a:r>
            <a:r>
              <a:rPr lang="de-DE" sz="3200" dirty="0">
                <a:latin typeface="+mj-lt"/>
              </a:rPr>
              <a:t>der Vereinnahmung des Entgelts- bei Zahlung vor Leistung (Monat)</a:t>
            </a:r>
          </a:p>
          <a:p>
            <a:pPr marL="457200" indent="-457200" defTabSz="1083716">
              <a:lnSpc>
                <a:spcPts val="2987"/>
              </a:lnSpc>
              <a:spcBef>
                <a:spcPts val="1707"/>
              </a:spcBef>
              <a:buClr>
                <a:srgbClr val="0080C8"/>
              </a:buClr>
              <a:buFont typeface="Wingdings" panose="05000000000000000000" pitchFamily="2" charset="2"/>
              <a:buChar char="§"/>
              <a:tabLst>
                <a:tab pos="541858" algn="l"/>
                <a:tab pos="921159" algn="l"/>
                <a:tab pos="1228212" algn="l"/>
                <a:tab pos="1535265" algn="l"/>
                <a:tab pos="1733946" algn="l"/>
              </a:tabLst>
            </a:pPr>
            <a:r>
              <a:rPr lang="de-DE" sz="3200" dirty="0" smtClean="0">
                <a:latin typeface="+mj-lt"/>
              </a:rPr>
              <a:t>Entgelt </a:t>
            </a:r>
            <a:r>
              <a:rPr lang="de-DE" sz="3200" dirty="0">
                <a:latin typeface="+mj-lt"/>
              </a:rPr>
              <a:t>für Lieferung/Leistung nach Steuersätzen aufgeschlüsselt</a:t>
            </a:r>
          </a:p>
          <a:p>
            <a:pPr marL="457200" indent="-457200" defTabSz="1083716">
              <a:lnSpc>
                <a:spcPts val="2987"/>
              </a:lnSpc>
              <a:spcBef>
                <a:spcPts val="1707"/>
              </a:spcBef>
              <a:buClr>
                <a:srgbClr val="0080C8"/>
              </a:buClr>
              <a:buFont typeface="Wingdings" panose="05000000000000000000" pitchFamily="2" charset="2"/>
              <a:buChar char="§"/>
              <a:tabLst>
                <a:tab pos="541858" algn="l"/>
                <a:tab pos="921159" algn="l"/>
                <a:tab pos="1228212" algn="l"/>
                <a:tab pos="1535265" algn="l"/>
                <a:tab pos="1733946" algn="l"/>
              </a:tabLst>
            </a:pPr>
            <a:r>
              <a:rPr lang="de-DE" sz="3200" dirty="0" smtClean="0">
                <a:latin typeface="+mj-lt"/>
              </a:rPr>
              <a:t>Aufzuwendender </a:t>
            </a:r>
            <a:r>
              <a:rPr lang="de-DE" sz="3200" dirty="0">
                <a:latin typeface="+mj-lt"/>
              </a:rPr>
              <a:t>Steuersatz und der auf das Entgelt entfallende Steuerbetrag, Hinweis auf Steuerbefreiung</a:t>
            </a:r>
          </a:p>
          <a:p>
            <a:pPr marL="457200" indent="-457200" defTabSz="1083716">
              <a:lnSpc>
                <a:spcPts val="2987"/>
              </a:lnSpc>
              <a:spcBef>
                <a:spcPts val="1707"/>
              </a:spcBef>
              <a:buClr>
                <a:srgbClr val="0080C8"/>
              </a:buClr>
              <a:buFont typeface="Wingdings" panose="05000000000000000000" pitchFamily="2" charset="2"/>
              <a:buChar char="§"/>
              <a:tabLst>
                <a:tab pos="541858" algn="l"/>
                <a:tab pos="921159" algn="l"/>
                <a:tab pos="1228212" algn="l"/>
                <a:tab pos="1535265" algn="l"/>
                <a:tab pos="1733946" algn="l"/>
              </a:tabLst>
            </a:pPr>
            <a:r>
              <a:rPr lang="de-DE" sz="3200" dirty="0" smtClean="0">
                <a:latin typeface="+mj-lt"/>
              </a:rPr>
              <a:t>Hinweis </a:t>
            </a:r>
            <a:r>
              <a:rPr lang="de-DE" sz="3200" dirty="0">
                <a:latin typeface="+mj-lt"/>
              </a:rPr>
              <a:t>auf eine </a:t>
            </a:r>
            <a:r>
              <a:rPr lang="de-DE" sz="3200" dirty="0" smtClean="0">
                <a:latin typeface="+mj-lt"/>
              </a:rPr>
              <a:t>eventuelle Rabatt </a:t>
            </a:r>
            <a:r>
              <a:rPr lang="de-DE" sz="3200" dirty="0">
                <a:latin typeface="+mj-lt"/>
              </a:rPr>
              <a:t>oder </a:t>
            </a:r>
            <a:r>
              <a:rPr lang="de-DE" sz="3200" dirty="0" smtClean="0">
                <a:latin typeface="+mj-lt"/>
              </a:rPr>
              <a:t>Bonusvereinbarung</a:t>
            </a:r>
            <a:endParaRPr lang="de-DE" sz="32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Vorteile der automatischen Belegerkennung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5000"/>
              </a:spcBef>
              <a:buClr>
                <a:srgbClr val="0080C8"/>
              </a:buClr>
              <a:buFont typeface="Wingdings" panose="05000000000000000000" pitchFamily="2" charset="2"/>
              <a:buChar char="§"/>
              <a:defRPr/>
            </a:pPr>
            <a:r>
              <a:rPr lang="de-DE" sz="4000" kern="0" dirty="0">
                <a:latin typeface="+mj-lt"/>
                <a:sym typeface="Gill Sans" charset="0"/>
              </a:rPr>
              <a:t>Korrektheit der Rechnung nach § 14 UStG </a:t>
            </a:r>
            <a:r>
              <a:rPr lang="de-DE" sz="4000" kern="0" dirty="0" smtClean="0">
                <a:latin typeface="+mj-lt"/>
                <a:sym typeface="Gill Sans" charset="0"/>
              </a:rPr>
              <a:t>wird automatisch geprüft</a:t>
            </a:r>
            <a:endParaRPr lang="de-DE" sz="4000" kern="0" dirty="0">
              <a:latin typeface="+mj-lt"/>
              <a:sym typeface="Gill Sans" charset="0"/>
            </a:endParaRPr>
          </a:p>
          <a:p>
            <a:pPr>
              <a:spcBef>
                <a:spcPct val="55000"/>
              </a:spcBef>
              <a:buClr>
                <a:srgbClr val="0080C8"/>
              </a:buClr>
              <a:buFont typeface="Wingdings" panose="05000000000000000000" pitchFamily="2" charset="2"/>
              <a:buChar char="§"/>
              <a:defRPr/>
            </a:pPr>
            <a:r>
              <a:rPr lang="de-DE" sz="4000" kern="0" dirty="0">
                <a:latin typeface="+mj-lt"/>
                <a:sym typeface="Gill Sans" charset="0"/>
              </a:rPr>
              <a:t>Geringe manuelle Vorbereitungstätigkeiten</a:t>
            </a:r>
          </a:p>
          <a:p>
            <a:pPr>
              <a:spcBef>
                <a:spcPct val="55000"/>
              </a:spcBef>
              <a:buClr>
                <a:srgbClr val="0080C8"/>
              </a:buClr>
              <a:buFont typeface="Wingdings" panose="05000000000000000000" pitchFamily="2" charset="2"/>
              <a:buChar char="§"/>
              <a:defRPr/>
            </a:pPr>
            <a:r>
              <a:rPr lang="de-DE" sz="4000" kern="0" dirty="0">
                <a:latin typeface="+mj-lt"/>
                <a:sym typeface="Gill Sans" charset="0"/>
              </a:rPr>
              <a:t>Geringe Durchlaufzeiten in der Rechnungsbearbeitung</a:t>
            </a:r>
          </a:p>
          <a:p>
            <a:pPr>
              <a:spcBef>
                <a:spcPct val="55000"/>
              </a:spcBef>
              <a:buClr>
                <a:srgbClr val="0080C8"/>
              </a:buClr>
              <a:buFont typeface="Wingdings" panose="05000000000000000000" pitchFamily="2" charset="2"/>
              <a:buChar char="§"/>
              <a:defRPr/>
            </a:pPr>
            <a:r>
              <a:rPr lang="de-DE" sz="4000" kern="0" dirty="0" smtClean="0">
                <a:latin typeface="+mj-lt"/>
                <a:sym typeface="Gill Sans" charset="0"/>
              </a:rPr>
              <a:t>Keine Medienbrüche mehr</a:t>
            </a:r>
            <a:endParaRPr lang="de-DE" sz="4000" kern="0" dirty="0">
              <a:latin typeface="+mj-lt"/>
              <a:sym typeface="Gill Sans" charset="0"/>
            </a:endParaRPr>
          </a:p>
          <a:p>
            <a:pPr>
              <a:spcBef>
                <a:spcPct val="55000"/>
              </a:spcBef>
              <a:buClr>
                <a:srgbClr val="0080C8"/>
              </a:buClr>
              <a:buFont typeface="Wingdings" panose="05000000000000000000" pitchFamily="2" charset="2"/>
              <a:buChar char="§"/>
              <a:defRPr/>
            </a:pPr>
            <a:r>
              <a:rPr lang="de-DE" sz="4000" kern="0" dirty="0">
                <a:latin typeface="+mj-lt"/>
                <a:sym typeface="Gill Sans" charset="0"/>
              </a:rPr>
              <a:t>Selbstlernende Systemoptimierung</a:t>
            </a:r>
          </a:p>
          <a:p>
            <a:pPr>
              <a:spcBef>
                <a:spcPct val="55000"/>
              </a:spcBef>
              <a:buClr>
                <a:srgbClr val="0080C8"/>
              </a:buClr>
              <a:buFont typeface="Wingdings" panose="05000000000000000000" pitchFamily="2" charset="2"/>
              <a:buChar char="§"/>
              <a:defRPr/>
            </a:pPr>
            <a:r>
              <a:rPr lang="de-DE" sz="4000" kern="0" dirty="0" smtClean="0">
                <a:latin typeface="+mj-lt"/>
                <a:sym typeface="Gill Sans" charset="0"/>
              </a:rPr>
              <a:t>Nach </a:t>
            </a:r>
            <a:r>
              <a:rPr lang="de-DE" sz="4000" kern="0" dirty="0">
                <a:latin typeface="+mj-lt"/>
                <a:sym typeface="Gill Sans" charset="0"/>
              </a:rPr>
              <a:t>Kundenaussagen </a:t>
            </a:r>
            <a:r>
              <a:rPr lang="de-DE" sz="4000" kern="0" dirty="0" smtClean="0">
                <a:latin typeface="+mj-lt"/>
                <a:sym typeface="Gill Sans" charset="0"/>
              </a:rPr>
              <a:t>liegt die „Dunkelverarbeitung“ bei über </a:t>
            </a:r>
            <a:r>
              <a:rPr lang="de-DE" sz="4000" kern="0" dirty="0">
                <a:latin typeface="+mj-lt"/>
                <a:sym typeface="Gill Sans" charset="0"/>
              </a:rPr>
              <a:t>60%</a:t>
            </a:r>
          </a:p>
          <a:p>
            <a:pPr marL="0" indent="0">
              <a:buClr>
                <a:srgbClr val="0080C8"/>
              </a:buClr>
              <a:buNone/>
            </a:pP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098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Digitaler Workflow mit PROXESS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 smtClean="0"/>
              <a:t>Standardprozesse digital abbilden und </a:t>
            </a:r>
          </a:p>
          <a:p>
            <a:pPr marL="0" indent="0">
              <a:buNone/>
            </a:pPr>
            <a:r>
              <a:rPr lang="de-DE" sz="4000" b="1" dirty="0" smtClean="0"/>
              <a:t>Dokumente transparent durchs Unternehmen leiten.</a:t>
            </a:r>
            <a:endParaRPr lang="de-DE" sz="4000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732742"/>
            <a:ext cx="17340263" cy="462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6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Begriff „Workflow“</a:t>
            </a:r>
            <a:endParaRPr lang="de-DE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600" dirty="0" smtClean="0">
                <a:latin typeface="+mj-lt"/>
                <a:cs typeface="Arial" charset="0"/>
                <a:sym typeface="Gill Sans"/>
              </a:rPr>
              <a:t>Eine vordefinierte </a:t>
            </a:r>
            <a:r>
              <a:rPr lang="de-DE" sz="3600" dirty="0">
                <a:latin typeface="+mj-lt"/>
                <a:cs typeface="Arial" charset="0"/>
                <a:sym typeface="Gill Sans"/>
              </a:rPr>
              <a:t>Abfolge von Aktivitäten in einer </a:t>
            </a:r>
            <a:r>
              <a:rPr lang="de-DE" sz="3600" dirty="0" smtClean="0">
                <a:latin typeface="+mj-lt"/>
                <a:cs typeface="Arial" charset="0"/>
                <a:sym typeface="Gill Sans"/>
              </a:rPr>
              <a:t>Organisation.</a:t>
            </a:r>
            <a:endParaRPr lang="de-DE" sz="3600" dirty="0">
              <a:latin typeface="+mj-lt"/>
              <a:cs typeface="Arial" charset="0"/>
              <a:sym typeface="Gill Sans"/>
            </a:endParaRPr>
          </a:p>
          <a:p>
            <a:pPr eaLnBrk="1" hangingPunct="1"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600" dirty="0" smtClean="0">
                <a:latin typeface="+mj-lt"/>
                <a:cs typeface="Arial" charset="0"/>
                <a:sym typeface="Gill Sans"/>
              </a:rPr>
              <a:t>Er </a:t>
            </a:r>
            <a:r>
              <a:rPr lang="de-DE" sz="3600" dirty="0">
                <a:latin typeface="+mj-lt"/>
                <a:cs typeface="Arial" charset="0"/>
                <a:sym typeface="Gill Sans"/>
              </a:rPr>
              <a:t>beinhaltet Schnittstellen und </a:t>
            </a:r>
            <a:r>
              <a:rPr lang="de-DE" sz="3600" dirty="0" smtClean="0">
                <a:latin typeface="+mj-lt"/>
                <a:cs typeface="Arial" charset="0"/>
                <a:sym typeface="Gill Sans"/>
              </a:rPr>
              <a:t>Regeln.</a:t>
            </a:r>
            <a:endParaRPr lang="de-DE" sz="3600" dirty="0">
              <a:latin typeface="+mj-lt"/>
              <a:cs typeface="Arial" charset="0"/>
              <a:sym typeface="Gill Sans"/>
            </a:endParaRPr>
          </a:p>
          <a:p>
            <a:pPr eaLnBrk="1" hangingPunct="1"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600" dirty="0" smtClean="0">
                <a:latin typeface="+mj-lt"/>
                <a:cs typeface="Arial" charset="0"/>
                <a:sym typeface="Gill Sans"/>
              </a:rPr>
              <a:t>Er </a:t>
            </a:r>
            <a:r>
              <a:rPr lang="de-DE" sz="3600" dirty="0">
                <a:latin typeface="+mj-lt"/>
                <a:cs typeface="Arial" charset="0"/>
                <a:sym typeface="Gill Sans"/>
              </a:rPr>
              <a:t>garantiert </a:t>
            </a:r>
            <a:r>
              <a:rPr lang="de-DE" sz="3600" dirty="0" smtClean="0">
                <a:latin typeface="+mj-lt"/>
                <a:cs typeface="Arial" charset="0"/>
                <a:sym typeface="Gill Sans"/>
              </a:rPr>
              <a:t>die </a:t>
            </a:r>
            <a:r>
              <a:rPr lang="de-DE" sz="3600" dirty="0">
                <a:latin typeface="+mj-lt"/>
                <a:cs typeface="Arial" charset="0"/>
                <a:sym typeface="Gill Sans"/>
              </a:rPr>
              <a:t>Nachvollziehbarkeit aller </a:t>
            </a:r>
            <a:r>
              <a:rPr lang="de-DE" sz="3600" dirty="0" smtClean="0">
                <a:latin typeface="+mj-lt"/>
                <a:cs typeface="Arial" charset="0"/>
                <a:sym typeface="Gill Sans"/>
              </a:rPr>
              <a:t>Vorgänge. </a:t>
            </a:r>
          </a:p>
          <a:p>
            <a:pPr eaLnBrk="1" hangingPunct="1"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600" dirty="0" smtClean="0">
                <a:latin typeface="+mj-lt"/>
                <a:cs typeface="Arial" charset="0"/>
                <a:sym typeface="Gill Sans"/>
              </a:rPr>
              <a:t>Er garantiert die </a:t>
            </a:r>
            <a:r>
              <a:rPr lang="de-DE" sz="3600" dirty="0">
                <a:latin typeface="+mj-lt"/>
                <a:cs typeface="Arial" charset="0"/>
                <a:sym typeface="Gill Sans"/>
              </a:rPr>
              <a:t>Einhaltung der </a:t>
            </a:r>
            <a:r>
              <a:rPr lang="de-DE" sz="3600" dirty="0" smtClean="0">
                <a:latin typeface="+mj-lt"/>
                <a:cs typeface="Arial" charset="0"/>
                <a:sym typeface="Gill Sans"/>
              </a:rPr>
              <a:t>Regeln.</a:t>
            </a:r>
            <a:endParaRPr lang="de-DE" sz="3600" dirty="0">
              <a:latin typeface="+mj-lt"/>
              <a:cs typeface="Arial" charset="0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893713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Gesamtprozess der Rechnungsverarbeitung</a:t>
            </a:r>
            <a:endParaRPr lang="de-DE" dirty="0"/>
          </a:p>
        </p:txBody>
      </p:sp>
      <p:cxnSp>
        <p:nvCxnSpPr>
          <p:cNvPr id="47" name="Gewinkelte Verbindung 46"/>
          <p:cNvCxnSpPr/>
          <p:nvPr/>
        </p:nvCxnSpPr>
        <p:spPr>
          <a:xfrm rot="16200000" flipH="1">
            <a:off x="11342845" y="4425458"/>
            <a:ext cx="2305953" cy="910584"/>
          </a:xfrm>
          <a:prstGeom prst="bentConnector3">
            <a:avLst>
              <a:gd name="adj1" fmla="val 752"/>
            </a:avLst>
          </a:prstGeom>
          <a:ln w="3175">
            <a:solidFill>
              <a:schemeClr val="accent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hteck 62"/>
          <p:cNvSpPr/>
          <p:nvPr/>
        </p:nvSpPr>
        <p:spPr>
          <a:xfrm>
            <a:off x="3900469" y="4012802"/>
            <a:ext cx="1207751" cy="226453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" name="Richtungspfeil 2"/>
          <p:cNvSpPr/>
          <p:nvPr/>
        </p:nvSpPr>
        <p:spPr>
          <a:xfrm>
            <a:off x="2461441" y="3216291"/>
            <a:ext cx="2095222" cy="1022962"/>
          </a:xfrm>
          <a:prstGeom prst="homePlate">
            <a:avLst>
              <a:gd name="adj" fmla="val 29535"/>
            </a:avLst>
          </a:prstGeom>
          <a:solidFill>
            <a:schemeClr val="bg2"/>
          </a:solidFill>
          <a:ln w="317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cap="all" dirty="0">
                <a:solidFill>
                  <a:srgbClr val="0080C8"/>
                </a:solidFill>
                <a:ea typeface="Roboto" panose="02000000000000000000" pitchFamily="2" charset="0"/>
              </a:rPr>
              <a:t>BESTELLUNG</a:t>
            </a:r>
          </a:p>
        </p:txBody>
      </p:sp>
      <p:sp>
        <p:nvSpPr>
          <p:cNvPr id="35" name="Richtungspfeil 34"/>
          <p:cNvSpPr/>
          <p:nvPr/>
        </p:nvSpPr>
        <p:spPr>
          <a:xfrm>
            <a:off x="4765697" y="3216291"/>
            <a:ext cx="2095222" cy="1022962"/>
          </a:xfrm>
          <a:prstGeom prst="homePlate">
            <a:avLst>
              <a:gd name="adj" fmla="val 29535"/>
            </a:avLst>
          </a:prstGeom>
          <a:solidFill>
            <a:schemeClr val="bg2"/>
          </a:solidFill>
          <a:ln w="317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cap="all" dirty="0">
                <a:solidFill>
                  <a:srgbClr val="0080C8"/>
                </a:solidFill>
                <a:ea typeface="Roboto" panose="02000000000000000000" pitchFamily="2" charset="0"/>
              </a:rPr>
              <a:t>Lieferung</a:t>
            </a:r>
          </a:p>
        </p:txBody>
      </p:sp>
      <p:sp>
        <p:nvSpPr>
          <p:cNvPr id="36" name="Richtungspfeil 35"/>
          <p:cNvSpPr/>
          <p:nvPr/>
        </p:nvSpPr>
        <p:spPr>
          <a:xfrm>
            <a:off x="7141961" y="3216291"/>
            <a:ext cx="2095222" cy="1022962"/>
          </a:xfrm>
          <a:prstGeom prst="homePlate">
            <a:avLst>
              <a:gd name="adj" fmla="val 29535"/>
            </a:avLst>
          </a:prstGeom>
          <a:solidFill>
            <a:schemeClr val="bg2"/>
          </a:solidFill>
          <a:ln w="317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cap="all" dirty="0">
                <a:solidFill>
                  <a:srgbClr val="0080C8"/>
                </a:solidFill>
                <a:ea typeface="Roboto" panose="02000000000000000000" pitchFamily="2" charset="0"/>
              </a:rPr>
              <a:t>Rechnungs-eingang</a:t>
            </a:r>
          </a:p>
        </p:txBody>
      </p:sp>
      <p:sp>
        <p:nvSpPr>
          <p:cNvPr id="37" name="Richtungspfeil 36"/>
          <p:cNvSpPr/>
          <p:nvPr/>
        </p:nvSpPr>
        <p:spPr>
          <a:xfrm>
            <a:off x="9446217" y="3216291"/>
            <a:ext cx="2385276" cy="1022962"/>
          </a:xfrm>
          <a:prstGeom prst="homePlate">
            <a:avLst>
              <a:gd name="adj" fmla="val 29535"/>
            </a:avLst>
          </a:prstGeom>
          <a:solidFill>
            <a:schemeClr val="bg2"/>
          </a:solidFill>
          <a:ln w="317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cap="all" dirty="0" smtClean="0">
                <a:solidFill>
                  <a:srgbClr val="0080C8"/>
                </a:solidFill>
                <a:ea typeface="Roboto" panose="02000000000000000000" pitchFamily="2" charset="0"/>
              </a:rPr>
              <a:t>Automatische Belegerkennung</a:t>
            </a:r>
            <a:endParaRPr lang="de-DE" sz="2000" b="1" cap="all" dirty="0">
              <a:solidFill>
                <a:srgbClr val="0080C8"/>
              </a:solidFill>
              <a:ea typeface="Roboto" panose="02000000000000000000" pitchFamily="2" charset="0"/>
            </a:endParaRPr>
          </a:p>
        </p:txBody>
      </p:sp>
      <p:sp>
        <p:nvSpPr>
          <p:cNvPr id="38" name="Richtungspfeil 37"/>
          <p:cNvSpPr/>
          <p:nvPr/>
        </p:nvSpPr>
        <p:spPr>
          <a:xfrm>
            <a:off x="2461441" y="6105736"/>
            <a:ext cx="2095222" cy="1022962"/>
          </a:xfrm>
          <a:prstGeom prst="homePlate">
            <a:avLst>
              <a:gd name="adj" fmla="val 29535"/>
            </a:avLst>
          </a:prstGeom>
          <a:solidFill>
            <a:srgbClr val="0080C8"/>
          </a:solidFill>
          <a:ln w="317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cap="all" dirty="0">
                <a:solidFill>
                  <a:schemeClr val="bg1"/>
                </a:solidFill>
                <a:ea typeface="Roboto" panose="02000000000000000000" pitchFamily="2" charset="0"/>
              </a:rPr>
              <a:t>Sachliche Prüfung</a:t>
            </a:r>
          </a:p>
        </p:txBody>
      </p:sp>
      <p:sp>
        <p:nvSpPr>
          <p:cNvPr id="39" name="Richtungspfeil 38"/>
          <p:cNvSpPr/>
          <p:nvPr/>
        </p:nvSpPr>
        <p:spPr>
          <a:xfrm>
            <a:off x="4808234" y="6105736"/>
            <a:ext cx="2095222" cy="1022962"/>
          </a:xfrm>
          <a:prstGeom prst="homePlate">
            <a:avLst>
              <a:gd name="adj" fmla="val 29535"/>
            </a:avLst>
          </a:prstGeom>
          <a:solidFill>
            <a:srgbClr val="0080C8"/>
          </a:solidFill>
          <a:ln w="317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cap="all" dirty="0">
                <a:solidFill>
                  <a:schemeClr val="bg1"/>
                </a:solidFill>
                <a:ea typeface="Roboto" panose="02000000000000000000" pitchFamily="2" charset="0"/>
              </a:rPr>
              <a:t>Klärung &amp;</a:t>
            </a:r>
          </a:p>
          <a:p>
            <a:pPr algn="ctr"/>
            <a:r>
              <a:rPr lang="de-DE" sz="2000" b="1" cap="all" dirty="0">
                <a:solidFill>
                  <a:schemeClr val="bg1"/>
                </a:solidFill>
                <a:ea typeface="Roboto" panose="02000000000000000000" pitchFamily="2" charset="0"/>
              </a:rPr>
              <a:t>Genehmigung</a:t>
            </a:r>
          </a:p>
        </p:txBody>
      </p:sp>
      <p:sp>
        <p:nvSpPr>
          <p:cNvPr id="40" name="Richtungspfeil 39"/>
          <p:cNvSpPr/>
          <p:nvPr/>
        </p:nvSpPr>
        <p:spPr>
          <a:xfrm>
            <a:off x="7094332" y="6105736"/>
            <a:ext cx="2095222" cy="1022962"/>
          </a:xfrm>
          <a:prstGeom prst="homePlate">
            <a:avLst>
              <a:gd name="adj" fmla="val 29535"/>
            </a:avLst>
          </a:prstGeom>
          <a:solidFill>
            <a:schemeClr val="bg2"/>
          </a:solidFill>
          <a:ln w="317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cap="all" dirty="0">
                <a:solidFill>
                  <a:srgbClr val="0080C8"/>
                </a:solidFill>
                <a:ea typeface="Roboto" panose="02000000000000000000" pitchFamily="2" charset="0"/>
              </a:rPr>
              <a:t>Buchung</a:t>
            </a:r>
          </a:p>
        </p:txBody>
      </p:sp>
      <p:sp>
        <p:nvSpPr>
          <p:cNvPr id="41" name="Richtungspfeil 40"/>
          <p:cNvSpPr/>
          <p:nvPr/>
        </p:nvSpPr>
        <p:spPr>
          <a:xfrm>
            <a:off x="9447887" y="6105736"/>
            <a:ext cx="2095222" cy="1022962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 w="317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cap="all" dirty="0">
                <a:solidFill>
                  <a:srgbClr val="0080C8"/>
                </a:solidFill>
                <a:ea typeface="Roboto" panose="02000000000000000000" pitchFamily="2" charset="0"/>
              </a:rPr>
              <a:t>Zahlung</a:t>
            </a:r>
          </a:p>
        </p:txBody>
      </p:sp>
      <p:sp>
        <p:nvSpPr>
          <p:cNvPr id="42" name="Richtungspfeil 41"/>
          <p:cNvSpPr/>
          <p:nvPr/>
        </p:nvSpPr>
        <p:spPr>
          <a:xfrm>
            <a:off x="11939987" y="6105736"/>
            <a:ext cx="2095222" cy="1022962"/>
          </a:xfrm>
          <a:prstGeom prst="homePlate">
            <a:avLst>
              <a:gd name="adj" fmla="val 0"/>
            </a:avLst>
          </a:prstGeom>
          <a:solidFill>
            <a:schemeClr val="bg2"/>
          </a:solidFill>
          <a:ln w="3175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cap="all" dirty="0">
                <a:solidFill>
                  <a:srgbClr val="0080C8"/>
                </a:solidFill>
                <a:ea typeface="Roboto" panose="02000000000000000000" pitchFamily="2" charset="0"/>
              </a:rPr>
              <a:t>Archiv</a:t>
            </a:r>
          </a:p>
        </p:txBody>
      </p:sp>
      <p:cxnSp>
        <p:nvCxnSpPr>
          <p:cNvPr id="61" name="Gewinkelte Verbindung 98"/>
          <p:cNvCxnSpPr/>
          <p:nvPr/>
        </p:nvCxnSpPr>
        <p:spPr>
          <a:xfrm rot="10800000" flipV="1">
            <a:off x="5384024" y="4468839"/>
            <a:ext cx="5316294" cy="768000"/>
          </a:xfrm>
          <a:prstGeom prst="bentConnector3">
            <a:avLst>
              <a:gd name="adj1" fmla="val 155"/>
            </a:avLst>
          </a:prstGeom>
          <a:ln w="3175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winkelte Verbindung 101"/>
          <p:cNvCxnSpPr/>
          <p:nvPr/>
        </p:nvCxnSpPr>
        <p:spPr>
          <a:xfrm rot="10800000" flipV="1">
            <a:off x="3352344" y="5236840"/>
            <a:ext cx="2031680" cy="794980"/>
          </a:xfrm>
          <a:prstGeom prst="bentConnector3">
            <a:avLst>
              <a:gd name="adj1" fmla="val 100088"/>
            </a:avLst>
          </a:prstGeom>
          <a:ln w="3175">
            <a:solidFill>
              <a:schemeClr val="accent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7301979" y="5495255"/>
            <a:ext cx="424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+mn-lt"/>
              </a:rPr>
              <a:t>Weiterverarbeitung in der </a:t>
            </a:r>
            <a:r>
              <a:rPr lang="de-DE" sz="2400" b="1" dirty="0" err="1" smtClean="0">
                <a:latin typeface="+mn-lt"/>
              </a:rPr>
              <a:t>FiBu</a:t>
            </a:r>
            <a:endParaRPr lang="de-DE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4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4187" y="3148608"/>
            <a:ext cx="7637429" cy="5271880"/>
          </a:xfrm>
          <a:prstGeom prst="rect">
            <a:avLst/>
          </a:prstGeom>
          <a:noFill/>
          <a:ln>
            <a:solidFill>
              <a:srgbClr val="009EE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2404" name="Text Box 4"/>
          <p:cNvSpPr txBox="1">
            <a:spLocks noChangeArrowheads="1"/>
          </p:cNvSpPr>
          <p:nvPr/>
        </p:nvSpPr>
        <p:spPr bwMode="auto">
          <a:xfrm>
            <a:off x="1192143" y="1708448"/>
            <a:ext cx="14822804" cy="65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39" tIns="65020" rIns="130039" bIns="65020">
            <a:spAutoFit/>
          </a:bodyPr>
          <a:lstStyle/>
          <a:p>
            <a:pPr marL="4763" indent="-4763" eaLnBrk="0" hangingPunct="0"/>
            <a:r>
              <a:rPr lang="de-DE" sz="3200" b="1" kern="0" dirty="0" smtClean="0">
                <a:solidFill>
                  <a:schemeClr val="tx1"/>
                </a:solidFill>
                <a:latin typeface="+mj-lt"/>
              </a:rPr>
              <a:t>Mit dem PROXESS Eingangsrechnungsworkflow werden die Eingangsrechnungen digital bearbeitet, geprüft, ergänzt, freigegeben </a:t>
            </a:r>
            <a:r>
              <a:rPr lang="de-DE" sz="3200" b="1" kern="0" dirty="0">
                <a:solidFill>
                  <a:schemeClr val="tx1"/>
                </a:solidFill>
                <a:latin typeface="+mj-lt"/>
              </a:rPr>
              <a:t>und zielgerichtet durchs Unternehmen </a:t>
            </a:r>
            <a:r>
              <a:rPr lang="de-DE" sz="3200" b="1" kern="0" dirty="0" smtClean="0">
                <a:solidFill>
                  <a:schemeClr val="tx1"/>
                </a:solidFill>
                <a:latin typeface="+mj-lt"/>
              </a:rPr>
              <a:t>geleitet.</a:t>
            </a:r>
            <a:endParaRPr lang="de-DE" sz="3200" b="1" kern="0" dirty="0">
              <a:solidFill>
                <a:schemeClr val="tx1"/>
              </a:solidFill>
              <a:latin typeface="+mj-lt"/>
            </a:endParaRPr>
          </a:p>
          <a:p>
            <a:pPr marL="4763" indent="-4763" eaLnBrk="0" hangingPunct="0"/>
            <a:r>
              <a:rPr lang="de-DE" sz="3200" kern="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457200" lvl="1" indent="-457200" eaLnBrk="0" hangingPunct="0">
              <a:lnSpc>
                <a:spcPct val="140000"/>
              </a:lnSpc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200" kern="0" dirty="0" smtClean="0">
                <a:solidFill>
                  <a:schemeClr val="tx1"/>
                </a:solidFill>
                <a:latin typeface="+mj-lt"/>
              </a:rPr>
              <a:t>Regelbasierte </a:t>
            </a:r>
            <a:r>
              <a:rPr lang="de-DE" sz="3200" kern="0" dirty="0">
                <a:solidFill>
                  <a:schemeClr val="tx1"/>
                </a:solidFill>
                <a:latin typeface="+mj-lt"/>
              </a:rPr>
              <a:t>oder freie Versendung </a:t>
            </a:r>
          </a:p>
          <a:p>
            <a:pPr marL="457200" lvl="1" indent="-457200" eaLnBrk="0" hangingPunct="0">
              <a:lnSpc>
                <a:spcPct val="140000"/>
              </a:lnSpc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200" kern="0" dirty="0">
                <a:solidFill>
                  <a:schemeClr val="tx1"/>
                </a:solidFill>
                <a:latin typeface="+mj-lt"/>
              </a:rPr>
              <a:t>Ergonomisch und individuell </a:t>
            </a:r>
            <a:r>
              <a:rPr lang="de-DE" sz="3200" kern="0" dirty="0" smtClean="0">
                <a:solidFill>
                  <a:schemeClr val="tx1"/>
                </a:solidFill>
                <a:latin typeface="+mj-lt"/>
              </a:rPr>
              <a:t>zugeschnitten </a:t>
            </a:r>
            <a:endParaRPr lang="de-DE" sz="3200" kern="0" dirty="0">
              <a:solidFill>
                <a:schemeClr val="tx1"/>
              </a:solidFill>
              <a:latin typeface="+mj-lt"/>
            </a:endParaRPr>
          </a:p>
          <a:p>
            <a:pPr marL="457200" lvl="1" indent="-457200" eaLnBrk="0" hangingPunct="0">
              <a:lnSpc>
                <a:spcPct val="140000"/>
              </a:lnSpc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200" kern="0" dirty="0">
                <a:solidFill>
                  <a:schemeClr val="tx1"/>
                </a:solidFill>
                <a:latin typeface="+mj-lt"/>
              </a:rPr>
              <a:t>Ideal für Filialisten</a:t>
            </a:r>
          </a:p>
          <a:p>
            <a:pPr marL="457200" lvl="1" indent="-457200" eaLnBrk="0" hangingPunct="0">
              <a:lnSpc>
                <a:spcPct val="140000"/>
              </a:lnSpc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200" kern="0" dirty="0" smtClean="0">
                <a:solidFill>
                  <a:schemeClr val="tx1"/>
                </a:solidFill>
                <a:latin typeface="+mj-lt"/>
              </a:rPr>
              <a:t>Kontrolle</a:t>
            </a:r>
            <a:r>
              <a:rPr lang="de-DE" sz="3200" kern="0" dirty="0">
                <a:solidFill>
                  <a:schemeClr val="tx1"/>
                </a:solidFill>
                <a:latin typeface="+mj-lt"/>
              </a:rPr>
              <a:t>, </a:t>
            </a:r>
            <a:r>
              <a:rPr lang="de-DE" sz="3200" kern="0" dirty="0" smtClean="0">
                <a:solidFill>
                  <a:schemeClr val="tx1"/>
                </a:solidFill>
                <a:latin typeface="+mj-lt"/>
              </a:rPr>
              <a:t>wo </a:t>
            </a:r>
            <a:r>
              <a:rPr lang="de-DE" sz="3200" kern="0" dirty="0">
                <a:solidFill>
                  <a:schemeClr val="tx1"/>
                </a:solidFill>
                <a:latin typeface="+mj-lt"/>
              </a:rPr>
              <a:t>sich </a:t>
            </a:r>
            <a:r>
              <a:rPr lang="de-DE" sz="3200" kern="0" dirty="0" smtClean="0">
                <a:solidFill>
                  <a:schemeClr val="tx1"/>
                </a:solidFill>
                <a:latin typeface="+mj-lt"/>
              </a:rPr>
              <a:t>eine </a:t>
            </a:r>
            <a:r>
              <a:rPr lang="de-DE" sz="3200" kern="0" dirty="0">
                <a:solidFill>
                  <a:schemeClr val="tx1"/>
                </a:solidFill>
                <a:latin typeface="+mj-lt"/>
              </a:rPr>
              <a:t>Rechnung befindet</a:t>
            </a:r>
          </a:p>
          <a:p>
            <a:pPr marL="457200" lvl="1" indent="-457200" eaLnBrk="0" hangingPunct="0">
              <a:lnSpc>
                <a:spcPct val="125000"/>
              </a:lnSpc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200" kern="0" dirty="0">
                <a:solidFill>
                  <a:schemeClr val="tx1"/>
                </a:solidFill>
                <a:latin typeface="+mj-lt"/>
              </a:rPr>
              <a:t>Liegezeitüberwachung</a:t>
            </a:r>
          </a:p>
          <a:p>
            <a:pPr marL="457200" lvl="1" indent="-457200" eaLnBrk="0" hangingPunct="0">
              <a:lnSpc>
                <a:spcPct val="125000"/>
              </a:lnSpc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200" kern="0" dirty="0">
                <a:solidFill>
                  <a:schemeClr val="tx1"/>
                </a:solidFill>
                <a:latin typeface="+mj-lt"/>
              </a:rPr>
              <a:t>Vollständige Dokumentation</a:t>
            </a:r>
          </a:p>
          <a:p>
            <a:pPr marL="252401" indent="-252401" eaLnBrk="0" hangingPunct="0">
              <a:lnSpc>
                <a:spcPct val="140000"/>
              </a:lnSpc>
              <a:buFontTx/>
              <a:buChar char="•"/>
            </a:pPr>
            <a:endParaRPr lang="de-DE" sz="2300" b="1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2765475" y="154856"/>
            <a:ext cx="7632848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defTabSz="650230">
              <a:defRPr/>
            </a:pPr>
            <a:endParaRPr lang="de-DE" sz="3400" b="1" dirty="0">
              <a:solidFill>
                <a:schemeClr val="tx1"/>
              </a:solidFill>
              <a:latin typeface="Tahoma"/>
              <a:ea typeface="+mj-ea"/>
              <a:cs typeface="Tahoma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Eingangsrechnungsworkflow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972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2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42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2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2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2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2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2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404" grpId="0" uiExpand="1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022059" y="2284512"/>
            <a:ext cx="3126656" cy="6336704"/>
          </a:xfrm>
          <a:prstGeom prst="rect">
            <a:avLst/>
          </a:prstGeom>
          <a:solidFill>
            <a:srgbClr val="0080C8"/>
          </a:solidFill>
          <a:ln w="50800">
            <a:solidFill>
              <a:srgbClr val="0080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 smtClean="0"/>
              <a:t>Der Workflow im Gesamtprozess </a:t>
            </a:r>
            <a:endParaRPr lang="de-DE" dirty="0"/>
          </a:p>
        </p:txBody>
      </p:sp>
      <p:pic>
        <p:nvPicPr>
          <p:cNvPr id="24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555199" y="3825368"/>
            <a:ext cx="2024171" cy="2695486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38416">
            <a:off x="1419971" y="4193849"/>
            <a:ext cx="2064679" cy="165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1490320" y="2480801"/>
            <a:ext cx="2520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800" b="1" dirty="0" smtClean="0">
                <a:latin typeface="+mn-lt"/>
                <a:ea typeface="Tahoma" pitchFamily="34" charset="0"/>
                <a:cs typeface="Tahoma" pitchFamily="34" charset="0"/>
              </a:rPr>
              <a:t>1. Zentrale</a:t>
            </a:r>
          </a:p>
          <a:p>
            <a:pPr algn="l"/>
            <a:r>
              <a:rPr lang="de-DE" sz="2800" b="1" dirty="0" smtClean="0">
                <a:latin typeface="+mn-lt"/>
                <a:ea typeface="Tahoma" pitchFamily="34" charset="0"/>
                <a:cs typeface="Tahoma" pitchFamily="34" charset="0"/>
              </a:rPr>
              <a:t>Belegerfassung </a:t>
            </a:r>
            <a:endParaRPr lang="de-DE" sz="2800" b="1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Pfeil nach rechts 13"/>
          <p:cNvSpPr/>
          <p:nvPr/>
        </p:nvSpPr>
        <p:spPr bwMode="auto">
          <a:xfrm>
            <a:off x="3567253" y="4132840"/>
            <a:ext cx="1214446" cy="476125"/>
          </a:xfrm>
          <a:prstGeom prst="rightArrow">
            <a:avLst/>
          </a:prstGeom>
          <a:solidFill>
            <a:srgbClr val="0080C8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4200">
              <a:solidFill>
                <a:srgbClr val="0080C8"/>
              </a:solidFill>
              <a:latin typeface="+mn-lt"/>
              <a:sym typeface="Gill Sans" charset="0"/>
            </a:endParaRPr>
          </a:p>
        </p:txBody>
      </p:sp>
      <p:sp>
        <p:nvSpPr>
          <p:cNvPr id="16" name="Pfeil nach rechts 15"/>
          <p:cNvSpPr/>
          <p:nvPr/>
        </p:nvSpPr>
        <p:spPr bwMode="auto">
          <a:xfrm>
            <a:off x="6705293" y="4160140"/>
            <a:ext cx="1214446" cy="524006"/>
          </a:xfrm>
          <a:prstGeom prst="rightArrow">
            <a:avLst/>
          </a:prstGeom>
          <a:solidFill>
            <a:srgbClr val="0080C8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4200">
              <a:solidFill>
                <a:srgbClr val="0080C8"/>
              </a:solidFill>
              <a:latin typeface="+mn-lt"/>
              <a:sym typeface="Gill Sans" charset="0"/>
            </a:endParaRPr>
          </a:p>
        </p:txBody>
      </p:sp>
      <p:sp>
        <p:nvSpPr>
          <p:cNvPr id="23" name="Rechteckiger Pfeil 22"/>
          <p:cNvSpPr/>
          <p:nvPr/>
        </p:nvSpPr>
        <p:spPr bwMode="auto">
          <a:xfrm>
            <a:off x="6725915" y="5307726"/>
            <a:ext cx="1121816" cy="1284014"/>
          </a:xfrm>
          <a:prstGeom prst="bentArrow">
            <a:avLst/>
          </a:prstGeom>
          <a:solidFill>
            <a:srgbClr val="0080C8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4200">
              <a:solidFill>
                <a:srgbClr val="0080C8"/>
              </a:solidFill>
              <a:latin typeface="+mn-lt"/>
              <a:sym typeface="Gill Sans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8645986" y="2482533"/>
            <a:ext cx="18963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3. </a:t>
            </a:r>
            <a:r>
              <a:rPr lang="de-DE" sz="2800" b="1" dirty="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Digitaler </a:t>
            </a:r>
          </a:p>
          <a:p>
            <a:r>
              <a:rPr lang="de-DE" sz="2800" b="1" dirty="0" smtClean="0">
                <a:solidFill>
                  <a:schemeClr val="bg1"/>
                </a:solidFill>
                <a:latin typeface="+mn-lt"/>
                <a:ea typeface="Tahoma" pitchFamily="34" charset="0"/>
                <a:cs typeface="Tahoma" pitchFamily="34" charset="0"/>
              </a:rPr>
              <a:t>Workflow</a:t>
            </a:r>
            <a:endParaRPr lang="de-DE" sz="2800" b="1" dirty="0">
              <a:solidFill>
                <a:schemeClr val="bg1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1305255" y="2472080"/>
            <a:ext cx="33415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+mj-lt"/>
                <a:ea typeface="Tahoma" pitchFamily="34" charset="0"/>
                <a:cs typeface="Tahoma" pitchFamily="34" charset="0"/>
              </a:rPr>
              <a:t>4. </a:t>
            </a:r>
            <a:r>
              <a:rPr lang="de-DE" sz="2800" b="1" dirty="0" smtClean="0">
                <a:latin typeface="+mj-lt"/>
                <a:ea typeface="Tahoma" pitchFamily="34" charset="0"/>
                <a:cs typeface="Tahoma" pitchFamily="34" charset="0"/>
              </a:rPr>
              <a:t>Übergabe an </a:t>
            </a:r>
          </a:p>
          <a:p>
            <a:r>
              <a:rPr lang="de-DE" sz="2800" b="1" dirty="0" smtClean="0">
                <a:latin typeface="+mj-lt"/>
                <a:ea typeface="Tahoma" pitchFamily="34" charset="0"/>
                <a:cs typeface="Tahoma" pitchFamily="34" charset="0"/>
              </a:rPr>
              <a:t>ERP/</a:t>
            </a:r>
            <a:r>
              <a:rPr lang="de-DE" sz="2800" b="1" dirty="0" err="1" smtClean="0">
                <a:latin typeface="+mj-lt"/>
                <a:ea typeface="Tahoma" pitchFamily="34" charset="0"/>
                <a:cs typeface="Tahoma" pitchFamily="34" charset="0"/>
              </a:rPr>
              <a:t>FiBu</a:t>
            </a:r>
            <a:r>
              <a:rPr lang="de-DE" sz="2800" b="1" dirty="0" smtClean="0">
                <a:latin typeface="+mj-lt"/>
                <a:ea typeface="Tahoma" pitchFamily="34" charset="0"/>
                <a:cs typeface="Tahoma" pitchFamily="34" charset="0"/>
              </a:rPr>
              <a:t> und Archiv</a:t>
            </a:r>
            <a:endParaRPr lang="de-DE" sz="2800" b="1" dirty="0"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2706655" y="3984248"/>
            <a:ext cx="17961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latin typeface="+mn-lt"/>
                <a:ea typeface="Tahoma" pitchFamily="34" charset="0"/>
                <a:cs typeface="Tahoma" pitchFamily="34" charset="0"/>
              </a:rPr>
              <a:t>XML für </a:t>
            </a:r>
            <a:r>
              <a:rPr lang="de-DE" sz="2600" dirty="0" smtClean="0">
                <a:latin typeface="+mn-lt"/>
                <a:ea typeface="Tahoma" pitchFamily="34" charset="0"/>
                <a:cs typeface="Tahoma" pitchFamily="34" charset="0"/>
              </a:rPr>
              <a:t>ERP / </a:t>
            </a:r>
            <a:r>
              <a:rPr lang="de-DE" sz="2600" dirty="0" err="1" smtClean="0">
                <a:latin typeface="+mn-lt"/>
                <a:ea typeface="Tahoma" pitchFamily="34" charset="0"/>
                <a:cs typeface="Tahoma" pitchFamily="34" charset="0"/>
              </a:rPr>
              <a:t>FiBu</a:t>
            </a:r>
            <a:endParaRPr lang="de-DE" sz="26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hteckiger Pfeil 28"/>
          <p:cNvSpPr/>
          <p:nvPr/>
        </p:nvSpPr>
        <p:spPr bwMode="auto">
          <a:xfrm rot="5400000">
            <a:off x="11438060" y="5291559"/>
            <a:ext cx="1000132" cy="1178727"/>
          </a:xfrm>
          <a:prstGeom prst="bentArrow">
            <a:avLst/>
          </a:prstGeom>
          <a:solidFill>
            <a:srgbClr val="0080C8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4200">
              <a:solidFill>
                <a:srgbClr val="0080C8"/>
              </a:solidFill>
              <a:latin typeface="+mn-lt"/>
              <a:sym typeface="Gill Sans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11491639" y="6523864"/>
            <a:ext cx="25003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>
                <a:latin typeface="+mn-lt"/>
                <a:ea typeface="Tahoma" pitchFamily="34" charset="0"/>
                <a:cs typeface="Tahoma" pitchFamily="34" charset="0"/>
              </a:rPr>
              <a:t>Archivierung des Beleges inkl. der Beschreibung </a:t>
            </a:r>
            <a:r>
              <a:rPr lang="de-DE" sz="2600" dirty="0" smtClean="0">
                <a:latin typeface="+mn-lt"/>
                <a:ea typeface="Tahoma" pitchFamily="34" charset="0"/>
                <a:cs typeface="Tahoma" pitchFamily="34" charset="0"/>
              </a:rPr>
              <a:t>im PROXESS-Archiv</a:t>
            </a:r>
            <a:endParaRPr lang="de-DE" sz="26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Pfeil nach rechts 21"/>
          <p:cNvSpPr/>
          <p:nvPr/>
        </p:nvSpPr>
        <p:spPr bwMode="auto">
          <a:xfrm>
            <a:off x="11344117" y="4160140"/>
            <a:ext cx="1214446" cy="521156"/>
          </a:xfrm>
          <a:prstGeom prst="rightArrow">
            <a:avLst/>
          </a:prstGeom>
          <a:solidFill>
            <a:srgbClr val="0080C8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4200">
              <a:solidFill>
                <a:srgbClr val="0080C8"/>
              </a:solidFill>
              <a:latin typeface="+mn-lt"/>
              <a:sym typeface="Gill Sans" charset="0"/>
            </a:endParaRPr>
          </a:p>
        </p:txBody>
      </p:sp>
      <p:pic>
        <p:nvPicPr>
          <p:cNvPr id="32" name="Grafik 3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463" t="4510" r="22780" b="37161"/>
          <a:stretch/>
        </p:blipFill>
        <p:spPr>
          <a:xfrm>
            <a:off x="4674425" y="6873738"/>
            <a:ext cx="2699562" cy="1711310"/>
          </a:xfrm>
          <a:prstGeom prst="rect">
            <a:avLst/>
          </a:prstGeom>
          <a:blipFill dpi="0" rotWithShape="1"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tl"/>
          </a:blip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feld 24"/>
          <p:cNvSpPr txBox="1"/>
          <p:nvPr/>
        </p:nvSpPr>
        <p:spPr>
          <a:xfrm>
            <a:off x="4812779" y="2472080"/>
            <a:ext cx="26977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800" b="1" dirty="0" smtClean="0">
                <a:latin typeface="+mn-lt"/>
                <a:ea typeface="Tahoma" pitchFamily="34" charset="0"/>
                <a:cs typeface="Tahoma" pitchFamily="34" charset="0"/>
              </a:rPr>
              <a:t>2. Automatische </a:t>
            </a:r>
          </a:p>
          <a:p>
            <a:pPr algn="l"/>
            <a:r>
              <a:rPr lang="de-DE" sz="2800" b="1" dirty="0" smtClean="0">
                <a:latin typeface="+mn-lt"/>
                <a:ea typeface="Tahoma" pitchFamily="34" charset="0"/>
                <a:cs typeface="Tahoma" pitchFamily="34" charset="0"/>
              </a:rPr>
              <a:t>Belegerkennung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868455" y="4115708"/>
            <a:ext cx="20099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latin typeface="+mn-lt"/>
                <a:ea typeface="Tahoma" pitchFamily="34" charset="0"/>
                <a:cs typeface="Tahoma" pitchFamily="34" charset="0"/>
              </a:rPr>
              <a:t>Erkennung</a:t>
            </a:r>
            <a:endParaRPr lang="de-DE" sz="26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4859942" y="4837009"/>
            <a:ext cx="20099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smtClean="0">
                <a:latin typeface="+mn-lt"/>
                <a:ea typeface="Tahoma" pitchFamily="34" charset="0"/>
                <a:cs typeface="Tahoma" pitchFamily="34" charset="0"/>
              </a:rPr>
              <a:t>Verifikation</a:t>
            </a:r>
            <a:endParaRPr lang="de-DE" sz="2600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323" y="5073538"/>
            <a:ext cx="932566" cy="124342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170" y="5398528"/>
            <a:ext cx="964232" cy="1285644"/>
          </a:xfrm>
          <a:prstGeom prst="rect">
            <a:avLst/>
          </a:prstGeom>
        </p:spPr>
      </p:pic>
      <p:sp>
        <p:nvSpPr>
          <p:cNvPr id="36" name="Pfeil nach rechts 35"/>
          <p:cNvSpPr/>
          <p:nvPr/>
        </p:nvSpPr>
        <p:spPr bwMode="auto">
          <a:xfrm rot="5400000">
            <a:off x="5232557" y="5802218"/>
            <a:ext cx="1214446" cy="476125"/>
          </a:xfrm>
          <a:prstGeom prst="rightArrow">
            <a:avLst/>
          </a:prstGeom>
          <a:solidFill>
            <a:srgbClr val="0080C8"/>
          </a:solidFill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de-DE" sz="4200">
              <a:solidFill>
                <a:srgbClr val="0080C8"/>
              </a:solidFill>
              <a:latin typeface="+mn-lt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Eingangsrechnungsworkflow – mit MS Visio </a:t>
            </a:r>
            <a:endParaRPr lang="de-DE" dirty="0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557563" y="1873324"/>
            <a:ext cx="9534525" cy="6819900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721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6366131" y="2309759"/>
            <a:ext cx="4608000" cy="4608000"/>
          </a:xfrm>
          <a:prstGeom prst="ellipse">
            <a:avLst/>
          </a:prstGeom>
          <a:noFill/>
          <a:ln>
            <a:solidFill>
              <a:srgbClr val="C9232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0" tIns="51200" rIns="51200" bIns="51200" rtlCol="0" anchor="ctr"/>
          <a:lstStyle/>
          <a:p>
            <a:pPr algn="ctr"/>
            <a:endParaRPr lang="de-DE" sz="5120" b="1" dirty="0">
              <a:solidFill>
                <a:srgbClr val="86B3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356933" y="4126652"/>
            <a:ext cx="4608000" cy="1026730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1200" tIns="51200" rIns="51200" bIns="51200" rtlCol="0" anchor="ctr">
            <a:spAutoFit/>
          </a:bodyPr>
          <a:lstStyle/>
          <a:p>
            <a:pPr algn="ctr"/>
            <a:r>
              <a:rPr lang="de-DE" sz="6000" dirty="0">
                <a:solidFill>
                  <a:schemeClr val="accent3">
                    <a:lumMod val="75000"/>
                  </a:schemeClr>
                </a:solidFill>
              </a:rPr>
              <a:t>100</a:t>
            </a:r>
            <a:endParaRPr lang="de-DE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Rechteck 8"/>
          <p:cNvSpPr>
            <a:spLocks/>
          </p:cNvSpPr>
          <p:nvPr/>
        </p:nvSpPr>
        <p:spPr>
          <a:xfrm>
            <a:off x="7650150" y="5320949"/>
            <a:ext cx="2172109" cy="595843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1200" tIns="51200" rIns="51200" bIns="51200" rtlCol="0" anchor="ctr">
            <a:spAutoFit/>
          </a:bodyPr>
          <a:lstStyle/>
          <a:p>
            <a:pPr algn="ctr"/>
            <a:r>
              <a:rPr lang="de-DE" sz="3200" b="1" dirty="0">
                <a:solidFill>
                  <a:schemeClr val="tx1"/>
                </a:solidFill>
              </a:rPr>
              <a:t>Mitarbeiter</a:t>
            </a:r>
            <a:endParaRPr lang="de-DE" sz="3200" b="1" dirty="0">
              <a:solidFill>
                <a:schemeClr val="tx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51247" y="2309759"/>
            <a:ext cx="4608000" cy="4608000"/>
          </a:xfrm>
          <a:prstGeom prst="ellipse">
            <a:avLst/>
          </a:prstGeom>
          <a:noFill/>
          <a:ln>
            <a:solidFill>
              <a:srgbClr val="C9232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0" tIns="51200" rIns="51200" bIns="51200" rtlCol="0" anchor="ctr"/>
          <a:lstStyle/>
          <a:p>
            <a:pPr algn="ctr"/>
            <a:endParaRPr lang="de-DE" sz="5120" b="1" dirty="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264620" y="4176130"/>
            <a:ext cx="3379575" cy="875260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0" tIns="51200" rIns="51200" bIns="51200" rtlCol="0" anchor="ctr"/>
          <a:lstStyle/>
          <a:p>
            <a:pPr algn="ctr"/>
            <a:r>
              <a:rPr lang="de-DE" sz="6000" dirty="0">
                <a:solidFill>
                  <a:schemeClr val="accent3">
                    <a:lumMod val="75000"/>
                  </a:schemeClr>
                </a:solidFill>
              </a:rPr>
              <a:t>2.600</a:t>
            </a:r>
            <a:endParaRPr lang="de-DE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Rechteck 6"/>
          <p:cNvSpPr>
            <a:spLocks/>
          </p:cNvSpPr>
          <p:nvPr/>
        </p:nvSpPr>
        <p:spPr>
          <a:xfrm>
            <a:off x="1973387" y="5294690"/>
            <a:ext cx="2016224" cy="595843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1200" tIns="51200" rIns="51200" bIns="51200" rtlCol="0" anchor="ctr">
            <a:spAutoFit/>
          </a:bodyPr>
          <a:lstStyle/>
          <a:p>
            <a:pPr algn="ctr"/>
            <a:r>
              <a:rPr lang="de-DE" sz="3200" b="1" dirty="0">
                <a:solidFill>
                  <a:schemeClr val="tx1"/>
                </a:solidFill>
              </a:rPr>
              <a:t>Kunden</a:t>
            </a:r>
            <a:endParaRPr lang="de-DE" sz="3200" b="1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13387586" y="5294691"/>
            <a:ext cx="1896865" cy="595843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1200" tIns="51200" rIns="51200" bIns="51200" rtlCol="0" anchor="ctr">
            <a:spAutoFit/>
          </a:bodyPr>
          <a:lstStyle/>
          <a:p>
            <a:pPr algn="ctr"/>
            <a:r>
              <a:rPr lang="de-DE" sz="3200" b="1" dirty="0">
                <a:solidFill>
                  <a:schemeClr val="tx1"/>
                </a:solidFill>
              </a:rPr>
              <a:t>Umsatz</a:t>
            </a:r>
            <a:endParaRPr lang="de-DE" sz="3200" b="1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1981017" y="2309759"/>
            <a:ext cx="4608000" cy="4608000"/>
          </a:xfrm>
          <a:prstGeom prst="ellipse">
            <a:avLst/>
          </a:prstGeom>
          <a:noFill/>
          <a:ln>
            <a:solidFill>
              <a:srgbClr val="C9232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0" tIns="51200" rIns="51200" bIns="51200" rtlCol="0" anchor="ctr"/>
          <a:lstStyle/>
          <a:p>
            <a:pPr algn="ctr"/>
            <a:endParaRPr lang="de-DE" sz="5120" b="1" dirty="0">
              <a:solidFill>
                <a:schemeClr val="bg1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2654935" y="4026399"/>
            <a:ext cx="3338734" cy="1026730"/>
          </a:xfrm>
          <a:prstGeom prst="rect">
            <a:avLst/>
          </a:prstGeom>
          <a:noFill/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1200" tIns="51200" rIns="51200" bIns="51200" rtlCol="0" anchor="ctr">
            <a:spAutoFit/>
          </a:bodyPr>
          <a:lstStyle/>
          <a:p>
            <a:pPr algn="ctr"/>
            <a:r>
              <a:rPr lang="de-DE" sz="6000" dirty="0">
                <a:solidFill>
                  <a:schemeClr val="accent3">
                    <a:lumMod val="75000"/>
                  </a:schemeClr>
                </a:solidFill>
              </a:rPr>
              <a:t>10 </a:t>
            </a:r>
            <a:r>
              <a:rPr lang="de-DE" sz="6000" dirty="0" err="1">
                <a:solidFill>
                  <a:schemeClr val="accent3">
                    <a:lumMod val="75000"/>
                  </a:schemeClr>
                </a:solidFill>
              </a:rPr>
              <a:t>Mio</a:t>
            </a:r>
            <a:r>
              <a:rPr lang="de-DE" sz="6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de-DE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AAFA69-7EB2-A848-AAB6-10077A4BD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latin typeface="+mn-lt"/>
              </a:rPr>
              <a:t>Weltweit vertraut der Mittelstand auf </a:t>
            </a:r>
            <a:r>
              <a:rPr lang="de-DE" dirty="0" smtClean="0">
                <a:latin typeface="+mn-lt"/>
              </a:rPr>
              <a:t>PROXESS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207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315" y="2271712"/>
            <a:ext cx="13728065" cy="59174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Eingangsrechnungsworkflow – </a:t>
            </a:r>
            <a:br>
              <a:rPr lang="de-DE" dirty="0" smtClean="0"/>
            </a:br>
            <a:r>
              <a:rPr lang="de-DE" dirty="0" smtClean="0"/>
              <a:t>Benachrichtigungen per E-Mail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541339" y="4846603"/>
            <a:ext cx="518457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Frisch, Eva</a:t>
            </a:r>
            <a:endParaRPr lang="de-DE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325315" y="5740896"/>
            <a:ext cx="4464496" cy="50405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>
                <a:alpha val="50000"/>
              </a:srgb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9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Rechnungsworkflow – Prüfung und Freigabe</a:t>
            </a:r>
            <a:endParaRPr lang="de-DE" dirty="0"/>
          </a:p>
        </p:txBody>
      </p:sp>
      <p:sp>
        <p:nvSpPr>
          <p:cNvPr id="7" name="Inhaltsplatzhalter 3"/>
          <p:cNvSpPr txBox="1">
            <a:spLocks/>
          </p:cNvSpPr>
          <p:nvPr/>
        </p:nvSpPr>
        <p:spPr>
          <a:xfrm>
            <a:off x="1325315" y="2428528"/>
            <a:ext cx="5256584" cy="6408712"/>
          </a:xfrm>
          <a:prstGeom prst="rect">
            <a:avLst/>
          </a:prstGeom>
        </p:spPr>
        <p:txBody>
          <a:bodyPr>
            <a:normAutofit/>
          </a:bodyPr>
          <a:lstStyle>
            <a:lvl1pPr marL="243848" indent="-243848" algn="l" defTabSz="97539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de-DE" sz="3600" b="1" dirty="0" smtClean="0">
                <a:latin typeface="+mj-lt"/>
                <a:ea typeface="Tahoma" pitchFamily="34" charset="0"/>
                <a:cs typeface="Tahoma" pitchFamily="34" charset="0"/>
              </a:rPr>
              <a:t>Die Felder können </a:t>
            </a:r>
            <a:r>
              <a:rPr lang="de-DE" sz="3600" b="1" dirty="0" smtClean="0">
                <a:solidFill>
                  <a:srgbClr val="0080C8"/>
                </a:solidFill>
                <a:latin typeface="+mj-lt"/>
                <a:ea typeface="Tahoma" pitchFamily="34" charset="0"/>
                <a:cs typeface="Tahoma" pitchFamily="34" charset="0"/>
              </a:rPr>
              <a:t>manuell bearbeitet</a:t>
            </a:r>
            <a:r>
              <a:rPr lang="de-DE" sz="3600" b="1" dirty="0" smtClean="0">
                <a:latin typeface="+mj-lt"/>
                <a:ea typeface="Tahoma" pitchFamily="34" charset="0"/>
                <a:cs typeface="Tahoma" pitchFamily="34" charset="0"/>
              </a:rPr>
              <a:t> werden oder </a:t>
            </a: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endParaRPr lang="de-DE" sz="3600" b="1" dirty="0" smtClean="0">
              <a:latin typeface="+mj-lt"/>
              <a:ea typeface="Tahoma" pitchFamily="34" charset="0"/>
              <a:cs typeface="Tahoma" pitchFamily="34" charset="0"/>
            </a:endParaRPr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None/>
            </a:pPr>
            <a:r>
              <a:rPr lang="de-DE" sz="3600" b="1" dirty="0" smtClean="0">
                <a:latin typeface="+mj-lt"/>
                <a:ea typeface="Tahoma" pitchFamily="34" charset="0"/>
                <a:cs typeface="Tahoma" pitchFamily="34" charset="0"/>
              </a:rPr>
              <a:t>mit </a:t>
            </a:r>
            <a:r>
              <a:rPr lang="de-DE" sz="3600" b="1" dirty="0" smtClean="0">
                <a:solidFill>
                  <a:srgbClr val="0080C8"/>
                </a:solidFill>
                <a:latin typeface="+mj-lt"/>
                <a:ea typeface="Tahoma" pitchFamily="34" charset="0"/>
                <a:cs typeface="Tahoma" pitchFamily="34" charset="0"/>
              </a:rPr>
              <a:t>Ergebnissen aus der Belegerkennung </a:t>
            </a:r>
            <a:r>
              <a:rPr lang="de-DE" sz="3600" b="1" dirty="0" smtClean="0">
                <a:latin typeface="+mj-lt"/>
                <a:ea typeface="Tahoma" pitchFamily="34" charset="0"/>
                <a:cs typeface="Tahoma" pitchFamily="34" charset="0"/>
              </a:rPr>
              <a:t>automatisch gefüllt werden. </a:t>
            </a:r>
            <a:endParaRPr lang="de-DE" sz="3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98687" y="1708448"/>
            <a:ext cx="9004292" cy="722266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04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315" y="1636440"/>
            <a:ext cx="11614968" cy="69482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Rechnungsworkflow mit Buchungsvorschlag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47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315" y="1564432"/>
            <a:ext cx="13465496" cy="73787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Kostenrechnungsworkflow – Dashboard</a:t>
            </a:r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9678243" y="4732784"/>
            <a:ext cx="6912768" cy="1296144"/>
            <a:chOff x="7157963" y="4796616"/>
            <a:chExt cx="6912768" cy="1296144"/>
          </a:xfrm>
        </p:grpSpPr>
        <p:sp>
          <p:nvSpPr>
            <p:cNvPr id="7" name="Abgerundete rechteckige Legende 6"/>
            <p:cNvSpPr/>
            <p:nvPr/>
          </p:nvSpPr>
          <p:spPr>
            <a:xfrm>
              <a:off x="7157963" y="4796616"/>
              <a:ext cx="6336704" cy="1296144"/>
            </a:xfrm>
            <a:prstGeom prst="wedgeRoundRectCallout">
              <a:avLst>
                <a:gd name="adj1" fmla="val -21087"/>
                <a:gd name="adj2" fmla="val 76610"/>
                <a:gd name="adj3" fmla="val 1666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445995" y="4796616"/>
              <a:ext cx="66247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b="1" dirty="0" smtClean="0">
                  <a:latin typeface="+mj-lt"/>
                </a:rPr>
                <a:t>Welche Rechnungen befinden sich in welchem Status?</a:t>
              </a:r>
              <a:endParaRPr lang="de-DE" sz="36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57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Rechnungsworkflow - Historie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232" y="3004592"/>
            <a:ext cx="14950881" cy="5400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Inhaltsplatzhalter 3"/>
          <p:cNvSpPr txBox="1">
            <a:spLocks/>
          </p:cNvSpPr>
          <p:nvPr/>
        </p:nvSpPr>
        <p:spPr>
          <a:xfrm>
            <a:off x="1192143" y="1852464"/>
            <a:ext cx="15254851" cy="1008112"/>
          </a:xfrm>
          <a:prstGeom prst="rect">
            <a:avLst/>
          </a:prstGeom>
        </p:spPr>
        <p:txBody>
          <a:bodyPr>
            <a:normAutofit/>
          </a:bodyPr>
          <a:lstStyle>
            <a:lvl1pPr marL="243848" indent="-243848" algn="l" defTabSz="97539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98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43" indent="-243848" algn="l" defTabSz="97539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38" indent="-243848" algn="l" defTabSz="97539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6933" indent="-243848" algn="l" defTabSz="97539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629" indent="-243848" algn="l" defTabSz="97539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232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019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714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410" indent="-243848" algn="l" defTabSz="975390" rtl="0" eaLnBrk="1" latinLnBrk="0" hangingPunct="1">
              <a:lnSpc>
                <a:spcPct val="90000"/>
              </a:lnSpc>
              <a:spcBef>
                <a:spcPts val="533"/>
              </a:spcBef>
              <a:buFont typeface="Arial" panose="020B0604020202020204" pitchFamily="34" charset="0"/>
              <a:buChar char="•"/>
              <a:defRPr sz="1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sz="3600" b="1" dirty="0" smtClean="0">
                <a:solidFill>
                  <a:srgbClr val="0080C8"/>
                </a:solidFill>
                <a:latin typeface="+mj-lt"/>
                <a:ea typeface="Tahoma" pitchFamily="34" charset="0"/>
                <a:cs typeface="Tahoma" pitchFamily="34" charset="0"/>
              </a:rPr>
              <a:t>Lückenlose Dokumentation </a:t>
            </a:r>
            <a:r>
              <a:rPr lang="de-DE" sz="3600" b="1" dirty="0" smtClean="0">
                <a:latin typeface="+mj-lt"/>
                <a:ea typeface="Tahoma" pitchFamily="34" charset="0"/>
                <a:cs typeface="Tahoma" pitchFamily="34" charset="0"/>
              </a:rPr>
              <a:t>- Wer hat wann was mit der Rechnung gemacht?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85843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/>
          <p:nvPr/>
        </p:nvGrpSpPr>
        <p:grpSpPr>
          <a:xfrm>
            <a:off x="1109291" y="3940696"/>
            <a:ext cx="2087327" cy="2490323"/>
            <a:chOff x="1397323" y="4193849"/>
            <a:chExt cx="2087327" cy="2490323"/>
          </a:xfrm>
        </p:grpSpPr>
        <p:pic>
          <p:nvPicPr>
            <p:cNvPr id="26" name="Picture 1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438416">
              <a:off x="1419971" y="4193849"/>
              <a:ext cx="2064679" cy="1651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Grafik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7323" y="5073538"/>
              <a:ext cx="932566" cy="1243422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3170" y="5398528"/>
              <a:ext cx="964232" cy="1285644"/>
            </a:xfrm>
            <a:prstGeom prst="rect">
              <a:avLst/>
            </a:prstGeom>
          </p:spPr>
        </p:pic>
      </p:grpSp>
      <p:sp>
        <p:nvSpPr>
          <p:cNvPr id="35" name="Rechteck 34"/>
          <p:cNvSpPr/>
          <p:nvPr/>
        </p:nvSpPr>
        <p:spPr>
          <a:xfrm>
            <a:off x="4709691" y="3526973"/>
            <a:ext cx="3823432" cy="3294043"/>
          </a:xfrm>
          <a:prstGeom prst="rect">
            <a:avLst/>
          </a:prstGeom>
          <a:solidFill>
            <a:srgbClr val="0080C8"/>
          </a:solidFill>
          <a:ln w="50800">
            <a:solidFill>
              <a:srgbClr val="0080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Kostenrechnungsworkflow - Schnittstellen</a:t>
            </a:r>
            <a:endParaRPr lang="de-DE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73644" y="4100192"/>
            <a:ext cx="1506644" cy="2006173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3" descr="C:\Users\rme.AKZENTUM\Desktop\Screen\Doc_Konte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180" y="4660776"/>
            <a:ext cx="2599762" cy="1624851"/>
          </a:xfrm>
          <a:prstGeom prst="rect">
            <a:avLst/>
          </a:prstGeom>
          <a:noFill/>
          <a:ln w="3175">
            <a:solidFill>
              <a:schemeClr val="tx1"/>
            </a:solidFill>
            <a:prstDash val="solid"/>
            <a:miter lim="800000"/>
            <a:headEnd/>
            <a:tailEnd/>
          </a:ln>
        </p:spPr>
      </p:pic>
      <p:cxnSp>
        <p:nvCxnSpPr>
          <p:cNvPr id="18" name="Gerade Verbindung mit Pfeil 17"/>
          <p:cNvCxnSpPr/>
          <p:nvPr/>
        </p:nvCxnSpPr>
        <p:spPr>
          <a:xfrm>
            <a:off x="8665248" y="5695249"/>
            <a:ext cx="2885203" cy="441062"/>
          </a:xfrm>
          <a:prstGeom prst="straightConnector1">
            <a:avLst/>
          </a:prstGeom>
          <a:ln w="190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8606708" y="2597108"/>
            <a:ext cx="3879847" cy="1681246"/>
          </a:xfrm>
          <a:prstGeom prst="straightConnector1">
            <a:avLst/>
          </a:prstGeom>
          <a:ln w="190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winkelte Verbindung 27"/>
          <p:cNvCxnSpPr/>
          <p:nvPr/>
        </p:nvCxnSpPr>
        <p:spPr>
          <a:xfrm rot="10800000" flipV="1">
            <a:off x="8997116" y="7253064"/>
            <a:ext cx="3946331" cy="787594"/>
          </a:xfrm>
          <a:prstGeom prst="bentConnector3">
            <a:avLst>
              <a:gd name="adj1" fmla="val -146"/>
            </a:avLst>
          </a:prstGeom>
          <a:ln w="190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7139724" y="7494562"/>
            <a:ext cx="2011509" cy="105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Kreditoren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Konten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Kostenstellen</a:t>
            </a:r>
          </a:p>
        </p:txBody>
      </p:sp>
      <p:cxnSp>
        <p:nvCxnSpPr>
          <p:cNvPr id="34" name="Gewinkelte Verbindung 33"/>
          <p:cNvCxnSpPr/>
          <p:nvPr/>
        </p:nvCxnSpPr>
        <p:spPr>
          <a:xfrm rot="16200000" flipV="1">
            <a:off x="6574387" y="7149019"/>
            <a:ext cx="986146" cy="823963"/>
          </a:xfrm>
          <a:prstGeom prst="bentConnector3">
            <a:avLst>
              <a:gd name="adj1" fmla="val -1206"/>
            </a:avLst>
          </a:prstGeom>
          <a:ln w="190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/>
          <p:cNvSpPr txBox="1">
            <a:spLocks noChangeArrowheads="1"/>
          </p:cNvSpPr>
          <p:nvPr/>
        </p:nvSpPr>
        <p:spPr bwMode="auto">
          <a:xfrm>
            <a:off x="8670131" y="1930202"/>
            <a:ext cx="3278418" cy="136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Archivierung der 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Belege inklusive 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Indizes, Statusbericht,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Kontenblatt</a:t>
            </a: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11838483" y="4273947"/>
            <a:ext cx="2495616" cy="74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Ergänzungen, 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z.B. Buchungs-ID</a:t>
            </a:r>
          </a:p>
        </p:txBody>
      </p:sp>
      <p:cxnSp>
        <p:nvCxnSpPr>
          <p:cNvPr id="51" name="Gerade Verbindung mit Pfeil 50"/>
          <p:cNvCxnSpPr/>
          <p:nvPr/>
        </p:nvCxnSpPr>
        <p:spPr>
          <a:xfrm flipV="1">
            <a:off x="13062619" y="3330054"/>
            <a:ext cx="11936" cy="943893"/>
          </a:xfrm>
          <a:prstGeom prst="straightConnector1">
            <a:avLst/>
          </a:prstGeom>
          <a:ln w="190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0414" y="1870032"/>
            <a:ext cx="998537" cy="13319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56" name="Textfeld 55"/>
          <p:cNvSpPr txBox="1">
            <a:spLocks noChangeArrowheads="1"/>
          </p:cNvSpPr>
          <p:nvPr/>
        </p:nvSpPr>
        <p:spPr bwMode="auto">
          <a:xfrm>
            <a:off x="8712612" y="5956920"/>
            <a:ext cx="2837839" cy="105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algn="ctr"/>
            <a:r>
              <a:rPr lang="de-DE" sz="20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Übergabe </a:t>
            </a:r>
            <a:r>
              <a:rPr lang="de-DE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de-DE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Buchungsvorschlag als XML-Datei</a:t>
            </a:r>
            <a:endParaRPr lang="de-DE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22459" y="5065101"/>
            <a:ext cx="2808312" cy="200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45" y="1924472"/>
            <a:ext cx="1044466" cy="1193676"/>
          </a:xfrm>
          <a:prstGeom prst="rect">
            <a:avLst/>
          </a:prstGeom>
        </p:spPr>
      </p:pic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12943446" y="7115200"/>
            <a:ext cx="1883268" cy="43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/>
            <a:r>
              <a:rPr lang="de-DE" sz="2000" b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FiBu</a:t>
            </a:r>
            <a:r>
              <a:rPr lang="de-DE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-System</a:t>
            </a:r>
            <a:endParaRPr lang="de-DE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Textfeld 31"/>
          <p:cNvSpPr txBox="1">
            <a:spLocks noChangeArrowheads="1"/>
          </p:cNvSpPr>
          <p:nvPr/>
        </p:nvSpPr>
        <p:spPr bwMode="auto">
          <a:xfrm>
            <a:off x="533227" y="6677000"/>
            <a:ext cx="3145511" cy="74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Posteingang </a:t>
            </a:r>
          </a:p>
          <a:p>
            <a:pPr algn="ctr"/>
            <a:r>
              <a:rPr lang="de-DE" sz="2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(Scan, PDF)</a:t>
            </a:r>
            <a:endParaRPr lang="de-DE" sz="20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52" name="Gerade Verbindung mit Pfeil 51"/>
          <p:cNvCxnSpPr/>
          <p:nvPr/>
        </p:nvCxnSpPr>
        <p:spPr>
          <a:xfrm>
            <a:off x="3522141" y="5887961"/>
            <a:ext cx="827510" cy="0"/>
          </a:xfrm>
          <a:prstGeom prst="straightConnector1">
            <a:avLst/>
          </a:prstGeom>
          <a:ln w="190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>
            <a:spLocks noChangeArrowheads="1"/>
          </p:cNvSpPr>
          <p:nvPr/>
        </p:nvSpPr>
        <p:spPr bwMode="auto">
          <a:xfrm>
            <a:off x="4677754" y="3724672"/>
            <a:ext cx="1931359" cy="746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Prüfung und 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Freigabe </a:t>
            </a:r>
            <a:endParaRPr lang="de-DE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3" grpId="0"/>
      <p:bldP spid="45" grpId="0"/>
      <p:bldP spid="46" grpId="0"/>
      <p:bldP spid="56" grpId="0"/>
      <p:bldP spid="31" grpId="0"/>
      <p:bldP spid="32" grpId="0"/>
      <p:bldP spid="5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Ad-hoc Workflow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307" y="1636440"/>
            <a:ext cx="11161240" cy="71973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141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315" y="1708448"/>
            <a:ext cx="11457769" cy="7200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Eskalationsregeln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369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Vorteile des digitalen Genehmigungsprozesses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0" hangingPunct="0">
              <a:buClr>
                <a:srgbClr val="26458E"/>
              </a:buClr>
              <a:buFont typeface="Wingdings" panose="05000000000000000000" pitchFamily="2" charset="2"/>
              <a:buChar char="ü"/>
            </a:pPr>
            <a:r>
              <a:rPr lang="de-DE" sz="3600" kern="0" dirty="0"/>
              <a:t>Elektronische Abarbeitung gemäß der vordefinierten Prozessschritte</a:t>
            </a:r>
          </a:p>
          <a:p>
            <a:pPr marL="457200" lvl="1" indent="-457200" eaLnBrk="0" hangingPunct="0">
              <a:lnSpc>
                <a:spcPct val="140000"/>
              </a:lnSpc>
              <a:buClr>
                <a:srgbClr val="26458E"/>
              </a:buClr>
              <a:buFont typeface="Wingdings" panose="05000000000000000000" pitchFamily="2" charset="2"/>
              <a:buChar char="ü"/>
            </a:pPr>
            <a:r>
              <a:rPr lang="de-DE" sz="3600" kern="0" dirty="0"/>
              <a:t>Vollständige Dokumentation </a:t>
            </a:r>
          </a:p>
          <a:p>
            <a:pPr marL="457200" lvl="1" indent="-457200" eaLnBrk="0" hangingPunct="0">
              <a:lnSpc>
                <a:spcPct val="140000"/>
              </a:lnSpc>
              <a:buClr>
                <a:srgbClr val="26458E"/>
              </a:buClr>
              <a:buFont typeface="Wingdings" panose="05000000000000000000" pitchFamily="2" charset="2"/>
              <a:buChar char="ü"/>
            </a:pPr>
            <a:r>
              <a:rPr lang="de-DE" sz="3600" kern="0" dirty="0"/>
              <a:t>Einbindung aller Standorte</a:t>
            </a:r>
          </a:p>
          <a:p>
            <a:pPr marL="457200" lvl="1" indent="-457200" eaLnBrk="0" hangingPunct="0">
              <a:buClr>
                <a:srgbClr val="26458E"/>
              </a:buClr>
              <a:buFont typeface="Wingdings" panose="05000000000000000000" pitchFamily="2" charset="2"/>
              <a:buChar char="ü"/>
            </a:pPr>
            <a:r>
              <a:rPr lang="de-DE" sz="3600" kern="0" dirty="0"/>
              <a:t>Erhöhung der Transparenz </a:t>
            </a:r>
            <a:endParaRPr lang="de-DE" sz="3600" kern="0" dirty="0" smtClean="0"/>
          </a:p>
          <a:p>
            <a:pPr marL="457200" lvl="1" indent="-457200" eaLnBrk="0" hangingPunct="0">
              <a:buClr>
                <a:srgbClr val="26458E"/>
              </a:buClr>
              <a:buFont typeface="Wingdings" panose="05000000000000000000" pitchFamily="2" charset="2"/>
              <a:buChar char="ü"/>
            </a:pPr>
            <a:r>
              <a:rPr lang="de-DE" sz="3600" kern="0" dirty="0" smtClean="0"/>
              <a:t>Stete </a:t>
            </a:r>
            <a:r>
              <a:rPr lang="de-DE" sz="3600" kern="0" dirty="0"/>
              <a:t>Kontrolle, wo sich </a:t>
            </a:r>
            <a:r>
              <a:rPr lang="de-DE" sz="3600" kern="0" dirty="0" smtClean="0"/>
              <a:t>eine </a:t>
            </a:r>
            <a:r>
              <a:rPr lang="de-DE" sz="3600" kern="0" dirty="0"/>
              <a:t>Rechnung befindet</a:t>
            </a:r>
          </a:p>
          <a:p>
            <a:pPr marL="457200" lvl="1" indent="-457200" eaLnBrk="0" hangingPunct="0">
              <a:lnSpc>
                <a:spcPct val="125000"/>
              </a:lnSpc>
              <a:buClr>
                <a:srgbClr val="26458E"/>
              </a:buClr>
              <a:buFont typeface="Wingdings" panose="05000000000000000000" pitchFamily="2" charset="2"/>
              <a:buChar char="ü"/>
            </a:pPr>
            <a:r>
              <a:rPr lang="de-DE" sz="3600" kern="0" dirty="0"/>
              <a:t>Einhaltung von Fristen – </a:t>
            </a:r>
            <a:r>
              <a:rPr lang="de-DE" sz="3600" kern="0" dirty="0" smtClean="0"/>
              <a:t>Liegezeitüberwachung</a:t>
            </a:r>
            <a:endParaRPr lang="de-DE" sz="3600" kern="0" dirty="0"/>
          </a:p>
          <a:p>
            <a:pPr marL="457200" lvl="1" indent="-457200" eaLnBrk="0" hangingPunct="0">
              <a:lnSpc>
                <a:spcPct val="125000"/>
              </a:lnSpc>
              <a:buClr>
                <a:srgbClr val="26458E"/>
              </a:buClr>
              <a:buFont typeface="Wingdings" panose="05000000000000000000" pitchFamily="2" charset="2"/>
              <a:buChar char="ü"/>
            </a:pPr>
            <a:r>
              <a:rPr lang="de-DE" sz="3600" kern="0" dirty="0"/>
              <a:t>Beschleunigung der Abläufe (</a:t>
            </a:r>
            <a:r>
              <a:rPr lang="de-DE" sz="3600" kern="0" dirty="0" smtClean="0"/>
              <a:t>kein </a:t>
            </a:r>
            <a:r>
              <a:rPr lang="de-DE" sz="3600" kern="0" dirty="0"/>
              <a:t>Skontoverlust)</a:t>
            </a:r>
          </a:p>
          <a:p>
            <a:pPr marL="457200" lvl="1" indent="-457200" eaLnBrk="0" hangingPunct="0">
              <a:lnSpc>
                <a:spcPct val="125000"/>
              </a:lnSpc>
              <a:buClr>
                <a:srgbClr val="26458E"/>
              </a:buClr>
              <a:buFont typeface="Wingdings" panose="05000000000000000000" pitchFamily="2" charset="2"/>
              <a:buChar char="ü"/>
            </a:pPr>
            <a:r>
              <a:rPr lang="de-DE" sz="3600" kern="0" dirty="0"/>
              <a:t>Erhöhung der Qualität durch Vereinheitlichung der Abläufe</a:t>
            </a:r>
          </a:p>
          <a:p>
            <a:pPr marL="457200" lvl="1" indent="-457200" eaLnBrk="0" hangingPunct="0">
              <a:lnSpc>
                <a:spcPct val="125000"/>
              </a:lnSpc>
              <a:buClr>
                <a:srgbClr val="26458E"/>
              </a:buClr>
              <a:buFont typeface="Wingdings" panose="05000000000000000000" pitchFamily="2" charset="2"/>
              <a:buChar char="ü"/>
            </a:pPr>
            <a:r>
              <a:rPr lang="de-DE" sz="3600" kern="0" dirty="0"/>
              <a:t>Individuell an Prozessanforderungen angepasst</a:t>
            </a:r>
          </a:p>
          <a:p>
            <a:pPr marL="0" lvl="1" indent="0" eaLnBrk="0" hangingPunct="0">
              <a:lnSpc>
                <a:spcPct val="125000"/>
              </a:lnSpc>
              <a:buNone/>
            </a:pPr>
            <a:endParaRPr lang="de-DE" sz="3200" kern="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47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AutoShape 2"/>
          <p:cNvSpPr>
            <a:spLocks noChangeArrowheads="1"/>
          </p:cNvSpPr>
          <p:nvPr/>
        </p:nvSpPr>
        <p:spPr bwMode="auto">
          <a:xfrm rot="-5400000">
            <a:off x="8705317" y="5427430"/>
            <a:ext cx="4178300" cy="1800000"/>
          </a:xfrm>
          <a:prstGeom prst="homePlate">
            <a:avLst>
              <a:gd name="adj" fmla="val 44978"/>
            </a:avLst>
          </a:prstGeom>
          <a:solidFill>
            <a:schemeClr val="bg1">
              <a:lumMod val="75000"/>
              <a:alpha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30046" tIns="65023" rIns="130046" bIns="65023" anchor="ctr">
            <a:spAutoFit/>
          </a:bodyPr>
          <a:lstStyle/>
          <a:p>
            <a:pPr algn="ctr"/>
            <a:endParaRPr lang="de-DE" sz="8800">
              <a:latin typeface="+mj-lt"/>
              <a:cs typeface="Tahoma" pitchFamily="34" charset="0"/>
            </a:endParaRPr>
          </a:p>
        </p:txBody>
      </p:sp>
      <p:sp>
        <p:nvSpPr>
          <p:cNvPr id="98306" name="AutoShape 3"/>
          <p:cNvSpPr>
            <a:spLocks noChangeArrowheads="1"/>
          </p:cNvSpPr>
          <p:nvPr/>
        </p:nvSpPr>
        <p:spPr bwMode="auto">
          <a:xfrm rot="-5400000">
            <a:off x="4231394" y="5706036"/>
            <a:ext cx="3621088" cy="1800000"/>
          </a:xfrm>
          <a:prstGeom prst="homePlate">
            <a:avLst>
              <a:gd name="adj" fmla="val 38751"/>
            </a:avLst>
          </a:prstGeom>
          <a:solidFill>
            <a:schemeClr val="bg1">
              <a:lumMod val="75000"/>
              <a:alpha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30046" tIns="65023" rIns="130046" bIns="65023" anchor="ctr">
            <a:spAutoFit/>
          </a:bodyPr>
          <a:lstStyle/>
          <a:p>
            <a:pPr algn="ctr"/>
            <a:endParaRPr lang="de-DE" sz="8800">
              <a:latin typeface="+mj-lt"/>
              <a:cs typeface="Tahoma" pitchFamily="34" charset="0"/>
            </a:endParaRPr>
          </a:p>
        </p:txBody>
      </p:sp>
      <p:sp>
        <p:nvSpPr>
          <p:cNvPr id="98307" name="AutoShape 4"/>
          <p:cNvSpPr>
            <a:spLocks noChangeArrowheads="1"/>
          </p:cNvSpPr>
          <p:nvPr/>
        </p:nvSpPr>
        <p:spPr bwMode="auto">
          <a:xfrm rot="-5400000">
            <a:off x="6329053" y="5427430"/>
            <a:ext cx="4178300" cy="1800000"/>
          </a:xfrm>
          <a:prstGeom prst="homePlate">
            <a:avLst>
              <a:gd name="adj" fmla="val 43937"/>
            </a:avLst>
          </a:prstGeom>
          <a:solidFill>
            <a:schemeClr val="bg1">
              <a:lumMod val="75000"/>
              <a:alpha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30046" tIns="65023" rIns="130046" bIns="65023" anchor="ctr">
            <a:spAutoFit/>
          </a:bodyPr>
          <a:lstStyle/>
          <a:p>
            <a:pPr algn="ctr"/>
            <a:endParaRPr lang="de-DE" sz="8800">
              <a:latin typeface="+mj-lt"/>
              <a:cs typeface="Tahoma" pitchFamily="34" charset="0"/>
            </a:endParaRPr>
          </a:p>
        </p:txBody>
      </p:sp>
      <p:sp>
        <p:nvSpPr>
          <p:cNvPr id="98308" name="AutoShape 5"/>
          <p:cNvSpPr>
            <a:spLocks noChangeArrowheads="1"/>
          </p:cNvSpPr>
          <p:nvPr/>
        </p:nvSpPr>
        <p:spPr bwMode="auto">
          <a:xfrm rot="-5400000">
            <a:off x="10524539" y="4822592"/>
            <a:ext cx="5436000" cy="1800000"/>
          </a:xfrm>
          <a:prstGeom prst="homePlate">
            <a:avLst>
              <a:gd name="adj" fmla="val 41354"/>
            </a:avLst>
          </a:prstGeom>
          <a:solidFill>
            <a:schemeClr val="bg1">
              <a:lumMod val="75000"/>
              <a:alpha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30046" tIns="65023" rIns="130046" bIns="65023" anchor="ctr">
            <a:spAutoFit/>
          </a:bodyPr>
          <a:lstStyle/>
          <a:p>
            <a:pPr algn="ctr"/>
            <a:endParaRPr lang="de-DE" sz="8800">
              <a:latin typeface="+mj-lt"/>
              <a:cs typeface="Tahoma" pitchFamily="34" charset="0"/>
            </a:endParaRPr>
          </a:p>
        </p:txBody>
      </p:sp>
      <p:sp>
        <p:nvSpPr>
          <p:cNvPr id="98309" name="AutoShape 6"/>
          <p:cNvSpPr>
            <a:spLocks noChangeArrowheads="1"/>
          </p:cNvSpPr>
          <p:nvPr/>
        </p:nvSpPr>
        <p:spPr bwMode="auto">
          <a:xfrm rot="-5400000">
            <a:off x="2345816" y="6169586"/>
            <a:ext cx="2693988" cy="1800000"/>
          </a:xfrm>
          <a:prstGeom prst="homePlate">
            <a:avLst>
              <a:gd name="adj" fmla="val 40466"/>
            </a:avLst>
          </a:prstGeom>
          <a:solidFill>
            <a:schemeClr val="bg1">
              <a:lumMod val="75000"/>
              <a:alpha val="3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30046" tIns="65023" rIns="130046" bIns="65023" anchor="ctr">
            <a:spAutoFit/>
          </a:bodyPr>
          <a:lstStyle/>
          <a:p>
            <a:pPr algn="ctr"/>
            <a:endParaRPr lang="de-DE" sz="8800">
              <a:latin typeface="+mj-lt"/>
              <a:cs typeface="Tahoma" pitchFamily="34" charset="0"/>
            </a:endParaRPr>
          </a:p>
        </p:txBody>
      </p:sp>
      <p:sp>
        <p:nvSpPr>
          <p:cNvPr id="98311" name="Text Box 8"/>
          <p:cNvSpPr txBox="1">
            <a:spLocks noChangeArrowheads="1"/>
          </p:cNvSpPr>
          <p:nvPr/>
        </p:nvSpPr>
        <p:spPr bwMode="auto">
          <a:xfrm>
            <a:off x="2837483" y="6374459"/>
            <a:ext cx="1663700" cy="195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730" tIns="53864" rIns="107730" bIns="53864">
            <a:spAutoFit/>
          </a:bodyPr>
          <a:lstStyle/>
          <a:p>
            <a:pPr algn="ctr" defTabSz="1076325" eaLnBrk="0" hangingPunct="0"/>
            <a:r>
              <a:rPr lang="de-DE" sz="2000" b="1" dirty="0" smtClean="0">
                <a:solidFill>
                  <a:srgbClr val="0080C8"/>
                </a:solidFill>
                <a:latin typeface="+mj-lt"/>
                <a:cs typeface="Tahoma" pitchFamily="34" charset="0"/>
              </a:rPr>
              <a:t>Reduzierung Papier-</a:t>
            </a:r>
            <a: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  <a:t/>
            </a:r>
            <a:b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</a:br>
            <a: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  <a:t>verbrauch </a:t>
            </a:r>
          </a:p>
          <a:p>
            <a:pPr algn="ctr" defTabSz="1076325" eaLnBrk="0" hangingPunct="0"/>
            <a:endParaRPr lang="de-DE" sz="2000" b="1" dirty="0">
              <a:solidFill>
                <a:srgbClr val="0080C8"/>
              </a:solidFill>
              <a:latin typeface="+mj-lt"/>
              <a:cs typeface="Tahoma" pitchFamily="34" charset="0"/>
            </a:endParaRPr>
          </a:p>
          <a:p>
            <a:pPr algn="ctr" defTabSz="1076325" eaLnBrk="0" hangingPunct="0"/>
            <a: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  <a:t>bis zu</a:t>
            </a:r>
          </a:p>
          <a:p>
            <a:pPr algn="ctr" defTabSz="1076325" eaLnBrk="0" hangingPunct="0"/>
            <a: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  <a:t>40%</a:t>
            </a:r>
          </a:p>
        </p:txBody>
      </p:sp>
      <p:sp>
        <p:nvSpPr>
          <p:cNvPr id="98312" name="Text Box 9"/>
          <p:cNvSpPr txBox="1">
            <a:spLocks noChangeArrowheads="1"/>
          </p:cNvSpPr>
          <p:nvPr/>
        </p:nvSpPr>
        <p:spPr bwMode="auto">
          <a:xfrm>
            <a:off x="5141739" y="6068668"/>
            <a:ext cx="1839912" cy="226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730" tIns="53864" rIns="107730" bIns="53864">
            <a:spAutoFit/>
          </a:bodyPr>
          <a:lstStyle/>
          <a:p>
            <a:pPr algn="ctr" defTabSz="1076325" eaLnBrk="0" hangingPunct="0"/>
            <a: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  <a:t>Reduzierung </a:t>
            </a:r>
            <a:r>
              <a:rPr lang="de-DE" sz="2000" b="1" dirty="0" smtClean="0">
                <a:solidFill>
                  <a:srgbClr val="0080C8"/>
                </a:solidFill>
                <a:latin typeface="+mj-lt"/>
                <a:cs typeface="Tahoma" pitchFamily="34" charset="0"/>
              </a:rPr>
              <a:t> </a:t>
            </a:r>
            <a: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  <a:t>Bearbeitungs-zeiten </a:t>
            </a:r>
          </a:p>
          <a:p>
            <a:pPr algn="ctr" defTabSz="1076325" eaLnBrk="0" hangingPunct="0"/>
            <a:endParaRPr lang="de-DE" sz="2000" b="1" dirty="0" smtClean="0">
              <a:solidFill>
                <a:srgbClr val="0080C8"/>
              </a:solidFill>
              <a:latin typeface="+mj-lt"/>
              <a:cs typeface="Tahoma" pitchFamily="34" charset="0"/>
            </a:endParaRPr>
          </a:p>
          <a:p>
            <a:pPr algn="ctr" defTabSz="1076325" eaLnBrk="0" hangingPunct="0"/>
            <a:endParaRPr lang="de-DE" sz="2000" b="1" dirty="0">
              <a:solidFill>
                <a:srgbClr val="0080C8"/>
              </a:solidFill>
              <a:latin typeface="+mj-lt"/>
              <a:cs typeface="Tahoma" pitchFamily="34" charset="0"/>
            </a:endParaRPr>
          </a:p>
          <a:p>
            <a:pPr algn="ctr" defTabSz="1076325" eaLnBrk="0" hangingPunct="0"/>
            <a: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  <a:t>bis zu </a:t>
            </a:r>
            <a:b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</a:br>
            <a: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  <a:t>60%</a:t>
            </a:r>
          </a:p>
        </p:txBody>
      </p:sp>
      <p:sp>
        <p:nvSpPr>
          <p:cNvPr id="98313" name="Text Box 10"/>
          <p:cNvSpPr txBox="1">
            <a:spLocks noChangeArrowheads="1"/>
          </p:cNvSpPr>
          <p:nvPr/>
        </p:nvSpPr>
        <p:spPr bwMode="auto">
          <a:xfrm>
            <a:off x="7590011" y="5763867"/>
            <a:ext cx="1663700" cy="257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730" tIns="53864" rIns="107730" bIns="53864">
            <a:spAutoFit/>
          </a:bodyPr>
          <a:lstStyle/>
          <a:p>
            <a:pPr algn="ctr" defTabSz="1076325" eaLnBrk="0" hangingPunct="0"/>
            <a:endParaRPr lang="de-DE" sz="2000" b="1" dirty="0" smtClean="0">
              <a:latin typeface="+mj-lt"/>
              <a:cs typeface="Tahoma" pitchFamily="34" charset="0"/>
            </a:endParaRPr>
          </a:p>
          <a:p>
            <a:pPr algn="ctr" defTabSz="1076325" eaLnBrk="0" hangingPunct="0"/>
            <a:r>
              <a:rPr lang="de-DE" sz="2000" b="1" dirty="0" smtClean="0">
                <a:solidFill>
                  <a:srgbClr val="0080C8"/>
                </a:solidFill>
                <a:latin typeface="+mj-lt"/>
                <a:cs typeface="Tahoma" pitchFamily="34" charset="0"/>
              </a:rPr>
              <a:t>Verkürzung  </a:t>
            </a:r>
            <a: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  <a:t>Durchlauf-zeiten </a:t>
            </a:r>
          </a:p>
          <a:p>
            <a:pPr algn="ctr" defTabSz="1076325" eaLnBrk="0" hangingPunct="0"/>
            <a:endParaRPr lang="de-DE" sz="2000" b="1" dirty="0" smtClean="0">
              <a:solidFill>
                <a:srgbClr val="0080C8"/>
              </a:solidFill>
              <a:latin typeface="+mj-lt"/>
              <a:cs typeface="Tahoma" pitchFamily="34" charset="0"/>
            </a:endParaRPr>
          </a:p>
          <a:p>
            <a:pPr algn="ctr" defTabSz="1076325" eaLnBrk="0" hangingPunct="0"/>
            <a:endParaRPr lang="de-DE" sz="2000" b="1" dirty="0">
              <a:solidFill>
                <a:srgbClr val="0080C8"/>
              </a:solidFill>
              <a:latin typeface="+mj-lt"/>
              <a:cs typeface="Tahoma" pitchFamily="34" charset="0"/>
            </a:endParaRPr>
          </a:p>
          <a:p>
            <a:pPr algn="ctr" defTabSz="1076325" eaLnBrk="0" hangingPunct="0"/>
            <a: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  <a:t>bis zu</a:t>
            </a:r>
          </a:p>
          <a:p>
            <a:pPr algn="ctr" defTabSz="1076325" eaLnBrk="0" hangingPunct="0"/>
            <a: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  <a:t>70%</a:t>
            </a:r>
          </a:p>
        </p:txBody>
      </p:sp>
      <p:sp>
        <p:nvSpPr>
          <p:cNvPr id="98314" name="Text Box 11"/>
          <p:cNvSpPr txBox="1">
            <a:spLocks noChangeArrowheads="1"/>
          </p:cNvSpPr>
          <p:nvPr/>
        </p:nvSpPr>
        <p:spPr bwMode="auto">
          <a:xfrm>
            <a:off x="9854554" y="5763867"/>
            <a:ext cx="1839913" cy="257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730" tIns="53864" rIns="107730" bIns="53864">
            <a:spAutoFit/>
          </a:bodyPr>
          <a:lstStyle/>
          <a:p>
            <a:pPr algn="ctr" defTabSz="1076325" eaLnBrk="0" hangingPunct="0"/>
            <a:endParaRPr lang="de-DE" sz="2000" b="1" dirty="0" smtClean="0">
              <a:latin typeface="+mj-lt"/>
              <a:cs typeface="Tahoma" pitchFamily="34" charset="0"/>
            </a:endParaRPr>
          </a:p>
          <a:p>
            <a:pPr algn="ctr" defTabSz="1076325" eaLnBrk="0" hangingPunct="0"/>
            <a:r>
              <a:rPr lang="de-DE" sz="2000" b="1" dirty="0" smtClean="0">
                <a:solidFill>
                  <a:srgbClr val="0080C8"/>
                </a:solidFill>
                <a:latin typeface="+mj-lt"/>
                <a:cs typeface="Tahoma" pitchFamily="34" charset="0"/>
              </a:rPr>
              <a:t>Reduzierung  </a:t>
            </a:r>
            <a: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  <a:t>Raumkosten,</a:t>
            </a:r>
          </a:p>
          <a:p>
            <a:pPr algn="ctr" defTabSz="1076325" eaLnBrk="0" hangingPunct="0"/>
            <a: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  <a:t>Liege- und Wartezeiten </a:t>
            </a:r>
          </a:p>
          <a:p>
            <a:pPr algn="ctr" defTabSz="1076325" eaLnBrk="0" hangingPunct="0"/>
            <a:endParaRPr lang="de-DE" sz="2000" b="1" dirty="0" smtClean="0">
              <a:solidFill>
                <a:srgbClr val="0080C8"/>
              </a:solidFill>
              <a:latin typeface="+mj-lt"/>
              <a:cs typeface="Tahoma" pitchFamily="34" charset="0"/>
            </a:endParaRPr>
          </a:p>
          <a:p>
            <a:pPr algn="ctr" defTabSz="1076325" eaLnBrk="0" hangingPunct="0"/>
            <a:r>
              <a:rPr lang="de-DE" sz="2000" b="1" dirty="0" smtClean="0">
                <a:solidFill>
                  <a:srgbClr val="0080C8"/>
                </a:solidFill>
                <a:latin typeface="+mj-lt"/>
                <a:cs typeface="Tahoma" pitchFamily="34" charset="0"/>
              </a:rPr>
              <a:t>bis </a:t>
            </a:r>
            <a: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  <a:t>zu </a:t>
            </a:r>
            <a:b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</a:br>
            <a: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  <a:t>70%</a:t>
            </a:r>
          </a:p>
        </p:txBody>
      </p:sp>
      <p:sp>
        <p:nvSpPr>
          <p:cNvPr id="98315" name="Text Box 12"/>
          <p:cNvSpPr txBox="1">
            <a:spLocks noChangeArrowheads="1"/>
          </p:cNvSpPr>
          <p:nvPr/>
        </p:nvSpPr>
        <p:spPr bwMode="auto">
          <a:xfrm>
            <a:off x="12342539" y="5438355"/>
            <a:ext cx="1836737" cy="287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7730" tIns="53864" rIns="107730" bIns="53864">
            <a:spAutoFit/>
          </a:bodyPr>
          <a:lstStyle/>
          <a:p>
            <a:pPr algn="ctr" defTabSz="1076325" eaLnBrk="0" hangingPunct="0"/>
            <a:endParaRPr lang="de-DE" sz="2000" b="1" dirty="0" smtClean="0">
              <a:latin typeface="+mj-lt"/>
              <a:cs typeface="Tahoma" pitchFamily="34" charset="0"/>
            </a:endParaRPr>
          </a:p>
          <a:p>
            <a:pPr algn="ctr" defTabSz="1076325" eaLnBrk="0" hangingPunct="0"/>
            <a:endParaRPr lang="de-DE" sz="2000" b="1" dirty="0" smtClean="0">
              <a:latin typeface="+mj-lt"/>
              <a:cs typeface="Tahoma" pitchFamily="34" charset="0"/>
            </a:endParaRPr>
          </a:p>
          <a:p>
            <a:pPr algn="ctr" defTabSz="1076325" eaLnBrk="0" hangingPunct="0"/>
            <a:r>
              <a:rPr lang="de-DE" sz="2000" b="1" dirty="0" smtClean="0">
                <a:solidFill>
                  <a:srgbClr val="0080C8"/>
                </a:solidFill>
                <a:latin typeface="+mj-lt"/>
                <a:cs typeface="Tahoma" pitchFamily="34" charset="0"/>
              </a:rPr>
              <a:t>Verringerung</a:t>
            </a:r>
            <a:endParaRPr lang="de-DE" sz="2000" b="1" dirty="0">
              <a:solidFill>
                <a:srgbClr val="0080C8"/>
              </a:solidFill>
              <a:latin typeface="+mj-lt"/>
              <a:cs typeface="Tahoma" pitchFamily="34" charset="0"/>
            </a:endParaRPr>
          </a:p>
          <a:p>
            <a:pPr algn="ctr" defTabSz="1076325" eaLnBrk="0" hangingPunct="0"/>
            <a: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  <a:t> </a:t>
            </a:r>
            <a:r>
              <a:rPr lang="de-DE" sz="2000" b="1" dirty="0" smtClean="0">
                <a:solidFill>
                  <a:srgbClr val="0080C8"/>
                </a:solidFill>
                <a:latin typeface="+mj-lt"/>
                <a:cs typeface="Tahoma" pitchFamily="34" charset="0"/>
              </a:rPr>
              <a:t>Transport-zeiten </a:t>
            </a:r>
            <a:endParaRPr lang="de-DE" sz="2000" b="1" dirty="0">
              <a:solidFill>
                <a:srgbClr val="0080C8"/>
              </a:solidFill>
              <a:latin typeface="+mj-lt"/>
              <a:cs typeface="Tahoma" pitchFamily="34" charset="0"/>
            </a:endParaRPr>
          </a:p>
          <a:p>
            <a:pPr algn="ctr" defTabSz="1076325" eaLnBrk="0" hangingPunct="0"/>
            <a:endParaRPr lang="de-DE" sz="2000" b="1" dirty="0">
              <a:solidFill>
                <a:srgbClr val="0080C8"/>
              </a:solidFill>
              <a:latin typeface="+mj-lt"/>
              <a:cs typeface="Tahoma" pitchFamily="34" charset="0"/>
            </a:endParaRPr>
          </a:p>
          <a:p>
            <a:pPr algn="ctr" defTabSz="1076325" eaLnBrk="0" hangingPunct="0"/>
            <a:endParaRPr lang="de-DE" sz="2000" b="1" dirty="0" smtClean="0">
              <a:solidFill>
                <a:srgbClr val="0080C8"/>
              </a:solidFill>
              <a:latin typeface="+mj-lt"/>
              <a:cs typeface="Tahoma" pitchFamily="34" charset="0"/>
            </a:endParaRPr>
          </a:p>
          <a:p>
            <a:pPr algn="ctr" defTabSz="1076325" eaLnBrk="0" hangingPunct="0"/>
            <a:r>
              <a:rPr lang="de-DE" sz="2000" b="1" dirty="0" smtClean="0">
                <a:solidFill>
                  <a:srgbClr val="0080C8"/>
                </a:solidFill>
                <a:latin typeface="+mj-lt"/>
                <a:cs typeface="Tahoma" pitchFamily="34" charset="0"/>
              </a:rPr>
              <a:t> </a:t>
            </a:r>
            <a: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  <a:t>bis zu </a:t>
            </a:r>
            <a:b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</a:br>
            <a:r>
              <a:rPr lang="de-DE" sz="2000" b="1" dirty="0">
                <a:solidFill>
                  <a:srgbClr val="0080C8"/>
                </a:solidFill>
                <a:latin typeface="+mj-lt"/>
                <a:cs typeface="Tahoma" pitchFamily="34" charset="0"/>
              </a:rPr>
              <a:t>99%</a:t>
            </a:r>
          </a:p>
        </p:txBody>
      </p:sp>
      <p:sp>
        <p:nvSpPr>
          <p:cNvPr id="98316" name="Text Box 13"/>
          <p:cNvSpPr txBox="1">
            <a:spLocks noChangeArrowheads="1"/>
          </p:cNvSpPr>
          <p:nvPr/>
        </p:nvSpPr>
        <p:spPr bwMode="auto">
          <a:xfrm>
            <a:off x="1325315" y="2336800"/>
            <a:ext cx="10488143" cy="177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7730" tIns="53864" rIns="107730" bIns="53864">
            <a:spAutoFit/>
          </a:bodyPr>
          <a:lstStyle/>
          <a:p>
            <a:pPr marL="571500" indent="-571500" defTabSz="1076325" eaLnBrk="0" hangingPunct="0">
              <a:buClr>
                <a:srgbClr val="0080C8"/>
              </a:buClr>
              <a:buFont typeface="Wingdings" panose="05000000000000000000" pitchFamily="2" charset="2"/>
              <a:buChar char="ü"/>
            </a:pPr>
            <a:r>
              <a:rPr lang="de-DE" sz="3600" b="1" dirty="0" smtClean="0">
                <a:solidFill>
                  <a:schemeClr val="tx1"/>
                </a:solidFill>
                <a:latin typeface="+mj-lt"/>
                <a:cs typeface="Tahoma" pitchFamily="34" charset="0"/>
              </a:rPr>
              <a:t>Schnellere Arbeitsprozesse </a:t>
            </a:r>
          </a:p>
          <a:p>
            <a:pPr marL="571500" indent="-571500" defTabSz="1076325" eaLnBrk="0" hangingPunct="0">
              <a:buClr>
                <a:srgbClr val="0080C8"/>
              </a:buClr>
              <a:buFont typeface="Wingdings" panose="05000000000000000000" pitchFamily="2" charset="2"/>
              <a:buChar char="ü"/>
            </a:pPr>
            <a:r>
              <a:rPr lang="de-DE" sz="3600" b="1" dirty="0" smtClean="0">
                <a:solidFill>
                  <a:schemeClr val="tx1"/>
                </a:solidFill>
                <a:latin typeface="+mj-lt"/>
                <a:cs typeface="Tahoma" pitchFamily="34" charset="0"/>
              </a:rPr>
              <a:t>Geringere Kosten</a:t>
            </a:r>
            <a:endParaRPr lang="de-DE" sz="3600" b="1" dirty="0">
              <a:solidFill>
                <a:schemeClr val="tx1"/>
              </a:solidFill>
              <a:latin typeface="+mj-lt"/>
              <a:cs typeface="Tahoma" pitchFamily="34" charset="0"/>
            </a:endParaRPr>
          </a:p>
          <a:p>
            <a:pPr marL="571500" indent="-571500" defTabSz="1076325" eaLnBrk="0" hangingPunct="0">
              <a:buClr>
                <a:srgbClr val="0080C8"/>
              </a:buClr>
              <a:buFont typeface="Wingdings" panose="05000000000000000000" pitchFamily="2" charset="2"/>
              <a:buChar char="ü"/>
            </a:pPr>
            <a:r>
              <a:rPr lang="de-DE" sz="3600" b="1" dirty="0" smtClean="0">
                <a:solidFill>
                  <a:schemeClr val="tx1"/>
                </a:solidFill>
                <a:latin typeface="+mj-lt"/>
                <a:cs typeface="Tahoma" pitchFamily="34" charset="0"/>
              </a:rPr>
              <a:t>Schnelle Amortisation der Investition</a:t>
            </a:r>
            <a:endParaRPr lang="de-DE" sz="3600" b="1" dirty="0">
              <a:solidFill>
                <a:schemeClr val="tx1"/>
              </a:solidFill>
              <a:latin typeface="+mj-lt"/>
              <a:cs typeface="Tahom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Workflow - Wirtschaftlichkeitsanalyse</a:t>
            </a:r>
            <a:endParaRPr lang="de-DE" dirty="0"/>
          </a:p>
        </p:txBody>
      </p:sp>
      <p:sp>
        <p:nvSpPr>
          <p:cNvPr id="4" name="Pfeil nach oben 3"/>
          <p:cNvSpPr/>
          <p:nvPr/>
        </p:nvSpPr>
        <p:spPr>
          <a:xfrm>
            <a:off x="14934827" y="1780456"/>
            <a:ext cx="504056" cy="66361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 rot="16200000">
            <a:off x="12678649" y="5157139"/>
            <a:ext cx="6043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latin typeface="+mj-lt"/>
              </a:rPr>
              <a:t>Wirtschaftlichkeit</a:t>
            </a:r>
            <a:endParaRPr lang="de-DE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531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8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8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5" grpId="0" animBg="1"/>
      <p:bldP spid="98306" grpId="0" animBg="1"/>
      <p:bldP spid="98307" grpId="0" animBg="1"/>
      <p:bldP spid="98308" grpId="0" animBg="1"/>
      <p:bldP spid="98309" grpId="0" animBg="1"/>
      <p:bldP spid="98311" grpId="0"/>
      <p:bldP spid="98312" grpId="0"/>
      <p:bldP spid="98313" grpId="0"/>
      <p:bldP spid="98314" grpId="0"/>
      <p:bldP spid="98315" grpId="0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e 3">
            <a:extLst>
              <a:ext uri="{FF2B5EF4-FFF2-40B4-BE49-F238E27FC236}">
                <a16:creationId xmlns:a16="http://schemas.microsoft.com/office/drawing/2014/main" id="{8CB54733-0ADF-3845-A7F1-9917D064ACAB}"/>
              </a:ext>
            </a:extLst>
          </p:cNvPr>
          <p:cNvSpPr/>
          <p:nvPr/>
        </p:nvSpPr>
        <p:spPr>
          <a:xfrm>
            <a:off x="-660973" y="1766244"/>
            <a:ext cx="7854665" cy="7715267"/>
          </a:xfrm>
          <a:prstGeom prst="ellipse">
            <a:avLst/>
          </a:prstGeom>
          <a:noFill/>
          <a:ln>
            <a:solidFill>
              <a:srgbClr val="C9232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0" tIns="51200" rIns="51200" bIns="51200" rtlCol="0" anchor="ctr"/>
          <a:lstStyle/>
          <a:p>
            <a:pPr algn="ctr"/>
            <a:endParaRPr lang="de-DE" sz="5120" b="1" dirty="0">
              <a:solidFill>
                <a:schemeClr val="bg1"/>
              </a:solidFill>
              <a:latin typeface="Sansation" panose="02000000000000000000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AAFA69-7EB2-A848-AAB6-10077A4BD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2437" y="6425244"/>
            <a:ext cx="9568707" cy="3328357"/>
          </a:xfrm>
        </p:spPr>
        <p:txBody>
          <a:bodyPr>
            <a:normAutofit/>
          </a:bodyPr>
          <a:lstStyle/>
          <a:p>
            <a:r>
              <a:rPr lang="de-DE" dirty="0" smtClean="0"/>
              <a:t>Auszeichnungen und Zertifikate</a:t>
            </a:r>
            <a:endParaRPr lang="de-DE" dirty="0"/>
          </a:p>
        </p:txBody>
      </p:sp>
      <p:sp>
        <p:nvSpPr>
          <p:cNvPr id="11" name="Ellipse 3">
            <a:extLst>
              <a:ext uri="{FF2B5EF4-FFF2-40B4-BE49-F238E27FC236}">
                <a16:creationId xmlns:a16="http://schemas.microsoft.com/office/drawing/2014/main" id="{F69AFD13-74B1-B14F-BA4B-913D1AA4626E}"/>
              </a:ext>
            </a:extLst>
          </p:cNvPr>
          <p:cNvSpPr/>
          <p:nvPr/>
        </p:nvSpPr>
        <p:spPr>
          <a:xfrm>
            <a:off x="8316691" y="-1126482"/>
            <a:ext cx="7854665" cy="7715267"/>
          </a:xfrm>
          <a:prstGeom prst="ellipse">
            <a:avLst/>
          </a:prstGeom>
          <a:noFill/>
          <a:ln>
            <a:solidFill>
              <a:srgbClr val="C9232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0" tIns="51200" rIns="51200" bIns="51200" rtlCol="0" anchor="ctr"/>
          <a:lstStyle/>
          <a:p>
            <a:pPr algn="ctr"/>
            <a:endParaRPr lang="de-DE" sz="5120" b="1" dirty="0">
              <a:solidFill>
                <a:schemeClr val="bg1"/>
              </a:solidFill>
              <a:latin typeface="Sansation" panose="02000000000000000000" pitchFamily="2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281" y="4414628"/>
            <a:ext cx="4427617" cy="234541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3002" y="1153484"/>
            <a:ext cx="3108400" cy="31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Vorteile des PROXESS-Rechnungsworkflows</a:t>
            </a:r>
            <a:endParaRPr lang="de-D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20000"/>
              </a:spcBef>
              <a:buClr>
                <a:srgbClr val="0080C8"/>
              </a:buClr>
              <a:buFont typeface="Wingdings" panose="05000000000000000000" pitchFamily="2" charset="2"/>
              <a:buChar char="§"/>
              <a:defRPr/>
            </a:pPr>
            <a:r>
              <a:rPr lang="de-DE" sz="3200" kern="0" dirty="0" smtClean="0">
                <a:latin typeface="+mj-lt"/>
                <a:sym typeface="Gill Sans" charset="0"/>
              </a:rPr>
              <a:t> Verkürzung </a:t>
            </a:r>
            <a:r>
              <a:rPr lang="de-DE" sz="3200" kern="0" dirty="0">
                <a:latin typeface="+mj-lt"/>
                <a:sym typeface="Gill Sans" charset="0"/>
              </a:rPr>
              <a:t>von </a:t>
            </a:r>
            <a:r>
              <a:rPr lang="de-DE" sz="3200" kern="0" dirty="0" smtClean="0">
                <a:latin typeface="+mj-lt"/>
                <a:sym typeface="Gill Sans" charset="0"/>
              </a:rPr>
              <a:t>Durchlaufzeiten </a:t>
            </a:r>
          </a:p>
          <a:p>
            <a:pPr>
              <a:spcBef>
                <a:spcPct val="20000"/>
              </a:spcBef>
              <a:buClr>
                <a:srgbClr val="0080C8"/>
              </a:buClr>
              <a:buFont typeface="Wingdings" panose="05000000000000000000" pitchFamily="2" charset="2"/>
              <a:buChar char="§"/>
              <a:defRPr/>
            </a:pPr>
            <a:r>
              <a:rPr lang="de-DE" sz="3200" kern="0" dirty="0" smtClean="0">
                <a:latin typeface="+mj-lt"/>
                <a:sym typeface="Gill Sans" charset="0"/>
              </a:rPr>
              <a:t> Kosteneinsparung durch Ausnutzung von Skonti </a:t>
            </a:r>
            <a:endParaRPr lang="de-DE" sz="3200" kern="0" dirty="0">
              <a:latin typeface="+mj-lt"/>
              <a:sym typeface="Gill Sans" charset="0"/>
            </a:endParaRPr>
          </a:p>
          <a:p>
            <a:pPr>
              <a:spcBef>
                <a:spcPct val="20000"/>
              </a:spcBef>
              <a:buClr>
                <a:srgbClr val="0080C8"/>
              </a:buClr>
              <a:buFont typeface="Wingdings" panose="05000000000000000000" pitchFamily="2" charset="2"/>
              <a:buChar char="§"/>
              <a:defRPr/>
            </a:pPr>
            <a:r>
              <a:rPr lang="de-DE" sz="3200" kern="0" dirty="0" smtClean="0">
                <a:latin typeface="+mj-lt"/>
                <a:sym typeface="Gill Sans" charset="0"/>
              </a:rPr>
              <a:t> Einfache </a:t>
            </a:r>
            <a:r>
              <a:rPr lang="de-DE" sz="3200" kern="0" dirty="0">
                <a:latin typeface="+mj-lt"/>
                <a:sym typeface="Gill Sans" charset="0"/>
              </a:rPr>
              <a:t>Umsetzung </a:t>
            </a:r>
            <a:r>
              <a:rPr lang="de-DE" sz="3200" kern="0" dirty="0" smtClean="0">
                <a:latin typeface="+mj-lt"/>
                <a:sym typeface="Gill Sans" charset="0"/>
              </a:rPr>
              <a:t>der </a:t>
            </a:r>
            <a:r>
              <a:rPr lang="de-DE" sz="3200" kern="0" dirty="0">
                <a:latin typeface="+mj-lt"/>
                <a:sym typeface="Gill Sans" charset="0"/>
              </a:rPr>
              <a:t>Regeln direkt in </a:t>
            </a:r>
            <a:r>
              <a:rPr lang="de-DE" sz="3200" kern="0" dirty="0" smtClean="0">
                <a:latin typeface="+mj-lt"/>
                <a:sym typeface="Gill Sans" charset="0"/>
              </a:rPr>
              <a:t>MS Visio</a:t>
            </a:r>
            <a:endParaRPr lang="de-DE" sz="3200" kern="0" dirty="0">
              <a:latin typeface="+mj-lt"/>
              <a:sym typeface="Gill Sans" charset="0"/>
            </a:endParaRPr>
          </a:p>
          <a:p>
            <a:pPr>
              <a:spcBef>
                <a:spcPct val="20000"/>
              </a:spcBef>
              <a:buClr>
                <a:srgbClr val="0080C8"/>
              </a:buClr>
              <a:buFont typeface="Wingdings" panose="05000000000000000000" pitchFamily="2" charset="2"/>
              <a:buChar char="§"/>
              <a:defRPr/>
            </a:pPr>
            <a:r>
              <a:rPr lang="de-DE" sz="3200" kern="0" dirty="0" smtClean="0">
                <a:latin typeface="+mj-lt"/>
                <a:sym typeface="Gill Sans" charset="0"/>
              </a:rPr>
              <a:t> Hohe Transparenz </a:t>
            </a:r>
            <a:r>
              <a:rPr lang="de-DE" sz="3200" kern="0" dirty="0">
                <a:latin typeface="+mj-lt"/>
                <a:sym typeface="Gill Sans" charset="0"/>
              </a:rPr>
              <a:t>der </a:t>
            </a:r>
            <a:r>
              <a:rPr lang="de-DE" sz="3200" kern="0" dirty="0" smtClean="0">
                <a:latin typeface="+mj-lt"/>
                <a:sym typeface="Gill Sans" charset="0"/>
              </a:rPr>
              <a:t>Vorgänge und automatische </a:t>
            </a:r>
            <a:r>
              <a:rPr lang="de-DE" sz="3200" kern="0" dirty="0">
                <a:latin typeface="+mj-lt"/>
                <a:sym typeface="Gill Sans" charset="0"/>
              </a:rPr>
              <a:t>Dokumentation</a:t>
            </a:r>
          </a:p>
          <a:p>
            <a:pPr>
              <a:spcBef>
                <a:spcPct val="20000"/>
              </a:spcBef>
              <a:buClr>
                <a:srgbClr val="0080C8"/>
              </a:buClr>
              <a:buFont typeface="Wingdings" panose="05000000000000000000" pitchFamily="2" charset="2"/>
              <a:buChar char="§"/>
              <a:defRPr/>
            </a:pPr>
            <a:r>
              <a:rPr lang="de-DE" sz="3200" dirty="0" smtClean="0">
                <a:latin typeface="+mj-lt"/>
                <a:sym typeface="Gill Sans" charset="0"/>
              </a:rPr>
              <a:t> Automatische Weiterleitung von </a:t>
            </a:r>
            <a:r>
              <a:rPr lang="de-DE" sz="3200" dirty="0">
                <a:latin typeface="+mj-lt"/>
                <a:sym typeface="Gill Sans" charset="0"/>
              </a:rPr>
              <a:t>Aufgaben an verantwortliche Personen  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  <a:tabLst>
                <a:tab pos="399621" algn="l"/>
              </a:tabLst>
              <a:defRPr/>
            </a:pPr>
            <a:r>
              <a:rPr lang="de-DE" sz="3200" dirty="0">
                <a:latin typeface="+mj-lt"/>
                <a:sym typeface="Gill Sans" charset="0"/>
              </a:rPr>
              <a:t> </a:t>
            </a:r>
            <a:r>
              <a:rPr lang="de-DE" sz="3200" dirty="0" smtClean="0">
                <a:latin typeface="+mj-lt"/>
                <a:sym typeface="Gill Sans" charset="0"/>
              </a:rPr>
              <a:t>Automatische </a:t>
            </a:r>
            <a:r>
              <a:rPr lang="de-DE" sz="3200" dirty="0">
                <a:latin typeface="+mj-lt"/>
                <a:sym typeface="Gill Sans" charset="0"/>
              </a:rPr>
              <a:t>Eskalation bei Zeitüberschreitungen  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  <a:tabLst>
                <a:tab pos="399621" algn="l"/>
              </a:tabLst>
              <a:defRPr/>
            </a:pPr>
            <a:r>
              <a:rPr lang="de-DE" sz="3200" dirty="0" smtClean="0">
                <a:latin typeface="+mj-lt"/>
                <a:sym typeface="Gill Sans" charset="0"/>
              </a:rPr>
              <a:t> Automatisches </a:t>
            </a:r>
            <a:r>
              <a:rPr lang="de-DE" sz="3200" dirty="0">
                <a:latin typeface="+mj-lt"/>
                <a:sym typeface="Gill Sans" charset="0"/>
              </a:rPr>
              <a:t>Einsetzen von Vertreterregelungen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  <a:tabLst>
                <a:tab pos="399621" algn="l"/>
              </a:tabLst>
              <a:defRPr/>
            </a:pPr>
            <a:r>
              <a:rPr lang="de-DE" sz="3200" dirty="0" smtClean="0">
                <a:latin typeface="+mj-lt"/>
                <a:sym typeface="Gill Sans" charset="0"/>
              </a:rPr>
              <a:t> </a:t>
            </a:r>
            <a:r>
              <a:rPr lang="de-DE" sz="3200" dirty="0">
                <a:latin typeface="+mj-lt"/>
                <a:sym typeface="Gill Sans" charset="0"/>
              </a:rPr>
              <a:t>Günstiger Einstieg mit </a:t>
            </a:r>
            <a:r>
              <a:rPr lang="de-DE" sz="3200" dirty="0" smtClean="0">
                <a:latin typeface="+mj-lt"/>
                <a:sym typeface="Gill Sans" charset="0"/>
              </a:rPr>
              <a:t>dem OEM-Paket „</a:t>
            </a:r>
            <a:r>
              <a:rPr lang="de-DE" sz="3200" dirty="0" err="1" smtClean="0">
                <a:latin typeface="+mj-lt"/>
                <a:sym typeface="Gill Sans" charset="0"/>
              </a:rPr>
              <a:t>Documents</a:t>
            </a:r>
            <a:r>
              <a:rPr lang="de-DE" sz="3200" dirty="0" smtClean="0">
                <a:latin typeface="+mj-lt"/>
                <a:sym typeface="Gill Sans" charset="0"/>
              </a:rPr>
              <a:t> </a:t>
            </a:r>
            <a:r>
              <a:rPr lang="de-DE" sz="3200" dirty="0" err="1" smtClean="0">
                <a:latin typeface="+mj-lt"/>
                <a:sym typeface="Gill Sans" charset="0"/>
              </a:rPr>
              <a:t>Invoice</a:t>
            </a:r>
            <a:r>
              <a:rPr lang="de-DE" sz="3200" dirty="0" smtClean="0">
                <a:latin typeface="+mj-lt"/>
                <a:sym typeface="Gill Sans" charset="0"/>
              </a:rPr>
              <a:t>“</a:t>
            </a:r>
            <a:endParaRPr lang="de-DE" sz="3200" dirty="0">
              <a:latin typeface="+mj-lt"/>
              <a:sym typeface="Gill Sans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208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Lösungen rund um PROXESS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spcAft>
                <a:spcPts val="1422"/>
              </a:spcAft>
              <a:buNone/>
            </a:pPr>
            <a:endParaRPr lang="de-DE" altLang="de-DE" sz="3600" b="1" dirty="0" smtClean="0">
              <a:cs typeface="Tahoma" panose="020B0604030504040204" pitchFamily="34" charset="0"/>
            </a:endParaRPr>
          </a:p>
          <a:p>
            <a:pPr marL="0" indent="0" algn="ctr">
              <a:spcAft>
                <a:spcPts val="1422"/>
              </a:spcAft>
              <a:buNone/>
            </a:pPr>
            <a:r>
              <a:rPr lang="de-DE" altLang="de-DE" sz="4000" b="1" dirty="0" smtClean="0">
                <a:cs typeface="Tahoma" panose="020B0604030504040204" pitchFamily="34" charset="0"/>
              </a:rPr>
              <a:t> Geschäftsleitungsarchiv</a:t>
            </a:r>
          </a:p>
          <a:p>
            <a:pPr marL="0" indent="0" algn="ctr">
              <a:spcAft>
                <a:spcPts val="1422"/>
              </a:spcAft>
              <a:buNone/>
            </a:pPr>
            <a:endParaRPr lang="de-DE" altLang="de-DE" sz="3600" b="1" dirty="0">
              <a:cs typeface="Tahoma" panose="020B0604030504040204" pitchFamily="34" charset="0"/>
            </a:endParaRPr>
          </a:p>
          <a:p>
            <a:pPr marL="0" indent="0" algn="ctr">
              <a:spcAft>
                <a:spcPts val="1422"/>
              </a:spcAft>
              <a:buNone/>
            </a:pPr>
            <a:endParaRPr lang="de-DE" altLang="de-DE" sz="3600" b="1" dirty="0" smtClean="0">
              <a:cs typeface="Tahoma" panose="020B0604030504040204" pitchFamily="34" charset="0"/>
            </a:endParaRPr>
          </a:p>
          <a:p>
            <a:pPr marL="0" indent="0" algn="ctr">
              <a:spcAft>
                <a:spcPts val="1422"/>
              </a:spcAft>
              <a:buNone/>
            </a:pPr>
            <a:endParaRPr lang="de-DE" altLang="de-DE" sz="3600" b="1" dirty="0" smtClean="0">
              <a:cs typeface="Tahoma" panose="020B0604030504040204" pitchFamily="34" charset="0"/>
            </a:endParaRPr>
          </a:p>
          <a:p>
            <a:pPr marL="0" indent="0" algn="ctr">
              <a:spcAft>
                <a:spcPts val="1422"/>
              </a:spcAft>
              <a:buNone/>
            </a:pPr>
            <a:r>
              <a:rPr lang="de-DE" altLang="de-DE" sz="4000" b="1" dirty="0" smtClean="0">
                <a:cs typeface="Tahoma" panose="020B0604030504040204" pitchFamily="34" charset="0"/>
              </a:rPr>
              <a:t>E-Mail </a:t>
            </a:r>
            <a:r>
              <a:rPr lang="de-DE" altLang="de-DE" sz="4000" b="1" dirty="0">
                <a:cs typeface="Tahoma" panose="020B0604030504040204" pitchFamily="34" charset="0"/>
              </a:rPr>
              <a:t>Archivierung</a:t>
            </a:r>
            <a:endParaRPr lang="de-DE" altLang="de-DE" sz="4000" dirty="0">
              <a:solidFill>
                <a:srgbClr val="003366"/>
              </a:solidFill>
              <a:cs typeface="Tahoma" panose="020B0604030504040204" pitchFamily="34" charset="0"/>
            </a:endParaRPr>
          </a:p>
          <a:p>
            <a:pPr algn="ctr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422"/>
              </a:spcAft>
              <a:buNone/>
            </a:pPr>
            <a:endParaRPr lang="de-DE" altLang="de-DE" sz="3600" b="1" dirty="0" smtClean="0">
              <a:cs typeface="Tahoma" panose="020B0604030504040204" pitchFamily="34" charset="0"/>
            </a:endParaRPr>
          </a:p>
          <a:p>
            <a:pPr marL="0" indent="0" algn="ctr">
              <a:spcAft>
                <a:spcPts val="1422"/>
              </a:spcAft>
              <a:buNone/>
            </a:pPr>
            <a:r>
              <a:rPr lang="de-DE" altLang="de-DE" sz="4000" b="1" dirty="0" smtClean="0">
                <a:cs typeface="Tahoma" panose="020B0604030504040204" pitchFamily="34" charset="0"/>
              </a:rPr>
              <a:t>Digitale </a:t>
            </a:r>
            <a:r>
              <a:rPr lang="de-DE" altLang="de-DE" sz="4000" b="1" dirty="0" smtClean="0">
                <a:cs typeface="Tahoma" panose="020B0604030504040204" pitchFamily="34" charset="0"/>
              </a:rPr>
              <a:t>Vertragsmanagement</a:t>
            </a:r>
            <a:endParaRPr lang="de-DE" altLang="de-DE" sz="4000" b="1" dirty="0" smtClean="0">
              <a:cs typeface="Tahoma" panose="020B0604030504040204" pitchFamily="34" charset="0"/>
            </a:endParaRPr>
          </a:p>
          <a:p>
            <a:pPr marL="0" indent="0" algn="ctr">
              <a:spcAft>
                <a:spcPts val="1422"/>
              </a:spcAft>
              <a:buNone/>
            </a:pPr>
            <a:endParaRPr lang="de-DE" altLang="de-DE" sz="3600" b="1" dirty="0" smtClean="0">
              <a:cs typeface="Tahoma" panose="020B0604030504040204" pitchFamily="34" charset="0"/>
            </a:endParaRPr>
          </a:p>
          <a:p>
            <a:pPr marL="0" indent="0" algn="ctr">
              <a:spcAft>
                <a:spcPts val="1422"/>
              </a:spcAft>
              <a:buNone/>
            </a:pPr>
            <a:endParaRPr lang="de-DE" altLang="de-DE" sz="3600" b="1" dirty="0">
              <a:cs typeface="Tahoma" panose="020B0604030504040204" pitchFamily="34" charset="0"/>
            </a:endParaRPr>
          </a:p>
          <a:p>
            <a:pPr marL="0" indent="0" algn="ctr">
              <a:spcAft>
                <a:spcPts val="1422"/>
              </a:spcAft>
              <a:buNone/>
            </a:pPr>
            <a:endParaRPr lang="de-DE" altLang="de-DE" sz="3600" b="1" dirty="0" smtClean="0">
              <a:cs typeface="Tahoma" panose="020B0604030504040204" pitchFamily="34" charset="0"/>
            </a:endParaRPr>
          </a:p>
          <a:p>
            <a:pPr marL="0" indent="0" algn="ctr">
              <a:spcAft>
                <a:spcPts val="1422"/>
              </a:spcAft>
              <a:buNone/>
            </a:pPr>
            <a:r>
              <a:rPr lang="de-DE" altLang="de-DE" sz="4000" b="1" dirty="0" smtClean="0">
                <a:cs typeface="Tahoma" panose="020B0604030504040204" pitchFamily="34" charset="0"/>
              </a:rPr>
              <a:t>Digitale </a:t>
            </a:r>
            <a:r>
              <a:rPr lang="de-DE" altLang="de-DE" sz="4000" b="1" dirty="0" smtClean="0">
                <a:cs typeface="Tahoma" panose="020B0604030504040204" pitchFamily="34" charset="0"/>
              </a:rPr>
              <a:t>Personalmanagement</a:t>
            </a:r>
            <a:endParaRPr lang="de-DE" altLang="de-DE" sz="4000" b="1" dirty="0">
              <a:cs typeface="Tahoma" panose="020B060403050404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7843" y="5068822"/>
            <a:ext cx="5256584" cy="1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Digitales Vertragsmanagement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92144" y="1885246"/>
            <a:ext cx="6685900" cy="73390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8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200" dirty="0" smtClean="0"/>
              <a:t>Zentrale Akte - Alles auf einen Blick</a:t>
            </a: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200" dirty="0" smtClean="0"/>
              <a:t>Workflow </a:t>
            </a:r>
            <a:r>
              <a:rPr lang="de-DE" sz="3200" dirty="0"/>
              <a:t>von </a:t>
            </a:r>
            <a:r>
              <a:rPr lang="de-DE" sz="3200" dirty="0" smtClean="0"/>
              <a:t>Vertragserstellung </a:t>
            </a:r>
            <a:r>
              <a:rPr lang="de-DE" sz="3200" dirty="0"/>
              <a:t>bis </a:t>
            </a:r>
            <a:r>
              <a:rPr lang="de-DE" sz="3200" dirty="0" smtClean="0"/>
              <a:t>Abschluss</a:t>
            </a:r>
            <a:endParaRPr lang="de-DE" sz="3200" dirty="0"/>
          </a:p>
          <a:p>
            <a:pPr>
              <a:lnSpc>
                <a:spcPct val="100000"/>
              </a:lnSpc>
              <a:spcAft>
                <a:spcPts val="18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200" dirty="0" smtClean="0"/>
              <a:t>Fristenkalender mit Erinnerungsfunktion</a:t>
            </a: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200" dirty="0" smtClean="0"/>
              <a:t>Ausführliches Berechtigungskonzept </a:t>
            </a: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200" dirty="0" smtClean="0"/>
              <a:t>Standardisierte </a:t>
            </a:r>
            <a:r>
              <a:rPr lang="de-DE" sz="3200" dirty="0"/>
              <a:t>Vertragsvorlagen</a:t>
            </a: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200" dirty="0"/>
              <a:t>Komfortable </a:t>
            </a:r>
            <a:r>
              <a:rPr lang="de-DE" sz="3200" dirty="0" smtClean="0"/>
              <a:t>Suchmöglichkeiten</a:t>
            </a:r>
            <a:endParaRPr lang="de-DE" sz="3200" dirty="0"/>
          </a:p>
          <a:p>
            <a:pPr>
              <a:lnSpc>
                <a:spcPct val="100000"/>
              </a:lnSpc>
              <a:spcAft>
                <a:spcPts val="18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200" dirty="0" smtClean="0"/>
              <a:t>Reports und </a:t>
            </a:r>
            <a:r>
              <a:rPr lang="de-DE" sz="3200" dirty="0" err="1" smtClean="0"/>
              <a:t>Controllingtools</a:t>
            </a:r>
            <a:endParaRPr lang="de-DE" sz="3200" dirty="0"/>
          </a:p>
          <a:p>
            <a:pPr>
              <a:lnSpc>
                <a:spcPct val="100000"/>
              </a:lnSpc>
              <a:spcAft>
                <a:spcPts val="18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200" dirty="0" smtClean="0"/>
              <a:t>Standardisierte </a:t>
            </a:r>
            <a:r>
              <a:rPr lang="de-DE" sz="3200" dirty="0"/>
              <a:t>Java- </a:t>
            </a:r>
            <a:r>
              <a:rPr lang="de-DE" sz="3200" dirty="0" smtClean="0"/>
              <a:t>+ XML-Schnittstellen</a:t>
            </a:r>
            <a:endParaRPr lang="de-DE" sz="3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059" y="2932584"/>
            <a:ext cx="8682919" cy="4570404"/>
          </a:xfrm>
          <a:prstGeom prst="rect">
            <a:avLst/>
          </a:prstGeom>
          <a:ln>
            <a:solidFill>
              <a:srgbClr val="0080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45596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Digitales Personalmanagement</a:t>
            </a:r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10326314" y="2212504"/>
            <a:ext cx="6840761" cy="682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25" tIns="65013" rIns="130025" bIns="65013"/>
          <a:lstStyle/>
          <a:p>
            <a:pPr marL="843214" lvl="1" indent="-457200" defTabSz="259601" eaLnBrk="0" hangingPunct="0">
              <a:lnSpc>
                <a:spcPct val="150000"/>
              </a:lnSpc>
              <a:buClr>
                <a:srgbClr val="0080C8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Einfache Bedienung </a:t>
            </a:r>
            <a:endParaRPr lang="de-DE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843214" lvl="1" indent="-457200" defTabSz="259601" eaLnBrk="0" hangingPunct="0">
              <a:lnSpc>
                <a:spcPct val="150000"/>
              </a:lnSpc>
              <a:buClr>
                <a:srgbClr val="0080C8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Hohe Sicherheit</a:t>
            </a:r>
            <a:endParaRPr lang="de-DE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843214" lvl="1" indent="-457200" defTabSz="259601" eaLnBrk="0" hangingPunct="0">
              <a:lnSpc>
                <a:spcPct val="150000"/>
              </a:lnSpc>
              <a:buClr>
                <a:srgbClr val="0080C8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Einfache Administration</a:t>
            </a:r>
            <a:endParaRPr lang="de-DE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843214" lvl="1" indent="-457200" defTabSz="259601" eaLnBrk="0" hangingPunct="0">
              <a:lnSpc>
                <a:spcPct val="150000"/>
              </a:lnSpc>
              <a:buClr>
                <a:srgbClr val="0080C8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Fristenkalender mit E-Mail-Erinnerung</a:t>
            </a:r>
            <a:endParaRPr lang="de-DE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843214" lvl="1" indent="-457200" defTabSz="259601" eaLnBrk="0" hangingPunct="0">
              <a:lnSpc>
                <a:spcPct val="150000"/>
              </a:lnSpc>
              <a:buClr>
                <a:srgbClr val="0080C8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3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Browserbasiertes System </a:t>
            </a:r>
            <a:endParaRPr lang="de-DE" sz="3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843214" lvl="1" indent="-457200" defTabSz="259601" eaLnBrk="0" hangingPunct="0">
              <a:lnSpc>
                <a:spcPct val="150000"/>
              </a:lnSpc>
              <a:buClr>
                <a:srgbClr val="0080C8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Offene Schnittstellen</a:t>
            </a:r>
          </a:p>
          <a:p>
            <a:pPr marL="843214" lvl="1" indent="-457200" defTabSz="259601" eaLnBrk="0" hangingPunct="0">
              <a:lnSpc>
                <a:spcPct val="150000"/>
              </a:lnSpc>
              <a:buClr>
                <a:srgbClr val="0080C8"/>
              </a:buClr>
              <a:buSzPct val="120000"/>
              <a:buFont typeface="Wingdings" panose="05000000000000000000" pitchFamily="2" charset="2"/>
              <a:buChar char="§"/>
            </a:pPr>
            <a:r>
              <a:rPr lang="de-DE" sz="3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Branchenunabhängig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315" y="2828899"/>
            <a:ext cx="8670319" cy="48562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043718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feld 12"/>
          <p:cNvSpPr txBox="1">
            <a:spLocks noChangeArrowheads="1"/>
          </p:cNvSpPr>
          <p:nvPr/>
        </p:nvSpPr>
        <p:spPr bwMode="auto">
          <a:xfrm>
            <a:off x="14739040" y="9399133"/>
            <a:ext cx="504283" cy="39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25" tIns="65013" rIns="130025" bIns="65013">
            <a:spAutoFit/>
          </a:bodyPr>
          <a:lstStyle/>
          <a:p>
            <a:fld id="{FC113883-E2F4-49C2-86A1-ADFE05CACA83}" type="slidenum">
              <a:rPr lang="de-DE" sz="1700">
                <a:solidFill>
                  <a:schemeClr val="bg1"/>
                </a:solidFill>
                <a:ea typeface="MS Gothic" pitchFamily="49" charset="-128"/>
              </a:rPr>
              <a:pPr/>
              <a:t>44</a:t>
            </a:fld>
            <a:endParaRPr lang="de-DE" sz="1700" dirty="0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6797923" y="2212504"/>
            <a:ext cx="10297144" cy="642732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1420" tIns="45710" rIns="91420" bIns="45710"/>
          <a:lstStyle/>
          <a:p>
            <a:pPr marL="571500" indent="-571500">
              <a:spcAft>
                <a:spcPts val="12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600" dirty="0" smtClean="0">
                <a:latin typeface="+mj-lt"/>
              </a:rPr>
              <a:t>Zentrale Archivierung von E-Mails</a:t>
            </a:r>
          </a:p>
          <a:p>
            <a:pPr marL="571500" indent="-571500">
              <a:spcAft>
                <a:spcPts val="12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600" dirty="0" smtClean="0">
                <a:latin typeface="+mj-lt"/>
              </a:rPr>
              <a:t>Rechtskonforme Archivierung </a:t>
            </a:r>
          </a:p>
          <a:p>
            <a:pPr marL="571500" indent="-571500">
              <a:spcAft>
                <a:spcPts val="12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600" dirty="0" smtClean="0">
                <a:latin typeface="+mj-lt"/>
              </a:rPr>
              <a:t>Schutz </a:t>
            </a:r>
            <a:r>
              <a:rPr lang="de-DE" sz="3600" dirty="0">
                <a:latin typeface="+mj-lt"/>
              </a:rPr>
              <a:t>vor Datenverlust</a:t>
            </a:r>
          </a:p>
          <a:p>
            <a:pPr marL="571500" indent="-571500">
              <a:spcAft>
                <a:spcPts val="12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600" dirty="0">
                <a:latin typeface="+mj-lt"/>
              </a:rPr>
              <a:t>Minimiert Haftungsrisiken</a:t>
            </a:r>
          </a:p>
          <a:p>
            <a:pPr marL="571500" indent="-571500">
              <a:spcAft>
                <a:spcPts val="12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600" dirty="0">
                <a:latin typeface="+mj-lt"/>
              </a:rPr>
              <a:t>Verfügbarkeit der E-Mails auch bei Ausfall des Mailservers</a:t>
            </a:r>
          </a:p>
          <a:p>
            <a:pPr marL="571500" indent="-571500">
              <a:spcAft>
                <a:spcPts val="12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600" dirty="0">
                <a:latin typeface="+mj-lt"/>
              </a:rPr>
              <a:t>Schnelles Auffinden von E-Mails</a:t>
            </a:r>
          </a:p>
          <a:p>
            <a:pPr marL="571500" indent="-571500">
              <a:spcAft>
                <a:spcPts val="12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600" dirty="0" smtClean="0">
                <a:latin typeface="+mj-lt"/>
              </a:rPr>
              <a:t>„Betriebsratssicher“, da Schutz der Privatsphäre</a:t>
            </a:r>
          </a:p>
          <a:p>
            <a:pPr marL="571500" indent="-571500">
              <a:spcAft>
                <a:spcPts val="120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sz="3600" dirty="0">
                <a:latin typeface="+mj-lt"/>
              </a:rPr>
              <a:t>Entlastet den </a:t>
            </a:r>
            <a:r>
              <a:rPr lang="de-DE" sz="3600" dirty="0" smtClean="0">
                <a:latin typeface="+mj-lt"/>
              </a:rPr>
              <a:t>E-Mail-Server</a:t>
            </a:r>
            <a:endParaRPr lang="de-DE" sz="4000" dirty="0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Serverbasierte E-Mailarchivierung</a:t>
            </a: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1397323" y="1951142"/>
            <a:ext cx="4392488" cy="6670074"/>
            <a:chOff x="2189411" y="2284512"/>
            <a:chExt cx="4392488" cy="6670074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9411" y="2284512"/>
              <a:ext cx="4392488" cy="6670074"/>
            </a:xfrm>
            <a:prstGeom prst="rect">
              <a:avLst/>
            </a:prstGeom>
          </p:spPr>
        </p:pic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7735" y="5020816"/>
              <a:ext cx="2473964" cy="7920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35598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0853D149-2B3D-E84C-889D-504F94D69F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" y="2"/>
            <a:ext cx="17339733" cy="7719634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2ACAA02D-0C60-0C44-87F2-24533CD48F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4" y="8540793"/>
            <a:ext cx="16554027" cy="767644"/>
          </a:xfrm>
        </p:spPr>
        <p:txBody>
          <a:bodyPr anchor="ctr" anchorCtr="0">
            <a:normAutofit fontScale="90000"/>
          </a:bodyPr>
          <a:lstStyle/>
          <a:p>
            <a:r>
              <a:rPr lang="de-DE" dirty="0">
                <a:latin typeface="+mn-lt"/>
              </a:rPr>
              <a:t>Erfahrung in vielen Branchen</a:t>
            </a:r>
          </a:p>
        </p:txBody>
      </p:sp>
      <p:sp>
        <p:nvSpPr>
          <p:cNvPr id="15" name="Untertitel 14">
            <a:extLst>
              <a:ext uri="{FF2B5EF4-FFF2-40B4-BE49-F238E27FC236}">
                <a16:creationId xmlns:a16="http://schemas.microsoft.com/office/drawing/2014/main" id="{D0D1A69B-5219-FA4F-86D7-49BC36D6071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4" y="8048978"/>
            <a:ext cx="16554027" cy="54186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dirty="0" smtClean="0">
                <a:latin typeface="+mn-lt"/>
              </a:rPr>
              <a:t>Know-how </a:t>
            </a:r>
            <a:r>
              <a:rPr lang="de-DE" dirty="0">
                <a:latin typeface="+mn-lt"/>
              </a:rPr>
              <a:t>durch eigenes Consulting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6F80BE2-AF4F-5D47-8870-D3C262FB99F9}"/>
              </a:ext>
            </a:extLst>
          </p:cNvPr>
          <p:cNvSpPr txBox="1"/>
          <p:nvPr/>
        </p:nvSpPr>
        <p:spPr>
          <a:xfrm>
            <a:off x="265" y="1909986"/>
            <a:ext cx="3467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80C9"/>
                </a:solidFill>
                <a:latin typeface="+mn-lt"/>
              </a:rPr>
              <a:t>Industrie</a:t>
            </a:r>
            <a:br>
              <a:rPr lang="de-DE" sz="3200" b="1" dirty="0">
                <a:solidFill>
                  <a:srgbClr val="0080C9"/>
                </a:solidFill>
                <a:latin typeface="+mn-lt"/>
              </a:rPr>
            </a:br>
            <a:r>
              <a:rPr lang="de-DE" sz="3200" b="1" dirty="0">
                <a:solidFill>
                  <a:srgbClr val="0080C9"/>
                </a:solidFill>
                <a:latin typeface="+mn-lt"/>
              </a:rPr>
              <a:t>Produktion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494F56D-F804-4848-90D8-FF6DE9CE05AC}"/>
              </a:ext>
            </a:extLst>
          </p:cNvPr>
          <p:cNvSpPr txBox="1"/>
          <p:nvPr/>
        </p:nvSpPr>
        <p:spPr>
          <a:xfrm>
            <a:off x="3467368" y="1900609"/>
            <a:ext cx="3464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80C9"/>
                </a:solidFill>
                <a:latin typeface="+mn-lt"/>
              </a:rPr>
              <a:t>Hotels</a:t>
            </a:r>
          </a:p>
          <a:p>
            <a:pPr algn="ctr"/>
            <a:r>
              <a:rPr lang="de-DE" sz="3200" b="1" dirty="0" err="1">
                <a:solidFill>
                  <a:srgbClr val="0080C9"/>
                </a:solidFill>
                <a:latin typeface="+mn-lt"/>
              </a:rPr>
              <a:t>Confertainment</a:t>
            </a:r>
            <a:endParaRPr lang="de-DE" sz="3200" b="1" dirty="0">
              <a:solidFill>
                <a:srgbClr val="0080C9"/>
              </a:solidFill>
              <a:latin typeface="+mn-lt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E5BEB30-E1CE-8442-9CEC-42DB1C27901C}"/>
              </a:ext>
            </a:extLst>
          </p:cNvPr>
          <p:cNvSpPr txBox="1"/>
          <p:nvPr/>
        </p:nvSpPr>
        <p:spPr>
          <a:xfrm>
            <a:off x="6937386" y="1891229"/>
            <a:ext cx="3467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80C9"/>
                </a:solidFill>
                <a:latin typeface="+mn-lt"/>
              </a:rPr>
              <a:t>Medizintechnik</a:t>
            </a:r>
          </a:p>
          <a:p>
            <a:pPr algn="ctr"/>
            <a:r>
              <a:rPr lang="de-DE" sz="3200" b="1" dirty="0">
                <a:solidFill>
                  <a:srgbClr val="0080C9"/>
                </a:solidFill>
                <a:latin typeface="+mn-lt"/>
              </a:rPr>
              <a:t>Klinikum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AF9F0993-E6F1-B745-87E1-07E3429F102E}"/>
              </a:ext>
            </a:extLst>
          </p:cNvPr>
          <p:cNvSpPr txBox="1"/>
          <p:nvPr/>
        </p:nvSpPr>
        <p:spPr>
          <a:xfrm>
            <a:off x="10401182" y="1898267"/>
            <a:ext cx="3467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80C9"/>
                </a:solidFill>
                <a:latin typeface="+mn-lt"/>
              </a:rPr>
              <a:t>Großhandel</a:t>
            </a:r>
          </a:p>
          <a:p>
            <a:pPr algn="ctr"/>
            <a:r>
              <a:rPr lang="de-DE" sz="3200" b="1" dirty="0">
                <a:solidFill>
                  <a:srgbClr val="0080C9"/>
                </a:solidFill>
                <a:latin typeface="+mn-lt"/>
              </a:rPr>
              <a:t>Einzelhandel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3782CCC5-0FE6-074E-931A-46A5496EE498}"/>
              </a:ext>
            </a:extLst>
          </p:cNvPr>
          <p:cNvSpPr txBox="1"/>
          <p:nvPr/>
        </p:nvSpPr>
        <p:spPr>
          <a:xfrm>
            <a:off x="13872052" y="1910838"/>
            <a:ext cx="3467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80C9"/>
                </a:solidFill>
                <a:latin typeface="+mj-lt"/>
              </a:rPr>
              <a:t>Transport</a:t>
            </a:r>
          </a:p>
          <a:p>
            <a:pPr algn="ctr"/>
            <a:r>
              <a:rPr lang="de-DE" sz="3200" b="1" dirty="0">
                <a:solidFill>
                  <a:srgbClr val="0080C9"/>
                </a:solidFill>
                <a:latin typeface="+mj-lt"/>
              </a:rPr>
              <a:t>Logistik</a:t>
            </a:r>
          </a:p>
        </p:txBody>
      </p:sp>
      <p:pic>
        <p:nvPicPr>
          <p:cNvPr id="43" name="Picture 4" descr="I:\Grafik\Kunden Logos\Noerpel gelb ohne Schriftzug.jpg">
            <a:extLst>
              <a:ext uri="{FF2B5EF4-FFF2-40B4-BE49-F238E27FC236}">
                <a16:creationId xmlns:a16="http://schemas.microsoft.com/office/drawing/2014/main" id="{682DE645-5C36-1D43-B496-EDC21492E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2026" y="3558678"/>
            <a:ext cx="2048000" cy="47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DB0C1BC4-A36A-F64A-9666-C322CB17B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2026" y="4973757"/>
            <a:ext cx="2048000" cy="689852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DF39565E-9EF3-3940-AAA9-375EF5E94D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2028" y="6545289"/>
            <a:ext cx="2040398" cy="683533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D51DF709-F53F-954A-B6D2-4F84F73C7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815" y="3532367"/>
            <a:ext cx="2048000" cy="523211"/>
          </a:xfrm>
          <a:prstGeom prst="rect">
            <a:avLst/>
          </a:prstGeom>
        </p:spPr>
      </p:pic>
      <p:pic>
        <p:nvPicPr>
          <p:cNvPr id="46" name="Grafik 15" descr="LOrange_farbe.JPG">
            <a:extLst>
              <a:ext uri="{FF2B5EF4-FFF2-40B4-BE49-F238E27FC236}">
                <a16:creationId xmlns:a16="http://schemas.microsoft.com/office/drawing/2014/main" id="{CA3D4738-0F9C-7048-967F-3FB10E758E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815" y="5147888"/>
            <a:ext cx="2048000" cy="52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3B9CEF6A-EEAF-C54F-800D-704E899AEF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763" y="6644052"/>
            <a:ext cx="2049052" cy="546414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F3FD4F55-FBB5-9441-B547-FEEE46FB2F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5605" y="3495230"/>
            <a:ext cx="2049052" cy="729168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59999C74-2764-5F4F-A7AE-ECE2DF5126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5605" y="5218283"/>
            <a:ext cx="2049052" cy="354431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AD981B1E-2F6A-754E-80F4-3C2AB8E8F8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45395" y="6504063"/>
            <a:ext cx="2049473" cy="833684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119950C8-7B17-7744-88E4-DC4FD525E0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11155" y="3485825"/>
            <a:ext cx="2048000" cy="616296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0D2CA652-E3D4-804F-B947-DC660900DB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75687" y="3532366"/>
            <a:ext cx="2048000" cy="628053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C9A1ED98-0F01-5C42-AC78-A57E744FCBA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654" y="6551263"/>
            <a:ext cx="1004066" cy="605484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C6DBEAC8-E28A-644C-A0A4-420B31E599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98454" y="5441712"/>
            <a:ext cx="2048000" cy="131002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B7F5708D-7471-6748-9A0D-5FDCF55CC73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130183" y="5147888"/>
            <a:ext cx="2048000" cy="660645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115358D8-2B5F-8E4C-AACC-B0AF27A84C5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1155" y="6467320"/>
            <a:ext cx="2048000" cy="89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fik 27">
            <a:extLst>
              <a:ext uri="{FF2B5EF4-FFF2-40B4-BE49-F238E27FC236}">
                <a16:creationId xmlns:a16="http://schemas.microsoft.com/office/drawing/2014/main" id="{0853D149-2B3D-E84C-889D-504F94D69F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" y="2774"/>
            <a:ext cx="17339733" cy="7719634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2ACAA02D-0C60-0C44-87F2-24533CD48FF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64" y="8540793"/>
            <a:ext cx="16554027" cy="767644"/>
          </a:xfrm>
        </p:spPr>
        <p:txBody>
          <a:bodyPr anchor="ctr" anchorCtr="0">
            <a:normAutofit fontScale="90000"/>
          </a:bodyPr>
          <a:lstStyle/>
          <a:p>
            <a:r>
              <a:rPr lang="de-DE" dirty="0">
                <a:latin typeface="+mn-lt"/>
              </a:rPr>
              <a:t>Erfahrung in vielen Branchen</a:t>
            </a:r>
          </a:p>
        </p:txBody>
      </p:sp>
      <p:sp>
        <p:nvSpPr>
          <p:cNvPr id="15" name="Untertitel 14">
            <a:extLst>
              <a:ext uri="{FF2B5EF4-FFF2-40B4-BE49-F238E27FC236}">
                <a16:creationId xmlns:a16="http://schemas.microsoft.com/office/drawing/2014/main" id="{D0D1A69B-5219-FA4F-86D7-49BC36D6071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64" y="8048978"/>
            <a:ext cx="16554027" cy="54186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dirty="0" smtClean="0"/>
              <a:t>Know-how </a:t>
            </a:r>
            <a:r>
              <a:rPr lang="de-DE" dirty="0"/>
              <a:t>durch eigenes Consulting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06F80BE2-AF4F-5D47-8870-D3C262FB99F9}"/>
              </a:ext>
            </a:extLst>
          </p:cNvPr>
          <p:cNvSpPr txBox="1"/>
          <p:nvPr/>
        </p:nvSpPr>
        <p:spPr>
          <a:xfrm>
            <a:off x="265" y="1909986"/>
            <a:ext cx="3467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80C9"/>
                </a:solidFill>
                <a:latin typeface="+mj-lt"/>
              </a:rPr>
              <a:t>Industrie</a:t>
            </a:r>
            <a:br>
              <a:rPr lang="de-DE" sz="3200" b="1" dirty="0">
                <a:solidFill>
                  <a:srgbClr val="0080C9"/>
                </a:solidFill>
                <a:latin typeface="+mj-lt"/>
              </a:rPr>
            </a:br>
            <a:r>
              <a:rPr lang="de-DE" sz="3200" b="1" dirty="0">
                <a:solidFill>
                  <a:srgbClr val="0080C9"/>
                </a:solidFill>
                <a:latin typeface="+mj-lt"/>
              </a:rPr>
              <a:t>Produktion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494F56D-F804-4848-90D8-FF6DE9CE05AC}"/>
              </a:ext>
            </a:extLst>
          </p:cNvPr>
          <p:cNvSpPr txBox="1"/>
          <p:nvPr/>
        </p:nvSpPr>
        <p:spPr>
          <a:xfrm>
            <a:off x="3467368" y="1900609"/>
            <a:ext cx="3464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80C9"/>
                </a:solidFill>
                <a:latin typeface="+mj-lt"/>
              </a:rPr>
              <a:t>Hotels</a:t>
            </a:r>
          </a:p>
          <a:p>
            <a:pPr algn="ctr"/>
            <a:r>
              <a:rPr lang="de-DE" sz="3200" b="1" dirty="0" err="1">
                <a:solidFill>
                  <a:srgbClr val="0080C9"/>
                </a:solidFill>
                <a:latin typeface="+mj-lt"/>
              </a:rPr>
              <a:t>Confertainment</a:t>
            </a:r>
            <a:endParaRPr lang="de-DE" sz="3200" b="1" dirty="0">
              <a:solidFill>
                <a:srgbClr val="0080C9"/>
              </a:solidFill>
              <a:latin typeface="+mj-lt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E5BEB30-E1CE-8442-9CEC-42DB1C27901C}"/>
              </a:ext>
            </a:extLst>
          </p:cNvPr>
          <p:cNvSpPr txBox="1"/>
          <p:nvPr/>
        </p:nvSpPr>
        <p:spPr>
          <a:xfrm>
            <a:off x="6937386" y="1891229"/>
            <a:ext cx="3467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80C9"/>
                </a:solidFill>
                <a:latin typeface="+mj-lt"/>
              </a:rPr>
              <a:t>Medizintechnik</a:t>
            </a:r>
          </a:p>
          <a:p>
            <a:pPr algn="ctr"/>
            <a:r>
              <a:rPr lang="de-DE" sz="3200" b="1" dirty="0">
                <a:solidFill>
                  <a:srgbClr val="0080C9"/>
                </a:solidFill>
                <a:latin typeface="+mj-lt"/>
              </a:rPr>
              <a:t>Klinikum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AF9F0993-E6F1-B745-87E1-07E3429F102E}"/>
              </a:ext>
            </a:extLst>
          </p:cNvPr>
          <p:cNvSpPr txBox="1"/>
          <p:nvPr/>
        </p:nvSpPr>
        <p:spPr>
          <a:xfrm>
            <a:off x="10401182" y="1898267"/>
            <a:ext cx="3467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80C9"/>
                </a:solidFill>
                <a:latin typeface="+mj-lt"/>
              </a:rPr>
              <a:t>Großhandel</a:t>
            </a:r>
          </a:p>
          <a:p>
            <a:pPr algn="ctr"/>
            <a:r>
              <a:rPr lang="de-DE" sz="3200" b="1" dirty="0">
                <a:solidFill>
                  <a:srgbClr val="0080C9"/>
                </a:solidFill>
                <a:latin typeface="+mj-lt"/>
              </a:rPr>
              <a:t>Einzelhandel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3782CCC5-0FE6-074E-931A-46A5496EE498}"/>
              </a:ext>
            </a:extLst>
          </p:cNvPr>
          <p:cNvSpPr txBox="1"/>
          <p:nvPr/>
        </p:nvSpPr>
        <p:spPr>
          <a:xfrm>
            <a:off x="13872052" y="1910837"/>
            <a:ext cx="3467947" cy="94338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de-DE" sz="3200" b="1" dirty="0">
                <a:solidFill>
                  <a:srgbClr val="0080C9"/>
                </a:solidFill>
                <a:latin typeface="+mj-lt"/>
              </a:rPr>
              <a:t>Sonstige</a:t>
            </a:r>
          </a:p>
        </p:txBody>
      </p:sp>
      <p:pic>
        <p:nvPicPr>
          <p:cNvPr id="43" name="Picture 4" descr="I:\Grafik\Kunden Logos\Noerpel gelb ohne Schriftzug.jpg">
            <a:extLst>
              <a:ext uri="{FF2B5EF4-FFF2-40B4-BE49-F238E27FC236}">
                <a16:creationId xmlns:a16="http://schemas.microsoft.com/office/drawing/2014/main" id="{682DE645-5C36-1D43-B496-EDC21492E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82026" y="3558678"/>
            <a:ext cx="2048000" cy="47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119950C8-7B17-7744-88E4-DC4FD525E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1155" y="3485825"/>
            <a:ext cx="2048000" cy="616296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0D2CA652-E3D4-804F-B947-DC660900DB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5687" y="3532366"/>
            <a:ext cx="2048000" cy="628053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C6DBEAC8-E28A-644C-A0A4-420B31E599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8454" y="5441712"/>
            <a:ext cx="2048000" cy="1310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B0EFED6-51FA-BD4C-9E33-FEB70EC9D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765" y="3668109"/>
            <a:ext cx="2044053" cy="56387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F5331B3-650C-DF44-A8FE-0B033335E7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88" y="4973758"/>
            <a:ext cx="2183741" cy="72791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84230FD-C621-4948-94C6-F73A3CB154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188" y="6595722"/>
            <a:ext cx="2173629" cy="47597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A04783-6C47-8342-B4BA-1F5F4FAF94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8273" y="6327012"/>
            <a:ext cx="1421665" cy="11804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01613BD-D58F-A34C-B429-F4051421A9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9022" y="3668109"/>
            <a:ext cx="2049264" cy="499820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D1E1FD2B-CDF0-914C-A483-346FE2B37C6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9022" y="5037663"/>
            <a:ext cx="2049264" cy="79101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C2A4492-630F-ED47-9773-10CCE94847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39022" y="6595723"/>
            <a:ext cx="2049264" cy="60816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8DBF647-7263-8444-A29E-7B08BECB8A99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6003" y="4818135"/>
            <a:ext cx="2078305" cy="103915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F5F2E86-8D8F-5749-82CF-5C1C32936C8B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6005" y="6478527"/>
            <a:ext cx="2048001" cy="83827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DA7BF6B-7104-4C48-844F-BD6FE60BA404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80778" y="5248738"/>
            <a:ext cx="2042896" cy="28223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56056D6-58A4-B648-9902-2B6F4ED47E5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580779" y="6065268"/>
            <a:ext cx="2049185" cy="153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5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feld 13"/>
          <p:cNvSpPr txBox="1">
            <a:spLocks noChangeArrowheads="1"/>
          </p:cNvSpPr>
          <p:nvPr/>
        </p:nvSpPr>
        <p:spPr bwMode="auto">
          <a:xfrm>
            <a:off x="1341385" y="6590455"/>
            <a:ext cx="7186507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AC2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DE" altLang="de-DE" sz="2560" dirty="0">
                <a:solidFill>
                  <a:schemeClr val="bg1"/>
                </a:solidFill>
                <a:latin typeface="+mj-lt"/>
              </a:rPr>
              <a:t>Lutz Krocker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DE" altLang="de-DE" sz="2560" dirty="0">
                <a:solidFill>
                  <a:schemeClr val="bg1"/>
                </a:solidFill>
                <a:latin typeface="+mj-lt"/>
              </a:rPr>
              <a:t>Projekte, Produktmanagement, Marketing</a:t>
            </a:r>
          </a:p>
        </p:txBody>
      </p:sp>
      <p:sp>
        <p:nvSpPr>
          <p:cNvPr id="15366" name="Textfeld 14"/>
          <p:cNvSpPr txBox="1">
            <a:spLocks noChangeArrowheads="1"/>
          </p:cNvSpPr>
          <p:nvPr/>
        </p:nvSpPr>
        <p:spPr bwMode="auto">
          <a:xfrm>
            <a:off x="8527892" y="6590455"/>
            <a:ext cx="7267786" cy="88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8AC2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DE" altLang="de-DE" sz="2560" dirty="0">
                <a:solidFill>
                  <a:schemeClr val="bg1"/>
                </a:solidFill>
                <a:latin typeface="+mj-lt"/>
              </a:rPr>
              <a:t>Heinz Pretz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de-DE" altLang="de-DE" sz="2560" dirty="0">
                <a:solidFill>
                  <a:schemeClr val="bg1"/>
                </a:solidFill>
                <a:latin typeface="+mj-lt"/>
              </a:rPr>
              <a:t>Entwicklung, Vertrieb, Service</a:t>
            </a:r>
          </a:p>
        </p:txBody>
      </p:sp>
      <p:pic>
        <p:nvPicPr>
          <p:cNvPr id="7" name="Grafik 2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59252" y="-4515"/>
            <a:ext cx="4287521" cy="290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8193" y="-24836"/>
            <a:ext cx="4371058" cy="291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3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322" y="2258"/>
            <a:ext cx="4292036" cy="28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50" y="0"/>
            <a:ext cx="4375573" cy="291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-4251" y="-24835"/>
            <a:ext cx="17344249" cy="292608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6115"/>
          </a:p>
        </p:txBody>
      </p:sp>
      <p:sp>
        <p:nvSpPr>
          <p:cNvPr id="12" name="Rechteck 11"/>
          <p:cNvSpPr/>
          <p:nvPr/>
        </p:nvSpPr>
        <p:spPr>
          <a:xfrm>
            <a:off x="29171" y="2885440"/>
            <a:ext cx="17341992" cy="64191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6115"/>
          </a:p>
        </p:txBody>
      </p:sp>
      <p:pic>
        <p:nvPicPr>
          <p:cNvPr id="14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313" y="3400213"/>
            <a:ext cx="2298421" cy="89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511" y="6965032"/>
            <a:ext cx="2314224" cy="96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815" y="5373511"/>
            <a:ext cx="2639343" cy="83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Gerader Verbinder 16"/>
          <p:cNvCxnSpPr/>
          <p:nvPr/>
        </p:nvCxnSpPr>
        <p:spPr>
          <a:xfrm>
            <a:off x="-4251" y="4734561"/>
            <a:ext cx="17344249" cy="0"/>
          </a:xfrm>
          <a:prstGeom prst="line">
            <a:avLst/>
          </a:prstGeom>
          <a:ln w="12700" cmpd="sng">
            <a:solidFill>
              <a:schemeClr val="tx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/>
          <p:cNvCxnSpPr/>
          <p:nvPr/>
        </p:nvCxnSpPr>
        <p:spPr>
          <a:xfrm>
            <a:off x="-8767" y="6696569"/>
            <a:ext cx="17341992" cy="0"/>
          </a:xfrm>
          <a:prstGeom prst="line">
            <a:avLst/>
          </a:prstGeom>
          <a:ln w="12700" cmpd="sng">
            <a:solidFill>
              <a:schemeClr val="tx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Grafik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7918" y="7037040"/>
            <a:ext cx="3603413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2594" y="5219983"/>
            <a:ext cx="2291644" cy="114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2593" y="7325072"/>
            <a:ext cx="2594187" cy="42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2593" y="3232052"/>
            <a:ext cx="2359377" cy="97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0586" y="3316676"/>
            <a:ext cx="2614507" cy="1110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fik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34972" y="3508587"/>
            <a:ext cx="3456657" cy="666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149278" y="2116896"/>
            <a:ext cx="394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Möbelhandel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442035" y="2121854"/>
            <a:ext cx="4012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Technischer Handel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8890264" y="2104281"/>
            <a:ext cx="3863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Industrie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13261321" y="1636440"/>
            <a:ext cx="3768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chemeClr val="accent1">
                    <a:lumMod val="75000"/>
                  </a:schemeClr>
                </a:solidFill>
              </a:rPr>
              <a:t>Gesundheit /</a:t>
            </a:r>
            <a:endParaRPr lang="de-DE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de-DE" sz="3200" b="1" dirty="0">
                <a:solidFill>
                  <a:schemeClr val="accent1">
                    <a:lumMod val="75000"/>
                  </a:schemeClr>
                </a:solidFill>
              </a:rPr>
              <a:t>Soziales</a:t>
            </a:r>
          </a:p>
        </p:txBody>
      </p:sp>
      <p:pic>
        <p:nvPicPr>
          <p:cNvPr id="34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42" y="5373511"/>
            <a:ext cx="2349057" cy="73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Grafik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0904" y="3371353"/>
            <a:ext cx="2485815" cy="10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Grafik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774" y="6893024"/>
            <a:ext cx="2503245" cy="117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Grafik 2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0691" y="5380856"/>
            <a:ext cx="2663478" cy="94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1982" y="5452864"/>
            <a:ext cx="2865119" cy="608838"/>
          </a:xfrm>
          <a:prstGeom prst="rect">
            <a:avLst/>
          </a:prstGeom>
        </p:spPr>
      </p:pic>
      <p:sp>
        <p:nvSpPr>
          <p:cNvPr id="32" name="Titel 12">
            <a:extLst>
              <a:ext uri="{FF2B5EF4-FFF2-40B4-BE49-F238E27FC236}">
                <a16:creationId xmlns:a16="http://schemas.microsoft.com/office/drawing/2014/main" id="{2ACAA02D-0C60-0C44-87F2-24533CD48FFC}"/>
              </a:ext>
            </a:extLst>
          </p:cNvPr>
          <p:cNvSpPr txBox="1">
            <a:spLocks/>
          </p:cNvSpPr>
          <p:nvPr/>
        </p:nvSpPr>
        <p:spPr>
          <a:xfrm>
            <a:off x="-35024" y="8536967"/>
            <a:ext cx="16554027" cy="7676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2500" lnSpcReduction="20000"/>
          </a:bodyPr>
          <a:lstStyle>
            <a:lvl1pPr algn="l" defTabSz="130046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258" b="1" kern="1200" baseline="0">
                <a:solidFill>
                  <a:srgbClr val="0080C8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dirty="0" smtClean="0">
                <a:latin typeface="+mn-lt"/>
              </a:rPr>
              <a:t>Erfahrung in vielen Branchen</a:t>
            </a:r>
            <a:endParaRPr lang="de-DE" dirty="0">
              <a:latin typeface="+mn-lt"/>
            </a:endParaRPr>
          </a:p>
        </p:txBody>
      </p:sp>
      <p:sp>
        <p:nvSpPr>
          <p:cNvPr id="33" name="Untertitel 14">
            <a:extLst>
              <a:ext uri="{FF2B5EF4-FFF2-40B4-BE49-F238E27FC236}">
                <a16:creationId xmlns:a16="http://schemas.microsoft.com/office/drawing/2014/main" id="{D0D1A69B-5219-FA4F-86D7-49BC36D60714}"/>
              </a:ext>
            </a:extLst>
          </p:cNvPr>
          <p:cNvSpPr txBox="1">
            <a:spLocks/>
          </p:cNvSpPr>
          <p:nvPr/>
        </p:nvSpPr>
        <p:spPr>
          <a:xfrm>
            <a:off x="-42837" y="8045152"/>
            <a:ext cx="16554027" cy="541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25115" indent="-325115" algn="l" defTabSz="130046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de-DE" dirty="0" smtClean="0"/>
              <a:t>Know-how durch eigenes Consulting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3605" y="-19744"/>
            <a:ext cx="17389610" cy="291027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04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Warum PROXESS? – 7 gute Gründe!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5000"/>
              </a:lnSpc>
              <a:spcBef>
                <a:spcPct val="30000"/>
              </a:spcBef>
              <a:buClr>
                <a:srgbClr val="0080C8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sz="4000" b="1" dirty="0" smtClean="0">
                <a:cs typeface="Tahoma" pitchFamily="34" charset="0"/>
                <a:sym typeface="Gill Sans" charset="0"/>
              </a:rPr>
              <a:t>TÜV-zertifiziertes Sicherheitssystem</a:t>
            </a: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rgbClr val="0080C8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sz="4000" b="1" dirty="0" smtClean="0">
                <a:cs typeface="Tahoma" pitchFamily="34" charset="0"/>
                <a:sym typeface="Gill Sans" charset="0"/>
              </a:rPr>
              <a:t>Über 20 Jahre DMS-Erfahrung </a:t>
            </a: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rgbClr val="0080C8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sz="4000" b="1" dirty="0">
                <a:cs typeface="Tahoma" pitchFamily="34" charset="0"/>
                <a:sym typeface="Gill Sans" charset="0"/>
              </a:rPr>
              <a:t>Mit uns können Sie wachsen </a:t>
            </a:r>
            <a:endParaRPr lang="de-DE" sz="4000" b="1" dirty="0" smtClean="0">
              <a:cs typeface="Tahoma" pitchFamily="34" charset="0"/>
              <a:sym typeface="Gill Sans" charset="0"/>
            </a:endParaRP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rgbClr val="0080C8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sz="4000" b="1" dirty="0" smtClean="0">
                <a:cs typeface="Tahoma" pitchFamily="34" charset="0"/>
                <a:sym typeface="Gill Sans" charset="0"/>
              </a:rPr>
              <a:t>Zukunftsfähige Systemarchitektur mit Cloudfähigkeit</a:t>
            </a: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rgbClr val="0080C8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sz="4000" b="1" dirty="0" smtClean="0">
                <a:cs typeface="Tahoma" pitchFamily="34" charset="0"/>
                <a:sym typeface="Gill Sans" charset="0"/>
              </a:rPr>
              <a:t>Umfangreiches Gesamt-Lösungsportfolio </a:t>
            </a: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rgbClr val="0080C8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sz="4000" b="1" dirty="0" smtClean="0">
                <a:cs typeface="Tahoma" pitchFamily="34" charset="0"/>
                <a:sym typeface="Gill Sans" charset="0"/>
              </a:rPr>
              <a:t>Investitionssicherheit durch offenes System</a:t>
            </a:r>
          </a:p>
          <a:p>
            <a:pPr>
              <a:lnSpc>
                <a:spcPct val="125000"/>
              </a:lnSpc>
              <a:spcBef>
                <a:spcPct val="30000"/>
              </a:spcBef>
              <a:buClr>
                <a:srgbClr val="0080C8"/>
              </a:buClr>
              <a:buSzPct val="140000"/>
              <a:buFont typeface="Wingdings" panose="05000000000000000000" pitchFamily="2" charset="2"/>
              <a:buChar char="ü"/>
              <a:defRPr/>
            </a:pPr>
            <a:r>
              <a:rPr lang="de-DE" sz="4000" b="1" dirty="0" smtClean="0">
                <a:cs typeface="Tahoma" pitchFamily="34" charset="0"/>
                <a:sym typeface="Gill Sans" charset="0"/>
              </a:rPr>
              <a:t>Jährliche </a:t>
            </a:r>
            <a:r>
              <a:rPr lang="de-DE" sz="4000" b="1" dirty="0">
                <a:cs typeface="Tahoma" pitchFamily="34" charset="0"/>
                <a:sym typeface="Gill Sans" charset="0"/>
              </a:rPr>
              <a:t>Bestnoten für den </a:t>
            </a:r>
            <a:r>
              <a:rPr lang="de-DE" sz="4000" b="1" dirty="0" smtClean="0">
                <a:cs typeface="Tahoma" pitchFamily="34" charset="0"/>
                <a:sym typeface="Gill Sans" charset="0"/>
              </a:rPr>
              <a:t>PROXESS-Support</a:t>
            </a:r>
            <a:endParaRPr lang="de-DE" sz="4000" b="1" dirty="0">
              <a:cs typeface="Tahoma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8000" dirty="0" smtClean="0"/>
              <a:t>Vielen Dank für Ihre Aufmerksamkeit!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424302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70"/>
          <a:stretch/>
        </p:blipFill>
        <p:spPr>
          <a:xfrm>
            <a:off x="15919" y="3126714"/>
            <a:ext cx="17314172" cy="5926550"/>
          </a:xfrm>
          <a:prstGeom prst="rect">
            <a:avLst/>
          </a:prstGeom>
        </p:spPr>
      </p:pic>
      <p:sp>
        <p:nvSpPr>
          <p:cNvPr id="14" name="Rectangle 7"/>
          <p:cNvSpPr>
            <a:spLocks/>
          </p:cNvSpPr>
          <p:nvPr/>
        </p:nvSpPr>
        <p:spPr bwMode="auto">
          <a:xfrm>
            <a:off x="1541339" y="1060376"/>
            <a:ext cx="8786830" cy="1054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endParaRPr lang="de-DE" sz="2800" b="1" dirty="0">
              <a:solidFill>
                <a:schemeClr val="tx1"/>
              </a:solidFill>
              <a:latin typeface="Tahoma" pitchFamily="34" charset="0"/>
              <a:cs typeface="Tahoma" pitchFamily="34" charset="0"/>
              <a:sym typeface="Arial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195016" y="590336"/>
            <a:ext cx="14955977" cy="1885245"/>
          </a:xfrm>
        </p:spPr>
        <p:txBody>
          <a:bodyPr>
            <a:noAutofit/>
          </a:bodyPr>
          <a:lstStyle/>
          <a:p>
            <a:r>
              <a:rPr lang="de-DE" sz="6000" dirty="0" smtClean="0">
                <a:cs typeface="Tahoma" pitchFamily="34" charset="0"/>
                <a:sym typeface="Arial" charset="0"/>
              </a:rPr>
              <a:t>PROXESS – Revisionssicheres Archiv </a:t>
            </a:r>
            <a:r>
              <a:rPr lang="de-DE" sz="6000" dirty="0">
                <a:cs typeface="Tahoma" pitchFamily="34" charset="0"/>
                <a:sym typeface="Arial" charset="0"/>
              </a:rPr>
              <a:t>mit testiertem Sicherheitskonzept</a:t>
            </a:r>
            <a:endParaRPr lang="de-DE" sz="6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307" y="4681639"/>
            <a:ext cx="3494925" cy="185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8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8000" dirty="0" smtClean="0"/>
              <a:t>Zur Live-Demo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27555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Kernfunktionen des PROXESS-Archivs</a:t>
            </a:r>
            <a:endParaRPr lang="de-DE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1192143" y="1885246"/>
            <a:ext cx="14955977" cy="7339089"/>
          </a:xfrm>
          <a:prstGeom prst="rect">
            <a:avLst/>
          </a:prstGeom>
        </p:spPr>
        <p:txBody>
          <a:bodyPr/>
          <a:lstStyle>
            <a:lvl1pPr marL="325115" indent="-325115" algn="l" defTabSz="130046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75345" indent="-325115" algn="l" defTabSz="130046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130046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130046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130046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Automatische Übernahme von selbsterstellten Ausgangsbelegen ERP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Halbautomatische oder automatische Übernahme von kaufmännischen Eingangsbelegen in Papier und digitaler Form</a:t>
            </a:r>
          </a:p>
          <a:p>
            <a:pPr fontAlgn="auto">
              <a:spcAft>
                <a:spcPts val="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Individuelle Belege durch Office-Integrationen</a:t>
            </a:r>
          </a:p>
          <a:p>
            <a:pPr fontAlgn="auto">
              <a:spcAft>
                <a:spcPts val="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Revisionssicherheit durch Versionierung</a:t>
            </a:r>
          </a:p>
          <a:p>
            <a:pPr fontAlgn="auto">
              <a:spcAft>
                <a:spcPts val="0"/>
              </a:spcAft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Recherche über Windows-, Web- oder Webservice-Client oder APP</a:t>
            </a:r>
          </a:p>
          <a:p>
            <a:pPr fontAlgn="auto">
              <a:spcAft>
                <a:spcPts val="0"/>
              </a:spcAft>
            </a:pPr>
            <a:endParaRPr lang="de-DE" dirty="0" smtClean="0"/>
          </a:p>
          <a:p>
            <a:pPr fontAlgn="auto">
              <a:spcAft>
                <a:spcPts val="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85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dirty="0"/>
              <a:t>Aufbewahrung – Quellen für rechtliche Vorschriften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1325315" y="5164832"/>
            <a:ext cx="5386784" cy="1800200"/>
            <a:chOff x="2105917" y="5524872"/>
            <a:chExt cx="5386784" cy="1800200"/>
          </a:xfrm>
        </p:grpSpPr>
        <p:sp>
          <p:nvSpPr>
            <p:cNvPr id="4" name="AutoShape 2"/>
            <p:cNvSpPr>
              <a:spLocks noChangeArrowheads="1"/>
            </p:cNvSpPr>
            <p:nvPr/>
          </p:nvSpPr>
          <p:spPr bwMode="auto">
            <a:xfrm>
              <a:off x="2105917" y="5524872"/>
              <a:ext cx="5386784" cy="18002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  <a:alpha val="50000"/>
              </a:schemeClr>
            </a:solidFill>
            <a:ln w="2540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 wrap="none" lIns="130012" tIns="65007" rIns="130012" bIns="65007" anchor="ctr"/>
            <a:lstStyle/>
            <a:p>
              <a:endParaRPr lang="de-DE" dirty="0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909713" y="5984888"/>
              <a:ext cx="3654257" cy="954107"/>
            </a:xfrm>
            <a:prstGeom prst="rect">
              <a:avLst/>
            </a:prstGeom>
            <a:solidFill>
              <a:schemeClr val="bg1">
                <a:lumMod val="95000"/>
                <a:alpha val="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buClr>
                  <a:srgbClr val="919191"/>
                </a:buClr>
                <a:buSzPct val="80000"/>
                <a:buFont typeface="Wingdings" pitchFamily="2" charset="2"/>
                <a:buNone/>
              </a:pPr>
              <a:r>
                <a:rPr lang="en-GB" sz="1400" b="1" dirty="0" smtClean="0">
                  <a:solidFill>
                    <a:schemeClr val="tx1"/>
                  </a:solidFill>
                  <a:latin typeface="Tahoma" pitchFamily="34" charset="0"/>
                </a:rPr>
                <a:t>ZPO/</a:t>
              </a:r>
              <a:r>
                <a:rPr lang="en-GB" sz="1400" b="1" dirty="0" err="1" smtClean="0">
                  <a:solidFill>
                    <a:schemeClr val="tx1"/>
                  </a:solidFill>
                  <a:latin typeface="Tahoma" pitchFamily="34" charset="0"/>
                </a:rPr>
                <a:t>VwGO</a:t>
              </a:r>
              <a:r>
                <a:rPr lang="en-GB" sz="2400" b="1" dirty="0">
                  <a:solidFill>
                    <a:schemeClr val="tx1"/>
                  </a:solidFill>
                  <a:latin typeface="Tahoma" pitchFamily="34" charset="0"/>
                </a:rPr>
                <a:t/>
              </a:r>
              <a:br>
                <a:rPr lang="en-GB" sz="2400" b="1" dirty="0">
                  <a:solidFill>
                    <a:schemeClr val="tx1"/>
                  </a:solidFill>
                  <a:latin typeface="Tahoma" pitchFamily="34" charset="0"/>
                </a:rPr>
              </a:br>
              <a:r>
                <a:rPr lang="en-GB" sz="2400" b="1" dirty="0">
                  <a:solidFill>
                    <a:schemeClr val="accent2"/>
                  </a:solidFill>
                  <a:latin typeface="Tahoma" pitchFamily="34" charset="0"/>
                </a:rPr>
                <a:t> </a:t>
              </a:r>
              <a:r>
                <a:rPr lang="de-DE" sz="2400" b="1" dirty="0" smtClean="0">
                  <a:solidFill>
                    <a:schemeClr val="accent1"/>
                  </a:solidFill>
                  <a:latin typeface="Tahoma" pitchFamily="34" charset="0"/>
                </a:rPr>
                <a:t>Verfahrens- und Prozessrecht</a:t>
              </a:r>
              <a:endParaRPr lang="en-US" sz="2400" b="1" dirty="0">
                <a:solidFill>
                  <a:schemeClr val="accent1"/>
                </a:solidFill>
                <a:latin typeface="Tahoma" pitchFamily="34" charset="0"/>
              </a:endParaRPr>
            </a:p>
          </p:txBody>
        </p:sp>
      </p:grpSp>
      <p:grpSp>
        <p:nvGrpSpPr>
          <p:cNvPr id="6" name="Gruppieren 5"/>
          <p:cNvGrpSpPr/>
          <p:nvPr/>
        </p:nvGrpSpPr>
        <p:grpSpPr>
          <a:xfrm>
            <a:off x="9390211" y="1708448"/>
            <a:ext cx="5386784" cy="1800200"/>
            <a:chOff x="9043987" y="1996480"/>
            <a:chExt cx="5386784" cy="1800200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9043987" y="1996480"/>
              <a:ext cx="5386784" cy="18002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  <a:alpha val="50000"/>
              </a:schemeClr>
            </a:solidFill>
            <a:ln w="2540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 wrap="none" lIns="130012" tIns="65007" rIns="130012" bIns="65007" anchor="ctr"/>
            <a:lstStyle/>
            <a:p>
              <a:endParaRPr lang="de-DE" dirty="0"/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auto">
            <a:xfrm>
              <a:off x="10774446" y="2428528"/>
              <a:ext cx="2146421" cy="95410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0" hangingPunct="0"/>
              <a:r>
                <a:rPr lang="en-GB" sz="1400" b="1" dirty="0" smtClean="0">
                  <a:solidFill>
                    <a:schemeClr val="tx1"/>
                  </a:solidFill>
                  <a:latin typeface="Tahoma" pitchFamily="34" charset="0"/>
                </a:rPr>
                <a:t>HGB/AO</a:t>
              </a:r>
            </a:p>
            <a:p>
              <a:pPr algn="ctr" eaLnBrk="0" hangingPunct="0"/>
              <a:r>
                <a:rPr lang="de-DE" sz="2400" b="1" dirty="0" smtClean="0">
                  <a:solidFill>
                    <a:schemeClr val="accent1"/>
                  </a:solidFill>
                  <a:latin typeface="Tahoma" pitchFamily="34" charset="0"/>
                </a:rPr>
                <a:t>Handels- </a:t>
              </a:r>
              <a:r>
                <a:rPr lang="de-DE" sz="2400" b="1" dirty="0">
                  <a:solidFill>
                    <a:schemeClr val="accent1"/>
                  </a:solidFill>
                  <a:latin typeface="Tahoma" pitchFamily="34" charset="0"/>
                </a:rPr>
                <a:t>und </a:t>
              </a:r>
              <a:br>
                <a:rPr lang="de-DE" sz="2400" b="1" dirty="0">
                  <a:solidFill>
                    <a:schemeClr val="accent1"/>
                  </a:solidFill>
                  <a:latin typeface="Tahoma" pitchFamily="34" charset="0"/>
                </a:rPr>
              </a:br>
              <a:r>
                <a:rPr lang="de-DE" sz="2400" b="1" dirty="0" smtClean="0">
                  <a:solidFill>
                    <a:schemeClr val="accent1"/>
                  </a:solidFill>
                  <a:latin typeface="Tahoma" pitchFamily="34" charset="0"/>
                </a:rPr>
                <a:t>Steuerrecht</a:t>
              </a:r>
              <a:endParaRPr lang="de-DE" sz="2400" b="1" dirty="0">
                <a:solidFill>
                  <a:schemeClr val="accent1"/>
                </a:solidFill>
                <a:latin typeface="Tahoma" pitchFamily="34" charset="0"/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1325315" y="1747842"/>
            <a:ext cx="5386784" cy="1800200"/>
            <a:chOff x="2520858" y="2052181"/>
            <a:chExt cx="5386784" cy="1800200"/>
          </a:xfrm>
        </p:grpSpPr>
        <p:sp>
          <p:nvSpPr>
            <p:cNvPr id="10" name="AutoShape 2"/>
            <p:cNvSpPr>
              <a:spLocks noChangeArrowheads="1"/>
            </p:cNvSpPr>
            <p:nvPr/>
          </p:nvSpPr>
          <p:spPr bwMode="auto">
            <a:xfrm>
              <a:off x="2520858" y="2052181"/>
              <a:ext cx="5386784" cy="18002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  <a:alpha val="50000"/>
              </a:schemeClr>
            </a:solidFill>
            <a:ln w="2540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 wrap="none" lIns="130012" tIns="65007" rIns="130012" bIns="65007" anchor="ctr"/>
            <a:lstStyle/>
            <a:p>
              <a:endParaRPr lang="de-DE" dirty="0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3125515" y="2428528"/>
              <a:ext cx="4299233" cy="9541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buClr>
                  <a:srgbClr val="919191"/>
                </a:buClr>
                <a:buSzPct val="80000"/>
                <a:buFont typeface="Wingdings" pitchFamily="2" charset="2"/>
                <a:buNone/>
              </a:pPr>
              <a:r>
                <a:rPr lang="de-DE" sz="1400" b="1" dirty="0">
                  <a:solidFill>
                    <a:schemeClr val="tx1"/>
                  </a:solidFill>
                  <a:latin typeface="Tahoma" pitchFamily="34" charset="0"/>
                </a:rPr>
                <a:t>BGB</a:t>
              </a:r>
              <a:r>
                <a:rPr lang="de-DE" sz="1400" b="1" dirty="0">
                  <a:solidFill>
                    <a:schemeClr val="accent2"/>
                  </a:solidFill>
                  <a:latin typeface="Tahoma" pitchFamily="34" charset="0"/>
                </a:rPr>
                <a:t/>
              </a:r>
              <a:br>
                <a:rPr lang="de-DE" sz="1400" b="1" dirty="0">
                  <a:solidFill>
                    <a:schemeClr val="accent2"/>
                  </a:solidFill>
                  <a:latin typeface="Tahoma" pitchFamily="34" charset="0"/>
                </a:rPr>
              </a:br>
              <a:r>
                <a:rPr lang="de-DE" sz="2400" b="1" dirty="0">
                  <a:solidFill>
                    <a:srgbClr val="0080C8"/>
                  </a:solidFill>
                  <a:latin typeface="Tahoma" pitchFamily="34" charset="0"/>
                </a:rPr>
                <a:t>Bürgerliches</a:t>
              </a:r>
              <a:br>
                <a:rPr lang="de-DE" sz="2400" b="1" dirty="0">
                  <a:solidFill>
                    <a:srgbClr val="0080C8"/>
                  </a:solidFill>
                  <a:latin typeface="Tahoma" pitchFamily="34" charset="0"/>
                </a:rPr>
              </a:br>
              <a:r>
                <a:rPr lang="de-DE" sz="2400" b="1" dirty="0" smtClean="0">
                  <a:solidFill>
                    <a:srgbClr val="0080C8"/>
                  </a:solidFill>
                  <a:latin typeface="Tahoma" pitchFamily="34" charset="0"/>
                </a:rPr>
                <a:t>Gesetzbuch</a:t>
              </a:r>
              <a:endParaRPr lang="de-DE" sz="2400" b="1" dirty="0">
                <a:solidFill>
                  <a:srgbClr val="0080C8"/>
                </a:solidFill>
                <a:latin typeface="Tahoma" pitchFamily="34" charset="0"/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9425707" y="5164832"/>
            <a:ext cx="5386784" cy="1800200"/>
            <a:chOff x="9980091" y="3940696"/>
            <a:chExt cx="5386784" cy="1800200"/>
          </a:xfrm>
        </p:grpSpPr>
        <p:sp>
          <p:nvSpPr>
            <p:cNvPr id="13" name="AutoShape 2"/>
            <p:cNvSpPr>
              <a:spLocks noChangeArrowheads="1"/>
            </p:cNvSpPr>
            <p:nvPr/>
          </p:nvSpPr>
          <p:spPr bwMode="auto">
            <a:xfrm>
              <a:off x="9980091" y="3940696"/>
              <a:ext cx="5386784" cy="18002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  <a:alpha val="50000"/>
              </a:schemeClr>
            </a:solidFill>
            <a:ln w="25400">
              <a:solidFill>
                <a:schemeClr val="folHlink"/>
              </a:solidFill>
              <a:prstDash val="solid"/>
              <a:round/>
              <a:headEnd/>
              <a:tailEnd/>
            </a:ln>
          </p:spPr>
          <p:txBody>
            <a:bodyPr wrap="none" lIns="130012" tIns="65007" rIns="130012" bIns="65007" anchor="ctr"/>
            <a:lstStyle/>
            <a:p>
              <a:endParaRPr lang="de-DE" dirty="0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0192322" y="4228728"/>
              <a:ext cx="4911568" cy="11695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buClr>
                  <a:srgbClr val="919191"/>
                </a:buClr>
                <a:buSzPct val="80000"/>
                <a:buFont typeface="Wingdings" pitchFamily="2" charset="2"/>
                <a:buNone/>
              </a:pPr>
              <a:endParaRPr lang="en-GB" sz="1400" b="1" dirty="0" smtClean="0">
                <a:solidFill>
                  <a:schemeClr val="tx1"/>
                </a:solidFill>
                <a:latin typeface="Tahoma" pitchFamily="34" charset="0"/>
              </a:endParaRPr>
            </a:p>
            <a:p>
              <a:pPr algn="ctr" eaLnBrk="0" hangingPunct="0">
                <a:buClr>
                  <a:srgbClr val="919191"/>
                </a:buClr>
                <a:buSzPct val="80000"/>
                <a:buFont typeface="Wingdings" pitchFamily="2" charset="2"/>
                <a:buNone/>
              </a:pPr>
              <a:r>
                <a:rPr lang="en-GB" sz="1400" b="1" dirty="0" smtClean="0">
                  <a:solidFill>
                    <a:schemeClr val="tx1"/>
                  </a:solidFill>
                  <a:latin typeface="Tahoma" pitchFamily="34" charset="0"/>
                </a:rPr>
                <a:t>BDSG/DSGVO/</a:t>
              </a:r>
              <a:r>
                <a:rPr lang="en-GB" sz="1400" b="1" dirty="0" err="1" smtClean="0">
                  <a:solidFill>
                    <a:schemeClr val="tx1"/>
                  </a:solidFill>
                  <a:latin typeface="Tahoma" pitchFamily="34" charset="0"/>
                </a:rPr>
                <a:t>GoBD</a:t>
              </a:r>
              <a:r>
                <a:rPr lang="en-GB" sz="1400" b="1" dirty="0">
                  <a:solidFill>
                    <a:schemeClr val="accent2"/>
                  </a:solidFill>
                  <a:latin typeface="Tahoma" pitchFamily="34" charset="0"/>
                </a:rPr>
                <a:t/>
              </a:r>
              <a:br>
                <a:rPr lang="en-GB" sz="1400" b="1" dirty="0">
                  <a:solidFill>
                    <a:schemeClr val="accent2"/>
                  </a:solidFill>
                  <a:latin typeface="Tahoma" pitchFamily="34" charset="0"/>
                </a:rPr>
              </a:br>
              <a:r>
                <a:rPr lang="de-DE" sz="2400" b="1" dirty="0">
                  <a:solidFill>
                    <a:schemeClr val="accent1"/>
                  </a:solidFill>
                  <a:latin typeface="Tahoma" pitchFamily="34" charset="0"/>
                </a:rPr>
                <a:t>R</a:t>
              </a:r>
              <a:r>
                <a:rPr lang="de-DE" sz="2400" b="1" dirty="0" smtClean="0">
                  <a:solidFill>
                    <a:schemeClr val="accent1"/>
                  </a:solidFill>
                  <a:latin typeface="Tahoma" pitchFamily="34" charset="0"/>
                </a:rPr>
                <a:t>ichtlinien und </a:t>
              </a:r>
            </a:p>
            <a:p>
              <a:pPr algn="ctr" eaLnBrk="0" hangingPunct="0">
                <a:buClr>
                  <a:srgbClr val="919191"/>
                </a:buClr>
                <a:buSzPct val="80000"/>
                <a:buFont typeface="Wingdings" pitchFamily="2" charset="2"/>
                <a:buNone/>
              </a:pPr>
              <a:r>
                <a:rPr lang="de-DE" sz="2400" b="1" dirty="0" smtClean="0">
                  <a:solidFill>
                    <a:schemeClr val="accent1"/>
                  </a:solidFill>
                  <a:latin typeface="Tahoma" pitchFamily="34" charset="0"/>
                </a:rPr>
                <a:t>Verordnungen</a:t>
              </a:r>
              <a:endParaRPr lang="en-US" sz="2400" b="1" dirty="0">
                <a:solidFill>
                  <a:schemeClr val="accent1"/>
                </a:solidFill>
                <a:latin typeface="Tahoma" pitchFamily="34" charset="0"/>
              </a:endParaRPr>
            </a:p>
          </p:txBody>
        </p:sp>
      </p:grp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29205" y="7109048"/>
            <a:ext cx="9785742" cy="20702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30012" tIns="65007" rIns="130012" bIns="65007">
            <a:spAutoFit/>
          </a:bodyPr>
          <a:lstStyle/>
          <a:p>
            <a:pPr>
              <a:spcBef>
                <a:spcPts val="0"/>
              </a:spcBef>
              <a:buClr>
                <a:schemeClr val="bg1"/>
              </a:buClr>
              <a:buSzPct val="25000"/>
              <a:buFont typeface="Wingdings" pitchFamily="2" charset="2"/>
              <a:buChar char=" "/>
            </a:pPr>
            <a:r>
              <a:rPr lang="de-DE" sz="1400" b="1" dirty="0">
                <a:solidFill>
                  <a:schemeClr val="tx1"/>
                </a:solidFill>
                <a:latin typeface="Tahoma" pitchFamily="34" charset="0"/>
              </a:rPr>
              <a:t>BGB     </a:t>
            </a:r>
            <a:r>
              <a:rPr lang="de-DE" sz="1400" b="1" dirty="0" smtClean="0">
                <a:solidFill>
                  <a:schemeClr val="tx1"/>
                </a:solidFill>
                <a:latin typeface="Tahoma" pitchFamily="34" charset="0"/>
              </a:rPr>
              <a:t>	Bürgerliches </a:t>
            </a:r>
            <a:r>
              <a:rPr lang="de-DE" sz="1400" b="1" dirty="0">
                <a:solidFill>
                  <a:schemeClr val="tx1"/>
                </a:solidFill>
                <a:latin typeface="Tahoma" pitchFamily="34" charset="0"/>
              </a:rPr>
              <a:t>Gesetzbuch</a:t>
            </a:r>
            <a:br>
              <a:rPr lang="de-DE" sz="1400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de-DE" sz="1400" b="1" dirty="0">
                <a:solidFill>
                  <a:schemeClr val="tx1"/>
                </a:solidFill>
                <a:latin typeface="Tahoma" pitchFamily="34" charset="0"/>
              </a:rPr>
              <a:t> HGB     </a:t>
            </a:r>
            <a:r>
              <a:rPr lang="de-DE" sz="1400" b="1" dirty="0" smtClean="0">
                <a:solidFill>
                  <a:schemeClr val="tx1"/>
                </a:solidFill>
                <a:latin typeface="Tahoma" pitchFamily="34" charset="0"/>
              </a:rPr>
              <a:t>	Handelsgesetzbuch</a:t>
            </a:r>
            <a:r>
              <a:rPr lang="de-DE" sz="1400" b="1" dirty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de-DE" sz="1400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de-DE" sz="1400" b="1" dirty="0">
                <a:solidFill>
                  <a:schemeClr val="tx1"/>
                </a:solidFill>
                <a:latin typeface="Tahoma" pitchFamily="34" charset="0"/>
              </a:rPr>
              <a:t> AO        </a:t>
            </a:r>
            <a:r>
              <a:rPr lang="de-DE" sz="1400" b="1" dirty="0" smtClean="0">
                <a:solidFill>
                  <a:schemeClr val="tx1"/>
                </a:solidFill>
                <a:latin typeface="Tahoma" pitchFamily="34" charset="0"/>
              </a:rPr>
              <a:t>	Abgabenordnung</a:t>
            </a:r>
            <a:r>
              <a:rPr lang="de-DE" sz="1400" b="1" dirty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de-DE" sz="1400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de-DE" sz="1400" b="1" dirty="0">
                <a:solidFill>
                  <a:schemeClr val="tx1"/>
                </a:solidFill>
                <a:latin typeface="Tahoma" pitchFamily="34" charset="0"/>
              </a:rPr>
              <a:t> ZPO      </a:t>
            </a:r>
            <a:r>
              <a:rPr lang="de-DE" sz="1400" b="1" dirty="0" smtClean="0">
                <a:solidFill>
                  <a:schemeClr val="tx1"/>
                </a:solidFill>
                <a:latin typeface="Tahoma" pitchFamily="34" charset="0"/>
              </a:rPr>
              <a:t>	Zivilprozessordnung</a:t>
            </a:r>
            <a:r>
              <a:rPr lang="de-DE" sz="1400" b="1" dirty="0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de-DE" sz="1400" b="1" dirty="0">
                <a:solidFill>
                  <a:schemeClr val="tx1"/>
                </a:solidFill>
                <a:latin typeface="Tahoma" pitchFamily="34" charset="0"/>
              </a:rPr>
            </a:br>
            <a:r>
              <a:rPr lang="de-DE" sz="1400" b="1" dirty="0">
                <a:solidFill>
                  <a:schemeClr val="tx1"/>
                </a:solidFill>
                <a:latin typeface="Tahoma" pitchFamily="34" charset="0"/>
              </a:rPr>
              <a:t> VwGO   </a:t>
            </a:r>
            <a:r>
              <a:rPr lang="de-DE" sz="1400" b="1" dirty="0" smtClean="0">
                <a:solidFill>
                  <a:schemeClr val="tx1"/>
                </a:solidFill>
                <a:latin typeface="Tahoma" pitchFamily="34" charset="0"/>
              </a:rPr>
              <a:t>	Verwaltungsgerichtsordnung</a:t>
            </a:r>
          </a:p>
          <a:p>
            <a:pPr>
              <a:spcBef>
                <a:spcPts val="0"/>
              </a:spcBef>
              <a:buClr>
                <a:schemeClr val="bg1"/>
              </a:buClr>
              <a:buSzPct val="25000"/>
              <a:buFont typeface="Wingdings" pitchFamily="2" charset="2"/>
              <a:buChar char=" "/>
            </a:pPr>
            <a:r>
              <a:rPr lang="de-DE" sz="1400" b="1" dirty="0">
                <a:solidFill>
                  <a:schemeClr val="tx1"/>
                </a:solidFill>
                <a:latin typeface="Tahoma" pitchFamily="34" charset="0"/>
              </a:rPr>
              <a:t>DSGVO	Datenschutzgrundverordnung</a:t>
            </a:r>
          </a:p>
          <a:p>
            <a:pPr>
              <a:spcBef>
                <a:spcPts val="0"/>
              </a:spcBef>
              <a:buClr>
                <a:schemeClr val="bg1"/>
              </a:buClr>
              <a:buSzPct val="25000"/>
              <a:buFont typeface="Wingdings" pitchFamily="2" charset="2"/>
              <a:buChar char=" "/>
            </a:pPr>
            <a:r>
              <a:rPr lang="de-DE" sz="1400" b="1" dirty="0" smtClean="0">
                <a:solidFill>
                  <a:schemeClr val="tx1"/>
                </a:solidFill>
                <a:latin typeface="Tahoma" pitchFamily="34" charset="0"/>
              </a:rPr>
              <a:t>BDSG    	Bundesdatenschutzgesetz </a:t>
            </a:r>
          </a:p>
          <a:p>
            <a:pPr>
              <a:spcBef>
                <a:spcPts val="0"/>
              </a:spcBef>
              <a:buClr>
                <a:schemeClr val="bg1"/>
              </a:buClr>
              <a:buSzPct val="25000"/>
              <a:buFont typeface="Wingdings" pitchFamily="2" charset="2"/>
              <a:buChar char=" "/>
            </a:pPr>
            <a:r>
              <a:rPr lang="de-DE" sz="1400" b="1" dirty="0" err="1" smtClean="0">
                <a:solidFill>
                  <a:schemeClr val="tx1"/>
                </a:solidFill>
                <a:latin typeface="Tahoma" pitchFamily="34" charset="0"/>
              </a:rPr>
              <a:t>GoBD</a:t>
            </a:r>
            <a:r>
              <a:rPr lang="de-DE" sz="1400" b="1" dirty="0">
                <a:solidFill>
                  <a:schemeClr val="tx1"/>
                </a:solidFill>
                <a:latin typeface="Tahoma" pitchFamily="34" charset="0"/>
              </a:rPr>
              <a:t>	</a:t>
            </a:r>
            <a:r>
              <a:rPr lang="de-DE" sz="1400" b="1" dirty="0" smtClean="0">
                <a:solidFill>
                  <a:schemeClr val="tx1"/>
                </a:solidFill>
                <a:latin typeface="Tahoma" pitchFamily="34" charset="0"/>
              </a:rPr>
              <a:t>Grundsätze </a:t>
            </a:r>
            <a:r>
              <a:rPr lang="de-DE" sz="1400" b="1" dirty="0">
                <a:solidFill>
                  <a:schemeClr val="tx1"/>
                </a:solidFill>
                <a:latin typeface="Tahoma" pitchFamily="34" charset="0"/>
              </a:rPr>
              <a:t>zur ordnungsmäßigen Führung und Aufbewahrung von Büchern, Aufzeichnungen </a:t>
            </a:r>
            <a:endParaRPr lang="de-DE" sz="1400" b="1" dirty="0" smtClean="0">
              <a:solidFill>
                <a:schemeClr val="tx1"/>
              </a:solidFill>
              <a:latin typeface="Tahoma" pitchFamily="34" charset="0"/>
            </a:endParaRPr>
          </a:p>
          <a:p>
            <a:pPr lvl="2" indent="0">
              <a:spcBef>
                <a:spcPts val="0"/>
              </a:spcBef>
              <a:buClr>
                <a:schemeClr val="bg1"/>
              </a:buClr>
              <a:buSzPct val="25000"/>
            </a:pPr>
            <a:r>
              <a:rPr lang="de-DE" sz="1400" b="1" dirty="0" smtClean="0">
                <a:solidFill>
                  <a:schemeClr val="tx1"/>
                </a:solidFill>
                <a:latin typeface="Tahoma" pitchFamily="34" charset="0"/>
              </a:rPr>
              <a:t>und Unterlagen </a:t>
            </a:r>
            <a:r>
              <a:rPr lang="de-DE" sz="1400" b="1" dirty="0">
                <a:solidFill>
                  <a:schemeClr val="tx1"/>
                </a:solidFill>
                <a:latin typeface="Tahoma" pitchFamily="34" charset="0"/>
              </a:rPr>
              <a:t>in elektronischer Form sowie zum </a:t>
            </a:r>
            <a:r>
              <a:rPr lang="de-DE" sz="1400" b="1" dirty="0" smtClean="0">
                <a:solidFill>
                  <a:schemeClr val="tx1"/>
                </a:solidFill>
                <a:latin typeface="Tahoma" pitchFamily="34" charset="0"/>
              </a:rPr>
              <a:t>Datenzugriff</a:t>
            </a:r>
            <a:endParaRPr lang="en-GB" sz="1400" b="1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955" y="3573570"/>
            <a:ext cx="1841572" cy="147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Checkliste für ein revisionssicheres DMS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Clr>
                <a:srgbClr val="0080C8"/>
              </a:buClr>
              <a:buFont typeface="Wingdings" panose="05000000000000000000" pitchFamily="2" charset="2"/>
              <a:buChar char="ü"/>
            </a:pPr>
            <a:r>
              <a:rPr lang="de-DE" dirty="0" smtClean="0"/>
              <a:t>Alle Dokumente des täglichen Geschäftsverkehrs dürfen digital archiviert werden.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ü"/>
            </a:pPr>
            <a:r>
              <a:rPr lang="de-DE" dirty="0" smtClean="0"/>
              <a:t>Die meisten Dokumente </a:t>
            </a:r>
            <a:r>
              <a:rPr lang="de-DE" dirty="0"/>
              <a:t>dürfen nach der Archivierung vernichtet </a:t>
            </a:r>
            <a:r>
              <a:rPr lang="de-DE" dirty="0" smtClean="0"/>
              <a:t>werden.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ü"/>
            </a:pPr>
            <a:r>
              <a:rPr lang="de-DE" dirty="0" smtClean="0"/>
              <a:t>Urkunden, Zolldokumente, Bilanzen und Verträge dürfen nicht vernichtet werden. 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ü"/>
            </a:pPr>
            <a:r>
              <a:rPr lang="de-DE" dirty="0" smtClean="0"/>
              <a:t>Unterlagen im Archiv müssen bildlich (z. B. Scan) oder inhaltlich (z. B. Ausgangsrechnung) mit dem Originalbeleg übereinstimmen.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ü"/>
            </a:pPr>
            <a:r>
              <a:rPr lang="de-DE" dirty="0" smtClean="0"/>
              <a:t>Änderungen müssen als neue Version gespeichert werden – das Original muss erhalten bleiben.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ü"/>
            </a:pPr>
            <a:r>
              <a:rPr lang="de-DE" dirty="0" smtClean="0"/>
              <a:t>Manipulationen </a:t>
            </a:r>
            <a:r>
              <a:rPr lang="de-DE" dirty="0"/>
              <a:t>an Daten und Dokumenten müssen erkannt </a:t>
            </a:r>
            <a:r>
              <a:rPr lang="de-DE" dirty="0" smtClean="0"/>
              <a:t>werden.</a:t>
            </a:r>
            <a:endParaRPr lang="de-DE" dirty="0"/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ü"/>
            </a:pPr>
            <a:r>
              <a:rPr lang="de-DE" dirty="0"/>
              <a:t>Zugriffsschutz und Benutzerrechtekonzept für sensible </a:t>
            </a:r>
            <a:r>
              <a:rPr lang="de-DE" dirty="0" smtClean="0"/>
              <a:t>Daten muss vorhanden sein.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ü"/>
            </a:pPr>
            <a:r>
              <a:rPr lang="de-DE" dirty="0"/>
              <a:t>Ablagemedien müssen langfristig lesbar </a:t>
            </a:r>
            <a:r>
              <a:rPr lang="de-DE" dirty="0" smtClean="0"/>
              <a:t>sein.</a:t>
            </a:r>
            <a:endParaRPr lang="de-DE" dirty="0"/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ü"/>
            </a:pPr>
            <a:r>
              <a:rPr lang="de-DE" dirty="0" smtClean="0"/>
              <a:t>Eine individuelle Verfahrensdokumentation ist unbedingt notwendig.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176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Mit uns können Sie wachsen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Modularer Systemaufbau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Browserbasierter Archivclient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Mandantenfähig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Standardschnittstellen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On-</a:t>
            </a:r>
            <a:r>
              <a:rPr lang="de-DE" dirty="0" err="1" smtClean="0"/>
              <a:t>Premise</a:t>
            </a:r>
            <a:r>
              <a:rPr lang="de-DE" dirty="0" smtClean="0"/>
              <a:t> oder Cloud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Revisionssicher</a:t>
            </a:r>
          </a:p>
          <a:p>
            <a:pPr>
              <a:buClr>
                <a:srgbClr val="0080C8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Hohe Performance bei großen Datenmengen und Userzahlen</a:t>
            </a:r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610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XESS Brand Gradiant">
  <a:themeElements>
    <a:clrScheme name="HABEL Styl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0C8"/>
      </a:accent1>
      <a:accent2>
        <a:srgbClr val="55A546"/>
      </a:accent2>
      <a:accent3>
        <a:srgbClr val="BD0B24"/>
      </a:accent3>
      <a:accent4>
        <a:srgbClr val="F7A600"/>
      </a:accent4>
      <a:accent5>
        <a:srgbClr val="E53013"/>
      </a:accent5>
      <a:accent6>
        <a:srgbClr val="005789"/>
      </a:accent6>
      <a:hlink>
        <a:srgbClr val="BD0B24"/>
      </a:hlink>
      <a:folHlink>
        <a:srgbClr val="900B2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5" id="{C2569752-A1EF-4762-A36D-21E0DFECCE3A}" vid="{ABCC1853-F5E3-4799-BFF6-9138989E1903}"/>
    </a:ext>
  </a:extLst>
</a:theme>
</file>

<file path=ppt/theme/theme2.xml><?xml version="1.0" encoding="utf-8"?>
<a:theme xmlns:a="http://schemas.openxmlformats.org/drawingml/2006/main" name="PROXESS Brand White">
  <a:themeElements>
    <a:clrScheme name="HABEL Styl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0C8"/>
      </a:accent1>
      <a:accent2>
        <a:srgbClr val="55A546"/>
      </a:accent2>
      <a:accent3>
        <a:srgbClr val="BD0B24"/>
      </a:accent3>
      <a:accent4>
        <a:srgbClr val="F7A600"/>
      </a:accent4>
      <a:accent5>
        <a:srgbClr val="E53013"/>
      </a:accent5>
      <a:accent6>
        <a:srgbClr val="005789"/>
      </a:accent6>
      <a:hlink>
        <a:srgbClr val="BD0B24"/>
      </a:hlink>
      <a:folHlink>
        <a:srgbClr val="900B2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5" id="{C2569752-A1EF-4762-A36D-21E0DFECCE3A}" vid="{BA47CE03-04F5-41B1-A026-8A27BA96FFCD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1423</Words>
  <Characters>0</Characters>
  <Application>Microsoft Office PowerPoint</Application>
  <PresentationFormat>Benutzerdefiniert</PresentationFormat>
  <Lines>0</Lines>
  <Paragraphs>455</Paragraphs>
  <Slides>50</Slides>
  <Notes>30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50</vt:i4>
      </vt:variant>
    </vt:vector>
  </HeadingPairs>
  <TitlesOfParts>
    <vt:vector size="62" baseType="lpstr">
      <vt:lpstr>MS Gothic</vt:lpstr>
      <vt:lpstr>Arial</vt:lpstr>
      <vt:lpstr>Arial Unicode MS</vt:lpstr>
      <vt:lpstr>Calibri</vt:lpstr>
      <vt:lpstr>Gill Sans</vt:lpstr>
      <vt:lpstr>Roboto</vt:lpstr>
      <vt:lpstr>Sansation</vt:lpstr>
      <vt:lpstr>Tahoma</vt:lpstr>
      <vt:lpstr>Times New Roman</vt:lpstr>
      <vt:lpstr>Wingdings</vt:lpstr>
      <vt:lpstr>PROXESS Brand Gradiant</vt:lpstr>
      <vt:lpstr>PROXESS Brand White</vt:lpstr>
      <vt:lpstr>Dokumente digitalisieren – Prozesse automatisieren</vt:lpstr>
      <vt:lpstr>PowerPoint-Präsentation</vt:lpstr>
      <vt:lpstr>Weltweit vertraut der Mittelstand auf PROXESS</vt:lpstr>
      <vt:lpstr>Auszeichnungen und Zertifikate</vt:lpstr>
      <vt:lpstr>PROXESS – Revisionssicheres Archiv mit testiertem Sicherheitskonzept</vt:lpstr>
      <vt:lpstr>Kernfunktionen des PROXESS-Archivs</vt:lpstr>
      <vt:lpstr>Aufbewahrung – Quellen für rechtliche Vorschriften</vt:lpstr>
      <vt:lpstr>Checkliste für ein revisionssicheres DMS</vt:lpstr>
      <vt:lpstr>Mit uns können Sie wachsen</vt:lpstr>
      <vt:lpstr>Recherchemöglichkeiten in PROXESS</vt:lpstr>
      <vt:lpstr>Archivierungsmöglichkeiten in PROXESS</vt:lpstr>
      <vt:lpstr>Automatische Belegverarbeitung mit PROXESS</vt:lpstr>
      <vt:lpstr>Belegverarbeitung gestern</vt:lpstr>
      <vt:lpstr>Belegverarbeitung heute</vt:lpstr>
      <vt:lpstr>Gesamtprozess der Rechnungsverarbeitung</vt:lpstr>
      <vt:lpstr>Klassisch: Datenextraktion nach Position</vt:lpstr>
      <vt:lpstr>Besser: Datenextraktion nach Bereich</vt:lpstr>
      <vt:lpstr>Perfekt: Inhaltsbezogene Datenextraktion</vt:lpstr>
      <vt:lpstr>Mathematische Datenprüfung </vt:lpstr>
      <vt:lpstr>Selbstlernende Systemoptimierung</vt:lpstr>
      <vt:lpstr>Korrekturarbeitsplatz</vt:lpstr>
      <vt:lpstr>Prüfung nach § 14 UStG</vt:lpstr>
      <vt:lpstr>Vorteile der automatischen Belegerkennung</vt:lpstr>
      <vt:lpstr>Digitaler Workflow mit PROXESS</vt:lpstr>
      <vt:lpstr>Der Begriff „Workflow“</vt:lpstr>
      <vt:lpstr>Gesamtprozess der Rechnungsverarbeitung</vt:lpstr>
      <vt:lpstr>Eingangsrechnungsworkflow</vt:lpstr>
      <vt:lpstr>Der Workflow im Gesamtprozess </vt:lpstr>
      <vt:lpstr>Eingangsrechnungsworkflow – mit MS Visio </vt:lpstr>
      <vt:lpstr>Eingangsrechnungsworkflow –  Benachrichtigungen per E-Mail</vt:lpstr>
      <vt:lpstr>Rechnungsworkflow – Prüfung und Freigabe</vt:lpstr>
      <vt:lpstr>Rechnungsworkflow mit Buchungsvorschlag</vt:lpstr>
      <vt:lpstr>Kostenrechnungsworkflow – Dashboard</vt:lpstr>
      <vt:lpstr>Rechnungsworkflow - Historie</vt:lpstr>
      <vt:lpstr>Kostenrechnungsworkflow - Schnittstellen</vt:lpstr>
      <vt:lpstr>Ad-hoc Workflow</vt:lpstr>
      <vt:lpstr>Eskalationsregeln</vt:lpstr>
      <vt:lpstr>Vorteile des digitalen Genehmigungsprozesses</vt:lpstr>
      <vt:lpstr>Workflow - Wirtschaftlichkeitsanalyse</vt:lpstr>
      <vt:lpstr>Vorteile des PROXESS-Rechnungsworkflows</vt:lpstr>
      <vt:lpstr>Weitere Lösungen rund um PROXESS</vt:lpstr>
      <vt:lpstr>Digitales Vertragsmanagement</vt:lpstr>
      <vt:lpstr>Digitales Personalmanagement</vt:lpstr>
      <vt:lpstr>Serverbasierte E-Mailarchivierung</vt:lpstr>
      <vt:lpstr>Erfahrung in vielen Branchen</vt:lpstr>
      <vt:lpstr>Erfahrung in vielen Branchen</vt:lpstr>
      <vt:lpstr>PowerPoint-Präsentation</vt:lpstr>
      <vt:lpstr>Warum PROXESS? – 7 gute Gründe!</vt:lpstr>
      <vt:lpstr>Vielen Dank für Ihre Aufmerksamkeit!</vt:lpstr>
      <vt:lpstr>Zur Live-Demo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Schellack, Martina</dc:creator>
  <cp:lastModifiedBy>Ahlgrim, Sabine</cp:lastModifiedBy>
  <cp:revision>636</cp:revision>
  <cp:lastPrinted>2018-08-02T11:31:18Z</cp:lastPrinted>
  <dcterms:modified xsi:type="dcterms:W3CDTF">2019-10-25T08:07:48Z</dcterms:modified>
</cp:coreProperties>
</file>