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8" r:id="rId1"/>
    <p:sldMasterId id="2147483858" r:id="rId2"/>
  </p:sldMasterIdLst>
  <p:notesMasterIdLst>
    <p:notesMasterId r:id="rId19"/>
  </p:notesMasterIdLst>
  <p:sldIdLst>
    <p:sldId id="267" r:id="rId3"/>
    <p:sldId id="285" r:id="rId4"/>
    <p:sldId id="286" r:id="rId5"/>
    <p:sldId id="272" r:id="rId6"/>
    <p:sldId id="275" r:id="rId7"/>
    <p:sldId id="281" r:id="rId8"/>
    <p:sldId id="273" r:id="rId9"/>
    <p:sldId id="276" r:id="rId10"/>
    <p:sldId id="274" r:id="rId11"/>
    <p:sldId id="278" r:id="rId12"/>
    <p:sldId id="280" r:id="rId13"/>
    <p:sldId id="271" r:id="rId14"/>
    <p:sldId id="283" r:id="rId15"/>
    <p:sldId id="268" r:id="rId16"/>
    <p:sldId id="269" r:id="rId17"/>
    <p:sldId id="284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C8"/>
    <a:srgbClr val="F7A600"/>
    <a:srgbClr val="55A546"/>
    <a:srgbClr val="BD0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4655"/>
  </p:normalViewPr>
  <p:slideViewPr>
    <p:cSldViewPr snapToGrid="0" snapToObjects="1">
      <p:cViewPr varScale="1">
        <p:scale>
          <a:sx n="111" d="100"/>
          <a:sy n="111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A34CF-93F8-4631-9668-05D7F151155F}" type="datetimeFigureOut">
              <a:rPr lang="de-DE" smtClean="0"/>
              <a:t>24.10.2019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2C36C-19AE-425C-8853-C146357EF6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118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8DA5BFD-838E-467B-87AA-3002CFA40A6C}" type="slidenum">
              <a:rPr lang="de-DE" altLang="de-DE" smtClean="0"/>
              <a:pPr/>
              <a:t>1</a:t>
            </a:fld>
            <a:endParaRPr lang="de-DE" altLang="de-DE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0563"/>
            <a:ext cx="6075362" cy="34178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1813"/>
            <a:ext cx="5032375" cy="4117975"/>
          </a:xfrm>
          <a:noFill/>
        </p:spPr>
        <p:txBody>
          <a:bodyPr lIns="92219" tIns="46109" rIns="92219" bIns="46109"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046632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E3E7F1FC-9BD5-A745-8D03-9B043D2F1D0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Untertitel (Calibri, 24pt)</a:t>
            </a:r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1DDFD444-30C7-0D4A-9B02-BC57491653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0" y="1013636"/>
            <a:ext cx="9144000" cy="2588402"/>
          </a:xfrm>
        </p:spPr>
        <p:txBody>
          <a:bodyPr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de-DE" dirty="0" smtClean="0"/>
              <a:t>Präsentationstitel</a:t>
            </a:r>
            <a:br>
              <a:rPr lang="de-DE" dirty="0" smtClean="0"/>
            </a:br>
            <a:r>
              <a:rPr lang="de-DE" dirty="0" smtClean="0"/>
              <a:t>(Calibri, 60pt, Fett)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990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E3E7F1FC-9BD5-A745-8D03-9B043D2F1D0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Untertitel (Calibri, 24pt)</a:t>
            </a:r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1DDFD444-30C7-0D4A-9B02-BC57491653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0" y="1013636"/>
            <a:ext cx="9144000" cy="2588402"/>
          </a:xfrm>
        </p:spPr>
        <p:txBody>
          <a:bodyPr anchor="b" anchorCtr="0">
            <a:normAutofit/>
          </a:bodyPr>
          <a:lstStyle>
            <a:lvl1pPr algn="ctr">
              <a:defRPr sz="6000" baseline="0"/>
            </a:lvl1pPr>
          </a:lstStyle>
          <a:p>
            <a:r>
              <a:rPr lang="de-DE" dirty="0" smtClean="0"/>
              <a:t>Präsentationstitel</a:t>
            </a:r>
            <a:br>
              <a:rPr lang="de-DE" dirty="0" smtClean="0"/>
            </a:br>
            <a:r>
              <a:rPr lang="de-DE" dirty="0" smtClean="0"/>
              <a:t>(Calibri, 60pt, Fett)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6469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FE5EBE-1B18-7849-AD69-65AAFCE4F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797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dirty="0" smtClean="0"/>
              <a:t>Titel für einen neuen Abschnitt</a:t>
            </a:r>
            <a:br>
              <a:rPr lang="de-DE" dirty="0" smtClean="0"/>
            </a:br>
            <a:r>
              <a:rPr lang="de-DE" dirty="0" smtClean="0"/>
              <a:t>(Calibri, 60pt, Fett)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B6B461-38E8-2944-8559-15BB816141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Untertitel (Calibri, 24pt)</a:t>
            </a:r>
          </a:p>
        </p:txBody>
      </p:sp>
    </p:spTree>
    <p:extLst>
      <p:ext uri="{BB962C8B-B14F-4D97-AF65-F5344CB8AC3E}">
        <p14:creationId xmlns:p14="http://schemas.microsoft.com/office/powerpoint/2010/main" val="317859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94334-247F-FC40-A469-3DB1366B1A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 44pt, Fett)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B0F8A1-60E1-2140-96B7-EBDCB5B8576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614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12BC6-AE24-D44D-A7B4-2E232D2B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 44pt, Fett)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388081-703E-D543-9E5E-0BF505C377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25564"/>
            <a:ext cx="5181600" cy="5139032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BDA070D-6095-5145-8F01-D05E0D04726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25562"/>
            <a:ext cx="5181600" cy="5139032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733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8B8C13-C7EB-BB45-959A-B03DC7250B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55"/>
            <a:ext cx="10515600" cy="1325563"/>
          </a:xfrm>
        </p:spPr>
        <p:txBody>
          <a:bodyPr/>
          <a:lstStyle/>
          <a:p>
            <a:r>
              <a:rPr lang="de-DE" dirty="0" smtClean="0"/>
              <a:t>Folientitel (Calibri 44pt, Fett)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390A9E-41B5-8842-A121-E528CB315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33111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00CAD0-B945-FB49-97A9-A132B94325D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155030"/>
            <a:ext cx="5157787" cy="4352096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2A2899C-5E82-DC41-AC1F-05F056335C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3111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0C29D82-A7FB-D44C-B9A5-B4ECC591E3F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155030"/>
            <a:ext cx="5183188" cy="4352096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962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4D1A8A-D17D-C64A-9A10-C7B96CFD2B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 44pt, Fett)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3715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9664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16969-D0D1-CA4F-9AEA-F2895508C1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2" y="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 smtClean="0"/>
              <a:t>Überschrift</a:t>
            </a:r>
            <a:br>
              <a:rPr lang="de-DE" dirty="0" smtClean="0"/>
            </a:br>
            <a:r>
              <a:rPr lang="de-DE" dirty="0" smtClean="0"/>
              <a:t>Calibri, 32pt, </a:t>
            </a:r>
            <a:br>
              <a:rPr lang="de-DE" dirty="0" smtClean="0"/>
            </a:br>
            <a:r>
              <a:rPr lang="de-DE" dirty="0" smtClean="0"/>
              <a:t>Fett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DE6215-5300-1A4D-95A4-5442FFB12C4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160019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F15472-2B07-4D4F-91B4-31E175AD57F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00200"/>
            <a:ext cx="3929061" cy="48736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Fließtext, Beschreibungstext (Calibri 16pt)</a:t>
            </a:r>
          </a:p>
        </p:txBody>
      </p:sp>
    </p:spTree>
    <p:extLst>
      <p:ext uri="{BB962C8B-B14F-4D97-AF65-F5344CB8AC3E}">
        <p14:creationId xmlns:p14="http://schemas.microsoft.com/office/powerpoint/2010/main" val="182795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88A763-FDE7-B44F-84EB-6E018643EF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2" y="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 smtClean="0"/>
              <a:t>Überschrift</a:t>
            </a:r>
            <a:br>
              <a:rPr lang="de-DE" dirty="0" smtClean="0"/>
            </a:br>
            <a:r>
              <a:rPr lang="de-DE" dirty="0" smtClean="0"/>
              <a:t>Calibri, 32pt, </a:t>
            </a:r>
            <a:br>
              <a:rPr lang="de-DE" dirty="0" smtClean="0"/>
            </a:br>
            <a:r>
              <a:rPr lang="de-DE" dirty="0" smtClean="0"/>
              <a:t>Fett</a:t>
            </a:r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EF80704-BA83-F947-A94E-C70D052E2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600200"/>
            <a:ext cx="6172200" cy="48736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6EA5143-DE5E-3C48-B48F-823B543AA92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00200"/>
            <a:ext cx="3929061" cy="48736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Fließtext, Beschreibungstext (Calibri 16pt)</a:t>
            </a:r>
          </a:p>
        </p:txBody>
      </p:sp>
    </p:spTree>
    <p:extLst>
      <p:ext uri="{BB962C8B-B14F-4D97-AF65-F5344CB8AC3E}">
        <p14:creationId xmlns:p14="http://schemas.microsoft.com/office/powerpoint/2010/main" val="330200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FE5EBE-1B18-7849-AD69-65AAFCE4F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797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dirty="0" smtClean="0"/>
              <a:t>Titel für einen neuen Abschnitt</a:t>
            </a:r>
            <a:br>
              <a:rPr lang="de-DE" dirty="0" smtClean="0"/>
            </a:br>
            <a:r>
              <a:rPr lang="de-DE" dirty="0" smtClean="0"/>
              <a:t>(Calibri, 60pt, Fett)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B6B461-38E8-2944-8559-15BB8161418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Untertitel (Schrift: Calibri, 24pt)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818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B94334-247F-FC40-A469-3DB1366B1A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(Calibri, 44pt)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B0F8A1-60E1-2140-96B7-EBDCB5B8576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073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12BC6-AE24-D44D-A7B4-2E232D2B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(Calibri, 44pt)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388081-703E-D543-9E5E-0BF505C377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25564"/>
            <a:ext cx="5181600" cy="5139032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BDA070D-6095-5145-8F01-D05E0D04726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25562"/>
            <a:ext cx="5181600" cy="5139032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39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8B8C13-C7EB-BB45-959A-B03DC7250B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55"/>
            <a:ext cx="10515600" cy="1325563"/>
          </a:xfrm>
        </p:spPr>
        <p:txBody>
          <a:bodyPr/>
          <a:lstStyle/>
          <a:p>
            <a:r>
              <a:rPr lang="de-DE" dirty="0" smtClean="0"/>
              <a:t>Folientitel (Calibri, 44pt)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390A9E-41B5-8842-A121-E528CB315BC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6612" y="133111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Überschrift (Calibri, 24pt)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00CAD0-B945-FB49-97A9-A132B94325D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155030"/>
            <a:ext cx="5157787" cy="4352096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2A2899C-5E82-DC41-AC1F-05F056335C5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0612" y="133111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Überschrift (Calibri, 24pt)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0C29D82-A7FB-D44C-B9A5-B4ECC591E3F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155030"/>
            <a:ext cx="5183188" cy="4352096"/>
          </a:xfrm>
        </p:spPr>
        <p:txBody>
          <a:bodyPr/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4775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4D1A8A-D17D-C64A-9A10-C7B96CFD2B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Folientitel (Calibri, 44pt)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048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6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16969-D0D1-CA4F-9AEA-F2895508C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DE6215-5300-1A4D-95A4-5442FFB12C4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160019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F15472-2B07-4D4F-91B4-31E175AD57F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00200"/>
            <a:ext cx="3929061" cy="48736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Fließtext, Beschreibungstext (Calibri 16pt)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64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88A763-FDE7-B44F-84EB-6E018643E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EF80704-BA83-F947-A94E-C70D052E2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600200"/>
            <a:ext cx="6172200" cy="48736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6EA5143-DE5E-3C48-B48F-823B543AA92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00200"/>
            <a:ext cx="3929061" cy="48736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Fließtext, Beschreibungstext (Calibri 16pt)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21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6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2.sv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30000">
              <a:srgbClr val="0080C8"/>
            </a:gs>
            <a:gs pos="100000">
              <a:srgbClr val="55A54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C2328D77-0F9E-534B-95B2-75A52DAEA8C6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rcRect r="16207" b="7196"/>
          <a:stretch/>
        </p:blipFill>
        <p:spPr>
          <a:xfrm>
            <a:off x="7221072" y="664322"/>
            <a:ext cx="4970928" cy="6193678"/>
          </a:xfrm>
          <a:prstGeom prst="rect">
            <a:avLst/>
          </a:prstGeom>
        </p:spPr>
      </p:pic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A96203F-1179-324B-BB25-DEF980CCF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Folientitel (Calibri, 44pt, Fett)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909AEF8-832A-B746-8134-162318E16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5563"/>
            <a:ext cx="10515600" cy="5160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Erste Textebene (Calibri, 28pt)</a:t>
            </a:r>
          </a:p>
          <a:p>
            <a:pPr lvl="1"/>
            <a:r>
              <a:rPr lang="de-DE" dirty="0" smtClean="0"/>
              <a:t>Zweite Textebene (Calibri, 24pt)</a:t>
            </a:r>
          </a:p>
          <a:p>
            <a:pPr lvl="2"/>
            <a:r>
              <a:rPr lang="de-DE" dirty="0" smtClean="0"/>
              <a:t>Dritte Textebene (Calibri, 20pt)</a:t>
            </a:r>
          </a:p>
          <a:p>
            <a:pPr lvl="3"/>
            <a:r>
              <a:rPr lang="de-DE" dirty="0" smtClean="0"/>
              <a:t>Vierte Textebene (Calibri, 18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</a:p>
          <a:p>
            <a:pPr lvl="4"/>
            <a:r>
              <a:rPr lang="de-DE" dirty="0" smtClean="0"/>
              <a:t>Fünfte Textebene (Calibri, 18pt)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8A41695-CAF8-4145-A48A-2D0A1A8298A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941446" y="6561135"/>
            <a:ext cx="913864" cy="242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734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A96203F-1179-324B-BB25-DEF980CCF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Folientitel (Calibri 44pt, Fett)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909AEF8-832A-B746-8134-162318E16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5563"/>
            <a:ext cx="10515600" cy="5160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4EA61B7-2954-E74C-A1D9-568E6674310D}"/>
              </a:ext>
            </a:extLst>
          </p:cNvPr>
          <p:cNvSpPr/>
          <p:nvPr/>
        </p:nvSpPr>
        <p:spPr>
          <a:xfrm>
            <a:off x="0" y="6561135"/>
            <a:ext cx="12192000" cy="242926"/>
          </a:xfrm>
          <a:prstGeom prst="rect">
            <a:avLst/>
          </a:prstGeom>
          <a:gradFill flip="none" rotWithShape="1">
            <a:gsLst>
              <a:gs pos="35000">
                <a:srgbClr val="0080C8"/>
              </a:gs>
              <a:gs pos="100000">
                <a:srgbClr val="55A546"/>
              </a:gs>
            </a:gsLst>
            <a:lin ang="2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C2F986A-5B6B-CC43-872E-A1634CA6C11D}"/>
              </a:ext>
            </a:extLst>
          </p:cNvPr>
          <p:cNvSpPr/>
          <p:nvPr/>
        </p:nvSpPr>
        <p:spPr>
          <a:xfrm>
            <a:off x="10852298" y="6561135"/>
            <a:ext cx="1092160" cy="242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97D376D-71B6-FC4A-A36C-2FD676CBC0A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941446" y="6561135"/>
            <a:ext cx="913864" cy="242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83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 baseline="0">
          <a:solidFill>
            <a:srgbClr val="0080C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Referent</a:t>
            </a:r>
            <a:r>
              <a:rPr lang="de-DE" dirty="0" smtClean="0"/>
              <a:t>, Unternehmen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PROXESS </a:t>
            </a:r>
            <a:br>
              <a:rPr lang="de-DE" dirty="0" smtClean="0"/>
            </a:br>
            <a:r>
              <a:rPr lang="de-DE" dirty="0" smtClean="0"/>
              <a:t>Ein technischer </a:t>
            </a:r>
            <a:r>
              <a:rPr lang="de-DE" dirty="0"/>
              <a:t>Überblick</a:t>
            </a:r>
          </a:p>
        </p:txBody>
      </p:sp>
    </p:spTree>
    <p:extLst>
      <p:ext uri="{BB962C8B-B14F-4D97-AF65-F5344CB8AC3E}">
        <p14:creationId xmlns:p14="http://schemas.microsoft.com/office/powerpoint/2010/main" val="1432332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de-DE" dirty="0" smtClean="0">
                <a:cs typeface="Tahoma" panose="020B0604030504040204" pitchFamily="34" charset="0"/>
              </a:rPr>
              <a:t>PROXESS </a:t>
            </a:r>
            <a:r>
              <a:rPr lang="de-DE" altLang="de-DE" dirty="0" smtClean="0">
                <a:cs typeface="Tahoma" panose="020B0604030504040204" pitchFamily="34" charset="0"/>
              </a:rPr>
              <a:t>Storage Manager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25563"/>
            <a:ext cx="10971362" cy="5160297"/>
          </a:xfrm>
          <a:extLst/>
        </p:spPr>
        <p:txBody>
          <a:bodyPr rtlCol="0">
            <a:normAutofit/>
          </a:bodyPr>
          <a:lstStyle/>
          <a:p>
            <a:pPr marL="0" indent="0">
              <a:buClr>
                <a:srgbClr val="0080C8"/>
              </a:buClr>
              <a:buNone/>
              <a:defRPr/>
            </a:pPr>
            <a:r>
              <a:rPr lang="de-DE" altLang="de-DE" sz="2400" b="1" dirty="0" smtClean="0"/>
              <a:t>Verwaltung der Dateien im Cache</a:t>
            </a:r>
          </a:p>
          <a:p>
            <a:pPr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r>
              <a:rPr lang="de-DE" altLang="de-DE" sz="2400" dirty="0" smtClean="0"/>
              <a:t>Sammlung </a:t>
            </a:r>
            <a:r>
              <a:rPr lang="de-DE" altLang="de-DE" sz="2400" dirty="0"/>
              <a:t>der </a:t>
            </a:r>
            <a:r>
              <a:rPr lang="de-DE" altLang="de-DE" sz="2400" dirty="0" smtClean="0"/>
              <a:t>Dateien </a:t>
            </a:r>
            <a:r>
              <a:rPr lang="de-DE" altLang="de-DE" sz="2400" dirty="0"/>
              <a:t>auf HD</a:t>
            </a:r>
          </a:p>
          <a:p>
            <a:pPr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r>
              <a:rPr lang="de-DE" altLang="de-DE" sz="2400" dirty="0"/>
              <a:t>Einteilung in </a:t>
            </a:r>
            <a:r>
              <a:rPr lang="de-DE" altLang="de-DE" sz="2400" dirty="0" err="1"/>
              <a:t>Volumes</a:t>
            </a:r>
            <a:r>
              <a:rPr lang="de-DE" altLang="de-DE" sz="2400" dirty="0"/>
              <a:t> </a:t>
            </a:r>
            <a:r>
              <a:rPr lang="de-DE" altLang="de-DE" sz="2400" dirty="0" smtClean="0"/>
              <a:t>(DVD-Größe</a:t>
            </a:r>
            <a:r>
              <a:rPr lang="de-DE" altLang="de-DE" sz="2400" dirty="0"/>
              <a:t>) entsprechend </a:t>
            </a:r>
            <a:r>
              <a:rPr lang="de-DE" altLang="de-DE" sz="2400" dirty="0" smtClean="0"/>
              <a:t>Lebensdauer/Aufbewahrungsort</a:t>
            </a:r>
          </a:p>
          <a:p>
            <a:pPr marL="0" indent="0">
              <a:buNone/>
            </a:pPr>
            <a:endParaRPr lang="de-DE" altLang="de-DE" sz="2400" b="1" dirty="0" smtClean="0"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de-DE" altLang="de-DE" sz="2400" b="1" dirty="0" smtClean="0">
                <a:cs typeface="Tahoma" panose="020B0604030504040204" pitchFamily="34" charset="0"/>
              </a:rPr>
              <a:t>Steuerung </a:t>
            </a:r>
            <a:r>
              <a:rPr lang="de-DE" altLang="de-DE" sz="2400" b="1" dirty="0">
                <a:cs typeface="Tahoma" panose="020B0604030504040204" pitchFamily="34" charset="0"/>
              </a:rPr>
              <a:t>des Brennvorgangs</a:t>
            </a:r>
          </a:p>
          <a:p>
            <a:pPr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r>
              <a:rPr lang="de-DE" altLang="de-DE" sz="2400" dirty="0"/>
              <a:t>Kontrolle des Brennvorganges auf DVD </a:t>
            </a:r>
            <a:r>
              <a:rPr lang="de-DE" altLang="de-DE" sz="2400" dirty="0" smtClean="0"/>
              <a:t>inkl</a:t>
            </a:r>
            <a:r>
              <a:rPr lang="de-DE" altLang="de-DE" sz="2400" dirty="0"/>
              <a:t>. „</a:t>
            </a:r>
            <a:r>
              <a:rPr lang="de-DE" altLang="de-DE" sz="2400" dirty="0" err="1"/>
              <a:t>Verify</a:t>
            </a:r>
            <a:r>
              <a:rPr lang="de-DE" altLang="de-DE" sz="2400" dirty="0"/>
              <a:t>“ gegenüber den </a:t>
            </a:r>
            <a:r>
              <a:rPr lang="de-DE" altLang="de-DE" sz="2400" dirty="0" smtClean="0"/>
              <a:t>Quelldaten</a:t>
            </a:r>
            <a:endParaRPr lang="de-DE" altLang="de-DE" sz="2400" dirty="0"/>
          </a:p>
          <a:p>
            <a:pPr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r>
              <a:rPr lang="de-DE" altLang="de-DE" sz="2400" dirty="0"/>
              <a:t>Alternativ: Erstellung von ISO-Images und Speicherung auf Imagecache </a:t>
            </a:r>
            <a:r>
              <a:rPr lang="de-DE" altLang="de-DE" sz="2400" dirty="0" smtClean="0"/>
              <a:t>mit rein lesendem </a:t>
            </a:r>
            <a:r>
              <a:rPr lang="de-DE" altLang="de-DE" sz="2400" dirty="0"/>
              <a:t>Zugriff</a:t>
            </a:r>
          </a:p>
          <a:p>
            <a:pPr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endParaRPr lang="de-DE" altLang="de-DE" sz="2400" dirty="0"/>
          </a:p>
        </p:txBody>
      </p:sp>
    </p:spTree>
    <p:extLst>
      <p:ext uri="{BB962C8B-B14F-4D97-AF65-F5344CB8AC3E}">
        <p14:creationId xmlns:p14="http://schemas.microsoft.com/office/powerpoint/2010/main" val="220277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1365504" y="1325563"/>
            <a:ext cx="3730752" cy="469728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solidFill>
              <a:schemeClr val="accent1">
                <a:shade val="50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1630515" y="1898143"/>
            <a:ext cx="3230563" cy="3660775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1621537" y="4194176"/>
            <a:ext cx="3230563" cy="1363663"/>
          </a:xfrm>
          <a:prstGeom prst="rect">
            <a:avLst/>
          </a:prstGeom>
          <a:solidFill>
            <a:srgbClr val="0080C8"/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sz="1800">
              <a:solidFill>
                <a:srgbClr val="0080C8"/>
              </a:solidFill>
              <a:latin typeface="Arial" panose="020B0604020202020204" pitchFamily="34" charset="0"/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1990789" y="4719638"/>
            <a:ext cx="23479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7620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7620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kumimoji="1" lang="de-DE" altLang="de-DE" sz="1800" b="1" dirty="0">
                <a:solidFill>
                  <a:schemeClr val="bg1"/>
                </a:solidFill>
                <a:latin typeface="Arial" panose="020B0604020202020204" pitchFamily="34" charset="0"/>
              </a:rPr>
              <a:t>Read-Cache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kumimoji="1" lang="de-DE" altLang="de-DE" sz="1800" b="1" dirty="0">
                <a:solidFill>
                  <a:schemeClr val="bg1"/>
                </a:solidFill>
                <a:latin typeface="Arial" panose="020B0604020202020204" pitchFamily="34" charset="0"/>
              </a:rPr>
              <a:t>(Zwischenspeicher)</a:t>
            </a:r>
          </a:p>
        </p:txBody>
      </p:sp>
      <p:sp>
        <p:nvSpPr>
          <p:cNvPr id="17413" name="Line 7"/>
          <p:cNvSpPr>
            <a:spLocks noChangeShapeType="1"/>
          </p:cNvSpPr>
          <p:nvPr/>
        </p:nvSpPr>
        <p:spPr bwMode="auto">
          <a:xfrm>
            <a:off x="4445002" y="3826138"/>
            <a:ext cx="0" cy="91655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7416" name="Rectangle 11"/>
          <p:cNvSpPr>
            <a:spLocks noChangeArrowheads="1"/>
          </p:cNvSpPr>
          <p:nvPr/>
        </p:nvSpPr>
        <p:spPr bwMode="auto">
          <a:xfrm>
            <a:off x="5818760" y="3098585"/>
            <a:ext cx="1471610" cy="588366"/>
          </a:xfrm>
          <a:prstGeom prst="rect">
            <a:avLst/>
          </a:prstGeom>
          <a:solidFill>
            <a:srgbClr val="F7A600"/>
          </a:solidFill>
          <a:ln w="12700">
            <a:solidFill>
              <a:srgbClr val="1D2F68"/>
            </a:solidFill>
            <a:miter lim="800000"/>
            <a:headEnd/>
            <a:tailEnd/>
          </a:ln>
          <a:effectLst/>
          <a:extLst/>
        </p:spPr>
        <p:txBody>
          <a:bodyPr wrap="squar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7620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7620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kumimoji="1" lang="de-DE" altLang="de-DE" sz="1800" b="1" dirty="0" smtClean="0">
                <a:latin typeface="Arial" panose="020B0604020202020204" pitchFamily="34" charset="0"/>
              </a:rPr>
              <a:t>Medien-erstellung</a:t>
            </a:r>
            <a:endParaRPr kumimoji="1" lang="de-DE" altLang="de-DE" sz="1800" b="1" dirty="0">
              <a:latin typeface="Arial" panose="020B0604020202020204" pitchFamily="34" charset="0"/>
            </a:endParaRPr>
          </a:p>
        </p:txBody>
      </p:sp>
      <p:sp>
        <p:nvSpPr>
          <p:cNvPr id="17417" name="Rectangle 12"/>
          <p:cNvSpPr>
            <a:spLocks noChangeArrowheads="1"/>
          </p:cNvSpPr>
          <p:nvPr/>
        </p:nvSpPr>
        <p:spPr bwMode="auto">
          <a:xfrm>
            <a:off x="5992814" y="3521075"/>
            <a:ext cx="1531937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17418" name="Rectangle 13"/>
          <p:cNvSpPr>
            <a:spLocks noChangeArrowheads="1"/>
          </p:cNvSpPr>
          <p:nvPr/>
        </p:nvSpPr>
        <p:spPr bwMode="auto">
          <a:xfrm>
            <a:off x="5806568" y="4623563"/>
            <a:ext cx="1485431" cy="837665"/>
          </a:xfrm>
          <a:prstGeom prst="rect">
            <a:avLst/>
          </a:prstGeom>
          <a:solidFill>
            <a:srgbClr val="F7A600"/>
          </a:solidFill>
          <a:ln w="12700">
            <a:solidFill>
              <a:srgbClr val="1D2F68"/>
            </a:solidFill>
            <a:miter lim="800000"/>
            <a:headEnd/>
            <a:tailEnd/>
          </a:ln>
          <a:effectLst/>
          <a:extLst/>
        </p:spPr>
        <p:txBody>
          <a:bodyPr wrap="squar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7620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7620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kumimoji="1" lang="de-DE" altLang="de-DE" sz="1800" b="1" dirty="0" smtClean="0">
                <a:latin typeface="Arial" panose="020B0604020202020204" pitchFamily="34" charset="0"/>
              </a:rPr>
              <a:t>Jukebox bzw. Image </a:t>
            </a:r>
            <a:r>
              <a:rPr kumimoji="1" lang="de-DE" altLang="de-DE" sz="1800" b="1" dirty="0">
                <a:latin typeface="Arial" panose="020B0604020202020204" pitchFamily="34" charset="0"/>
              </a:rPr>
              <a:t>Cache</a:t>
            </a:r>
          </a:p>
        </p:txBody>
      </p:sp>
      <p:sp>
        <p:nvSpPr>
          <p:cNvPr id="17419" name="Rectangle 16"/>
          <p:cNvSpPr>
            <a:spLocks noChangeArrowheads="1"/>
          </p:cNvSpPr>
          <p:nvPr/>
        </p:nvSpPr>
        <p:spPr bwMode="auto">
          <a:xfrm>
            <a:off x="1621537" y="1423226"/>
            <a:ext cx="3230563" cy="422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7620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7620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kumimoji="1" lang="de-DE" altLang="de-DE" sz="2400" b="1" dirty="0">
                <a:latin typeface="+mj-lt"/>
              </a:rPr>
              <a:t>Festplatte</a:t>
            </a:r>
          </a:p>
        </p:txBody>
      </p:sp>
      <p:sp>
        <p:nvSpPr>
          <p:cNvPr id="17420" name="Rectangle 17"/>
          <p:cNvSpPr>
            <a:spLocks noChangeArrowheads="1"/>
          </p:cNvSpPr>
          <p:nvPr/>
        </p:nvSpPr>
        <p:spPr bwMode="auto">
          <a:xfrm>
            <a:off x="2363470" y="3116263"/>
            <a:ext cx="1845948" cy="422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7620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7620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kumimoji="1" lang="de-DE" altLang="de-DE" sz="2400" b="1" dirty="0">
                <a:latin typeface="+mj-lt"/>
              </a:rPr>
              <a:t>Write-Cache</a:t>
            </a:r>
          </a:p>
        </p:txBody>
      </p:sp>
      <p:sp>
        <p:nvSpPr>
          <p:cNvPr id="17421" name="Rectangle 18"/>
          <p:cNvSpPr>
            <a:spLocks noChangeArrowheads="1"/>
          </p:cNvSpPr>
          <p:nvPr/>
        </p:nvSpPr>
        <p:spPr bwMode="auto">
          <a:xfrm>
            <a:off x="2699449" y="1600200"/>
            <a:ext cx="1262062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grpSp>
        <p:nvGrpSpPr>
          <p:cNvPr id="17422" name="Gruppieren 2"/>
          <p:cNvGrpSpPr>
            <a:grpSpLocks/>
          </p:cNvGrpSpPr>
          <p:nvPr/>
        </p:nvGrpSpPr>
        <p:grpSpPr bwMode="auto">
          <a:xfrm>
            <a:off x="3028126" y="2582927"/>
            <a:ext cx="365125" cy="377825"/>
            <a:chOff x="1973261" y="2733675"/>
            <a:chExt cx="365658" cy="377825"/>
          </a:xfrm>
        </p:grpSpPr>
        <p:sp useBgFill="1">
          <p:nvSpPr>
            <p:cNvPr id="17448" name="Oval 20"/>
            <p:cNvSpPr>
              <a:spLocks noChangeArrowheads="1"/>
            </p:cNvSpPr>
            <p:nvPr/>
          </p:nvSpPr>
          <p:spPr bwMode="auto">
            <a:xfrm>
              <a:off x="1973261" y="2733675"/>
              <a:ext cx="365658" cy="365831"/>
            </a:xfrm>
            <a:prstGeom prst="ellipse">
              <a:avLst/>
            </a:prstGeom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17449" name="Rectangle 21"/>
            <p:cNvSpPr>
              <a:spLocks noChangeArrowheads="1"/>
            </p:cNvSpPr>
            <p:nvPr/>
          </p:nvSpPr>
          <p:spPr bwMode="auto">
            <a:xfrm>
              <a:off x="1986748" y="2747169"/>
              <a:ext cx="281736" cy="364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kumimoji="1" lang="de-DE" altLang="de-DE" sz="2000" b="1" dirty="0"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7425" name="Gruppieren 3"/>
          <p:cNvGrpSpPr>
            <a:grpSpLocks/>
          </p:cNvGrpSpPr>
          <p:nvPr/>
        </p:nvGrpSpPr>
        <p:grpSpPr bwMode="auto">
          <a:xfrm>
            <a:off x="3003742" y="4322196"/>
            <a:ext cx="365125" cy="381702"/>
            <a:chOff x="1979248" y="4265600"/>
            <a:chExt cx="365125" cy="382438"/>
          </a:xfrm>
        </p:grpSpPr>
        <p:sp useBgFill="1">
          <p:nvSpPr>
            <p:cNvPr id="17442" name="Oval 29"/>
            <p:cNvSpPr>
              <a:spLocks noChangeArrowheads="1"/>
            </p:cNvSpPr>
            <p:nvPr/>
          </p:nvSpPr>
          <p:spPr bwMode="auto">
            <a:xfrm>
              <a:off x="1979248" y="4265600"/>
              <a:ext cx="365125" cy="365088"/>
            </a:xfrm>
            <a:prstGeom prst="ellipse">
              <a:avLst/>
            </a:prstGeom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17443" name="Rectangle 30"/>
            <p:cNvSpPr>
              <a:spLocks noChangeArrowheads="1"/>
            </p:cNvSpPr>
            <p:nvPr/>
          </p:nvSpPr>
          <p:spPr bwMode="auto">
            <a:xfrm>
              <a:off x="1988226" y="4280563"/>
              <a:ext cx="281326" cy="367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kumimoji="1" lang="de-DE" altLang="de-DE" sz="2000" b="1" dirty="0">
                  <a:latin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17426" name="Oval 35"/>
          <p:cNvSpPr>
            <a:spLocks noChangeArrowheads="1"/>
          </p:cNvSpPr>
          <p:nvPr/>
        </p:nvSpPr>
        <p:spPr bwMode="auto">
          <a:xfrm>
            <a:off x="7870128" y="4068064"/>
            <a:ext cx="365125" cy="363538"/>
          </a:xfrm>
          <a:prstGeom prst="ellipse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sz="1800">
              <a:latin typeface="Arial" panose="020B0604020202020204" pitchFamily="34" charset="0"/>
            </a:endParaRPr>
          </a:p>
        </p:txBody>
      </p:sp>
      <p:sp>
        <p:nvSpPr>
          <p:cNvPr id="17427" name="Rectangle 39"/>
          <p:cNvSpPr>
            <a:spLocks noChangeArrowheads="1"/>
          </p:cNvSpPr>
          <p:nvPr/>
        </p:nvSpPr>
        <p:spPr bwMode="auto">
          <a:xfrm>
            <a:off x="8281288" y="1970978"/>
            <a:ext cx="2974975" cy="3930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defTabSz="7620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defTabSz="7620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kumimoji="1" lang="de-DE" altLang="de-DE" sz="1600" b="1" dirty="0" smtClean="0">
                <a:latin typeface="+mj-lt"/>
              </a:rPr>
              <a:t>Sammeln der neuen Daten und Zwischenarchivierung </a:t>
            </a:r>
            <a:r>
              <a:rPr kumimoji="1" lang="de-DE" altLang="de-DE" sz="1600" b="1" dirty="0">
                <a:latin typeface="+mj-lt"/>
              </a:rPr>
              <a:t>auf der Festplatte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endParaRPr kumimoji="1" lang="de-DE" altLang="de-DE" sz="1600" b="1" dirty="0" smtClean="0">
              <a:latin typeface="+mj-lt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kumimoji="1" lang="de-DE" altLang="de-DE" sz="1600" b="1" dirty="0" smtClean="0">
                <a:latin typeface="+mj-lt"/>
              </a:rPr>
              <a:t>Erstellen </a:t>
            </a:r>
            <a:r>
              <a:rPr kumimoji="1" lang="de-DE" altLang="de-DE" sz="1600" b="1" dirty="0">
                <a:latin typeface="+mj-lt"/>
              </a:rPr>
              <a:t>der </a:t>
            </a:r>
            <a:r>
              <a:rPr kumimoji="1" lang="de-DE" altLang="de-DE" sz="1600" b="1" dirty="0" smtClean="0">
                <a:latin typeface="+mj-lt"/>
              </a:rPr>
              <a:t>DVD/ISO-Datei </a:t>
            </a:r>
            <a:r>
              <a:rPr kumimoji="1" lang="de-DE" altLang="de-DE" sz="1600" b="1" dirty="0">
                <a:latin typeface="+mj-lt"/>
              </a:rPr>
              <a:t>in Abhängigkeit der Bufferbelegung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endParaRPr kumimoji="1" lang="de-DE" altLang="de-DE" sz="1600" b="1" dirty="0" smtClean="0">
              <a:latin typeface="+mj-lt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kumimoji="1" lang="de-DE" altLang="de-DE" sz="1600" b="1" dirty="0" smtClean="0">
                <a:latin typeface="+mj-lt"/>
              </a:rPr>
              <a:t>Einlagerung </a:t>
            </a:r>
            <a:r>
              <a:rPr kumimoji="1" lang="de-DE" altLang="de-DE" sz="1600" b="1" dirty="0">
                <a:latin typeface="+mj-lt"/>
              </a:rPr>
              <a:t>in Jukebox oder Image-Cache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endParaRPr kumimoji="1" lang="de-DE" altLang="de-DE" sz="1600" b="1" dirty="0" smtClean="0">
              <a:latin typeface="+mj-lt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kumimoji="1" lang="de-DE" altLang="de-DE" sz="1600" b="1" dirty="0" smtClean="0">
                <a:latin typeface="+mj-lt"/>
              </a:rPr>
              <a:t>Bei Wiedervorlage </a:t>
            </a:r>
            <a:r>
              <a:rPr kumimoji="1" lang="de-DE" altLang="de-DE" sz="1600" b="1" dirty="0">
                <a:latin typeface="+mj-lt"/>
              </a:rPr>
              <a:t>von Dokumenten, Aufnahme im </a:t>
            </a:r>
            <a:r>
              <a:rPr kumimoji="1" lang="de-DE" altLang="de-DE" sz="1600" b="1" dirty="0" smtClean="0">
                <a:latin typeface="+mj-lt"/>
              </a:rPr>
              <a:t>Zwischenspeicher </a:t>
            </a:r>
            <a:r>
              <a:rPr kumimoji="1" lang="de-DE" altLang="de-DE" sz="1600" b="1" dirty="0">
                <a:latin typeface="+mj-lt"/>
              </a:rPr>
              <a:t>der Festplatte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endParaRPr kumimoji="1" lang="de-DE" altLang="de-DE" sz="1600" b="1" dirty="0">
              <a:latin typeface="+mj-lt"/>
            </a:endParaRPr>
          </a:p>
        </p:txBody>
      </p:sp>
      <p:sp>
        <p:nvSpPr>
          <p:cNvPr id="17428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de-DE" dirty="0" smtClean="0">
                <a:cs typeface="Tahoma" panose="020B0604030504040204" pitchFamily="34" charset="0"/>
              </a:rPr>
              <a:t>Intelligentes Cache-Management</a:t>
            </a:r>
            <a:endParaRPr lang="de-DE" altLang="de-DE" dirty="0" smtClean="0">
              <a:cs typeface="Tahoma" panose="020B0604030504040204" pitchFamily="34" charset="0"/>
            </a:endParaRPr>
          </a:p>
        </p:txBody>
      </p:sp>
      <p:grpSp>
        <p:nvGrpSpPr>
          <p:cNvPr id="17430" name="Gruppieren 42"/>
          <p:cNvGrpSpPr>
            <a:grpSpLocks/>
          </p:cNvGrpSpPr>
          <p:nvPr/>
        </p:nvGrpSpPr>
        <p:grpSpPr bwMode="auto">
          <a:xfrm>
            <a:off x="7904037" y="2027556"/>
            <a:ext cx="365125" cy="377825"/>
            <a:chOff x="1973261" y="2733675"/>
            <a:chExt cx="365658" cy="377825"/>
          </a:xfrm>
        </p:grpSpPr>
        <p:sp useBgFill="1">
          <p:nvSpPr>
            <p:cNvPr id="17440" name="Oval 20"/>
            <p:cNvSpPr>
              <a:spLocks noChangeArrowheads="1"/>
            </p:cNvSpPr>
            <p:nvPr/>
          </p:nvSpPr>
          <p:spPr bwMode="auto">
            <a:xfrm>
              <a:off x="1973261" y="2733675"/>
              <a:ext cx="365658" cy="365831"/>
            </a:xfrm>
            <a:prstGeom prst="ellipse">
              <a:avLst/>
            </a:prstGeom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17441" name="Rectangle 21"/>
            <p:cNvSpPr>
              <a:spLocks noChangeArrowheads="1"/>
            </p:cNvSpPr>
            <p:nvPr/>
          </p:nvSpPr>
          <p:spPr bwMode="auto">
            <a:xfrm>
              <a:off x="1986748" y="2747169"/>
              <a:ext cx="281736" cy="364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kumimoji="1" lang="de-DE" altLang="de-DE" sz="2000" b="1" dirty="0"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7431" name="Gruppieren 4"/>
          <p:cNvGrpSpPr>
            <a:grpSpLocks/>
          </p:cNvGrpSpPr>
          <p:nvPr/>
        </p:nvGrpSpPr>
        <p:grpSpPr bwMode="auto">
          <a:xfrm>
            <a:off x="7894512" y="5036249"/>
            <a:ext cx="365125" cy="379413"/>
            <a:chOff x="2132112" y="4498990"/>
            <a:chExt cx="365125" cy="378555"/>
          </a:xfrm>
        </p:grpSpPr>
        <p:sp useBgFill="1">
          <p:nvSpPr>
            <p:cNvPr id="17438" name="Oval 29"/>
            <p:cNvSpPr>
              <a:spLocks noChangeArrowheads="1"/>
            </p:cNvSpPr>
            <p:nvPr/>
          </p:nvSpPr>
          <p:spPr bwMode="auto">
            <a:xfrm>
              <a:off x="2132112" y="4498990"/>
              <a:ext cx="365125" cy="365088"/>
            </a:xfrm>
            <a:prstGeom prst="ellipse">
              <a:avLst/>
            </a:prstGeom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17439" name="Rectangle 30"/>
            <p:cNvSpPr>
              <a:spLocks noChangeArrowheads="1"/>
            </p:cNvSpPr>
            <p:nvPr/>
          </p:nvSpPr>
          <p:spPr bwMode="auto">
            <a:xfrm>
              <a:off x="2141090" y="4513954"/>
              <a:ext cx="281326" cy="3635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kumimoji="1" lang="de-DE" altLang="de-DE" sz="2000" b="1" dirty="0">
                  <a:latin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17432" name="Gruppieren 6"/>
          <p:cNvGrpSpPr>
            <a:grpSpLocks/>
          </p:cNvGrpSpPr>
          <p:nvPr/>
        </p:nvGrpSpPr>
        <p:grpSpPr bwMode="auto">
          <a:xfrm>
            <a:off x="7905624" y="4060127"/>
            <a:ext cx="365125" cy="380997"/>
            <a:chOff x="6454775" y="3852513"/>
            <a:chExt cx="365125" cy="381286"/>
          </a:xfrm>
        </p:grpSpPr>
        <p:sp useBgFill="1">
          <p:nvSpPr>
            <p:cNvPr id="17436" name="Oval 26"/>
            <p:cNvSpPr>
              <a:spLocks noChangeArrowheads="1"/>
            </p:cNvSpPr>
            <p:nvPr/>
          </p:nvSpPr>
          <p:spPr bwMode="auto">
            <a:xfrm>
              <a:off x="6454775" y="3852513"/>
              <a:ext cx="365125" cy="363695"/>
            </a:xfrm>
            <a:prstGeom prst="ellipse">
              <a:avLst/>
            </a:prstGeom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17437" name="Rectangle 27"/>
            <p:cNvSpPr>
              <a:spLocks noChangeArrowheads="1"/>
            </p:cNvSpPr>
            <p:nvPr/>
          </p:nvSpPr>
          <p:spPr bwMode="auto">
            <a:xfrm>
              <a:off x="6474228" y="3870105"/>
              <a:ext cx="281326" cy="3636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kumimoji="1" lang="de-DE" altLang="de-DE" sz="2000" b="1" dirty="0"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7433" name="Group 22"/>
          <p:cNvGrpSpPr>
            <a:grpSpLocks/>
          </p:cNvGrpSpPr>
          <p:nvPr/>
        </p:nvGrpSpPr>
        <p:grpSpPr bwMode="auto">
          <a:xfrm>
            <a:off x="7896098" y="3161970"/>
            <a:ext cx="363538" cy="366325"/>
            <a:chOff x="2927" y="1771"/>
            <a:chExt cx="244" cy="245"/>
          </a:xfrm>
        </p:grpSpPr>
        <p:sp useBgFill="1">
          <p:nvSpPr>
            <p:cNvPr id="17434" name="Oval 23"/>
            <p:cNvSpPr>
              <a:spLocks noChangeArrowheads="1"/>
            </p:cNvSpPr>
            <p:nvPr/>
          </p:nvSpPr>
          <p:spPr bwMode="auto">
            <a:xfrm>
              <a:off x="2927" y="1772"/>
              <a:ext cx="244" cy="244"/>
            </a:xfrm>
            <a:prstGeom prst="ellipse">
              <a:avLst/>
            </a:prstGeom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17435" name="Rectangle 24"/>
            <p:cNvSpPr>
              <a:spLocks noChangeArrowheads="1"/>
            </p:cNvSpPr>
            <p:nvPr/>
          </p:nvSpPr>
          <p:spPr bwMode="auto">
            <a:xfrm>
              <a:off x="2937" y="1771"/>
              <a:ext cx="187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kumimoji="1" lang="de-DE" altLang="de-DE" sz="2000" b="1" dirty="0"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2" name="Group 22"/>
          <p:cNvGrpSpPr>
            <a:grpSpLocks/>
          </p:cNvGrpSpPr>
          <p:nvPr/>
        </p:nvGrpSpPr>
        <p:grpSpPr bwMode="auto">
          <a:xfrm>
            <a:off x="6402578" y="2565687"/>
            <a:ext cx="363538" cy="376792"/>
            <a:chOff x="2927" y="1772"/>
            <a:chExt cx="244" cy="252"/>
          </a:xfrm>
        </p:grpSpPr>
        <p:sp useBgFill="1">
          <p:nvSpPr>
            <p:cNvPr id="43" name="Oval 23"/>
            <p:cNvSpPr>
              <a:spLocks noChangeArrowheads="1"/>
            </p:cNvSpPr>
            <p:nvPr/>
          </p:nvSpPr>
          <p:spPr bwMode="auto">
            <a:xfrm>
              <a:off x="2927" y="1772"/>
              <a:ext cx="244" cy="244"/>
            </a:xfrm>
            <a:prstGeom prst="ellipse">
              <a:avLst/>
            </a:prstGeom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2937" y="1781"/>
              <a:ext cx="187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kumimoji="1" lang="de-DE" altLang="de-DE" sz="2000" b="1" dirty="0"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5" name="Gruppieren 6"/>
          <p:cNvGrpSpPr>
            <a:grpSpLocks/>
          </p:cNvGrpSpPr>
          <p:nvPr/>
        </p:nvGrpSpPr>
        <p:grpSpPr bwMode="auto">
          <a:xfrm>
            <a:off x="6375528" y="4114991"/>
            <a:ext cx="365125" cy="380997"/>
            <a:chOff x="6454775" y="3852513"/>
            <a:chExt cx="365125" cy="381286"/>
          </a:xfrm>
        </p:grpSpPr>
        <p:sp useBgFill="1">
          <p:nvSpPr>
            <p:cNvPr id="46" name="Oval 26"/>
            <p:cNvSpPr>
              <a:spLocks noChangeArrowheads="1"/>
            </p:cNvSpPr>
            <p:nvPr/>
          </p:nvSpPr>
          <p:spPr bwMode="auto">
            <a:xfrm>
              <a:off x="6454775" y="3852513"/>
              <a:ext cx="365125" cy="363695"/>
            </a:xfrm>
            <a:prstGeom prst="ellipse">
              <a:avLst/>
            </a:prstGeom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6474228" y="3870105"/>
              <a:ext cx="281326" cy="3636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kumimoji="1" lang="de-DE" altLang="de-DE" sz="2000" b="1" dirty="0">
                  <a:latin typeface="Arial" panose="020B0604020202020204" pitchFamily="34" charset="0"/>
                </a:rPr>
                <a:t>3</a:t>
              </a:r>
            </a:p>
          </p:txBody>
        </p:sp>
      </p:grpSp>
      <p:cxnSp>
        <p:nvCxnSpPr>
          <p:cNvPr id="3" name="Gerade Verbindung mit Pfeil 2"/>
          <p:cNvCxnSpPr/>
          <p:nvPr/>
        </p:nvCxnSpPr>
        <p:spPr>
          <a:xfrm flipH="1">
            <a:off x="4840224" y="5013326"/>
            <a:ext cx="7380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Gerade Verbindung mit Pfeil 4"/>
          <p:cNvCxnSpPr/>
          <p:nvPr/>
        </p:nvCxnSpPr>
        <p:spPr>
          <a:xfrm>
            <a:off x="4876800" y="3352800"/>
            <a:ext cx="7380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Line 7"/>
          <p:cNvSpPr>
            <a:spLocks noChangeShapeType="1"/>
          </p:cNvSpPr>
          <p:nvPr/>
        </p:nvSpPr>
        <p:spPr bwMode="auto">
          <a:xfrm>
            <a:off x="2195578" y="3832234"/>
            <a:ext cx="0" cy="91655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5077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Standard-Schnittstellen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38201" y="1602292"/>
            <a:ext cx="4995022" cy="4413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 smtClean="0"/>
              <a:t>Beispiele für die Nutzung:</a:t>
            </a:r>
          </a:p>
          <a:p>
            <a:pPr>
              <a:lnSpc>
                <a:spcPct val="100000"/>
              </a:lnSpc>
            </a:pPr>
            <a:endParaRPr lang="de-DE" sz="2200" b="1" dirty="0"/>
          </a:p>
          <a:p>
            <a:pPr>
              <a:lnSpc>
                <a:spcPct val="100000"/>
              </a:lnSpc>
            </a:pPr>
            <a:r>
              <a:rPr lang="de-DE" sz="2200" dirty="0" smtClean="0"/>
              <a:t>Anbindung eigener Programme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2200" dirty="0" smtClean="0"/>
              <a:t>    (z.B. Admin Tools, Desktop)</a:t>
            </a:r>
          </a:p>
          <a:p>
            <a:r>
              <a:rPr lang="de-DE" sz="2200" dirty="0" smtClean="0"/>
              <a:t>Anbindung Workflow</a:t>
            </a:r>
          </a:p>
          <a:p>
            <a:r>
              <a:rPr lang="de-DE" sz="2200" dirty="0" smtClean="0"/>
              <a:t>Anbindung ERP/</a:t>
            </a:r>
            <a:r>
              <a:rPr lang="de-DE" sz="2200" dirty="0" err="1" smtClean="0"/>
              <a:t>FiBu</a:t>
            </a:r>
            <a:endParaRPr lang="de-DE" sz="2200" dirty="0" smtClean="0"/>
          </a:p>
          <a:p>
            <a:r>
              <a:rPr lang="de-DE" sz="2200" dirty="0" smtClean="0"/>
              <a:t>Anbindung Intranet</a:t>
            </a:r>
          </a:p>
          <a:p>
            <a:r>
              <a:rPr lang="de-DE" sz="2200" dirty="0" smtClean="0"/>
              <a:t>Anbindungen für OEM-Pakete</a:t>
            </a: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6550536" y="4349476"/>
            <a:ext cx="22384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Technischer Überblick</a:t>
            </a: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6102622" y="3635369"/>
            <a:ext cx="5461543" cy="15605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de-DE" altLang="de-DE" sz="1600">
              <a:latin typeface="+mn-lt"/>
            </a:endParaRPr>
          </a:p>
        </p:txBody>
      </p:sp>
      <p:sp>
        <p:nvSpPr>
          <p:cNvPr id="48" name="AutoShape 17"/>
          <p:cNvSpPr>
            <a:spLocks noChangeArrowheads="1"/>
          </p:cNvSpPr>
          <p:nvPr/>
        </p:nvSpPr>
        <p:spPr bwMode="auto">
          <a:xfrm flipH="1">
            <a:off x="6124056" y="5293725"/>
            <a:ext cx="1008451" cy="333338"/>
          </a:xfrm>
          <a:prstGeom prst="wedgeRoundRectCallout">
            <a:avLst>
              <a:gd name="adj1" fmla="val -46523"/>
              <a:gd name="adj2" fmla="val 66667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8100" tIns="46038" rIns="38100" bIns="46038" anchor="ctr">
            <a:spAutoFit/>
          </a:bodyPr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dirty="0">
              <a:solidFill>
                <a:srgbClr val="1D2F68"/>
              </a:solidFill>
              <a:latin typeface="+mn-lt"/>
              <a:cs typeface="Tahoma" panose="020B0604030504040204" pitchFamily="34" charset="0"/>
            </a:endParaRPr>
          </a:p>
        </p:txBody>
      </p:sp>
      <p:grpSp>
        <p:nvGrpSpPr>
          <p:cNvPr id="52" name="Group 89"/>
          <p:cNvGrpSpPr>
            <a:grpSpLocks/>
          </p:cNvGrpSpPr>
          <p:nvPr/>
        </p:nvGrpSpPr>
        <p:grpSpPr bwMode="auto">
          <a:xfrm>
            <a:off x="6086371" y="2157877"/>
            <a:ext cx="5471814" cy="1711103"/>
            <a:chOff x="1508" y="879"/>
            <a:chExt cx="2878" cy="873"/>
          </a:xfrm>
        </p:grpSpPr>
        <p:sp>
          <p:nvSpPr>
            <p:cNvPr id="53" name="Rectangle 90"/>
            <p:cNvSpPr>
              <a:spLocks noChangeArrowheads="1"/>
            </p:cNvSpPr>
            <p:nvPr/>
          </p:nvSpPr>
          <p:spPr bwMode="auto">
            <a:xfrm>
              <a:off x="1508" y="1108"/>
              <a:ext cx="2878" cy="33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endParaRPr lang="de-DE" altLang="de-DE" sz="1600">
                <a:latin typeface="+mn-lt"/>
              </a:endParaRPr>
            </a:p>
          </p:txBody>
        </p:sp>
        <p:sp>
          <p:nvSpPr>
            <p:cNvPr id="54" name="AutoShape 91"/>
            <p:cNvSpPr>
              <a:spLocks noChangeArrowheads="1"/>
            </p:cNvSpPr>
            <p:nvPr/>
          </p:nvSpPr>
          <p:spPr bwMode="auto">
            <a:xfrm flipH="1">
              <a:off x="2347" y="1169"/>
              <a:ext cx="1132" cy="170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8100" tIns="46038" rIns="38100" bIns="46038" anchor="ctr">
              <a:spAutoFit/>
            </a:bodyPr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buFontTx/>
                <a:buNone/>
              </a:pPr>
              <a:r>
                <a:rPr lang="de-DE" altLang="de-DE" sz="1600" b="1" dirty="0" smtClean="0">
                  <a:solidFill>
                    <a:srgbClr val="0080C8"/>
                  </a:solidFill>
                  <a:latin typeface="+mn-lt"/>
                  <a:cs typeface="Tahoma" panose="020B0604030504040204" pitchFamily="34" charset="0"/>
                </a:rPr>
                <a:t>Programm-Schnittstellen</a:t>
              </a:r>
              <a:endParaRPr lang="de-DE" altLang="de-DE" sz="1600" b="1" dirty="0">
                <a:solidFill>
                  <a:srgbClr val="0080C8"/>
                </a:solidFill>
                <a:latin typeface="+mn-lt"/>
                <a:cs typeface="Tahoma" panose="020B0604030504040204" pitchFamily="34" charset="0"/>
              </a:endParaRPr>
            </a:p>
          </p:txBody>
        </p:sp>
        <p:grpSp>
          <p:nvGrpSpPr>
            <p:cNvPr id="55" name="Group 92"/>
            <p:cNvGrpSpPr>
              <a:grpSpLocks/>
            </p:cNvGrpSpPr>
            <p:nvPr/>
          </p:nvGrpSpPr>
          <p:grpSpPr bwMode="auto">
            <a:xfrm>
              <a:off x="1508" y="879"/>
              <a:ext cx="2878" cy="873"/>
              <a:chOff x="1396" y="642"/>
              <a:chExt cx="3043" cy="852"/>
            </a:xfrm>
          </p:grpSpPr>
          <p:sp>
            <p:nvSpPr>
              <p:cNvPr id="56" name="Rectangle 93"/>
              <p:cNvSpPr>
                <a:spLocks noChangeArrowheads="1"/>
              </p:cNvSpPr>
              <p:nvPr/>
            </p:nvSpPr>
            <p:spPr bwMode="auto">
              <a:xfrm>
                <a:off x="1396" y="671"/>
                <a:ext cx="3043" cy="170"/>
              </a:xfrm>
              <a:prstGeom prst="rect">
                <a:avLst/>
              </a:prstGeom>
              <a:solidFill>
                <a:srgbClr val="008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21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FontTx/>
                  <a:buNone/>
                </a:pPr>
                <a:endParaRPr lang="de-DE" altLang="de-DE" sz="1600">
                  <a:solidFill>
                    <a:srgbClr val="0080C8"/>
                  </a:solidFill>
                  <a:latin typeface="+mn-lt"/>
                  <a:cs typeface="Tahoma" panose="020B0604030504040204" pitchFamily="34" charset="0"/>
                </a:endParaRPr>
              </a:p>
            </p:txBody>
          </p:sp>
          <p:sp>
            <p:nvSpPr>
              <p:cNvPr id="57" name="AutoShape 94"/>
              <p:cNvSpPr>
                <a:spLocks noChangeArrowheads="1"/>
              </p:cNvSpPr>
              <p:nvPr/>
            </p:nvSpPr>
            <p:spPr bwMode="auto">
              <a:xfrm flipH="1">
                <a:off x="1396" y="642"/>
                <a:ext cx="3043" cy="231"/>
              </a:xfrm>
              <a:prstGeom prst="wedgeRoundRectCallout">
                <a:avLst>
                  <a:gd name="adj1" fmla="val -46523"/>
                  <a:gd name="adj2" fmla="val 66667"/>
                  <a:gd name="adj3" fmla="val 16667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33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38100" tIns="46038" rIns="38100" bIns="46038" anchor="ctr">
                <a:spAutoFit/>
              </a:bodyPr>
              <a:lstStyle>
                <a:lvl1pPr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21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buFontTx/>
                  <a:buNone/>
                </a:pPr>
                <a:r>
                  <a:rPr lang="de-DE" altLang="de-DE" sz="1600" dirty="0">
                    <a:solidFill>
                      <a:srgbClr val="FFFFFF"/>
                    </a:solidFill>
                    <a:latin typeface="+mn-lt"/>
                    <a:cs typeface="Tahoma" panose="020B0604030504040204" pitchFamily="34" charset="0"/>
                  </a:rPr>
                  <a:t>API, .net API, Web API, </a:t>
                </a:r>
                <a:r>
                  <a:rPr lang="de-DE" altLang="de-DE" sz="1600" dirty="0" err="1">
                    <a:solidFill>
                      <a:srgbClr val="FFFFFF"/>
                    </a:solidFill>
                    <a:latin typeface="+mn-lt"/>
                    <a:cs typeface="Tahoma" panose="020B0604030504040204" pitchFamily="34" charset="0"/>
                  </a:rPr>
                  <a:t>Macro</a:t>
                </a:r>
                <a:r>
                  <a:rPr lang="de-DE" altLang="de-DE" sz="1600" dirty="0">
                    <a:solidFill>
                      <a:srgbClr val="FFFFFF"/>
                    </a:solidFill>
                    <a:latin typeface="+mn-lt"/>
                    <a:cs typeface="Tahoma" panose="020B0604030504040204" pitchFamily="34" charset="0"/>
                  </a:rPr>
                  <a:t> DLL, Web Services</a:t>
                </a:r>
              </a:p>
            </p:txBody>
          </p:sp>
          <p:sp>
            <p:nvSpPr>
              <p:cNvPr id="58" name="Line 95"/>
              <p:cNvSpPr>
                <a:spLocks noChangeShapeType="1"/>
              </p:cNvSpPr>
              <p:nvPr/>
            </p:nvSpPr>
            <p:spPr bwMode="auto">
              <a:xfrm rot="5400000" flipV="1">
                <a:off x="2667" y="1278"/>
                <a:ext cx="431" cy="1"/>
              </a:xfrm>
              <a:prstGeom prst="line">
                <a:avLst/>
              </a:prstGeom>
              <a:noFill/>
              <a:ln w="127000">
                <a:solidFill>
                  <a:srgbClr val="808080"/>
                </a:solidFill>
                <a:round/>
                <a:headEnd type="triangle" w="sm" len="sm"/>
                <a:tailEnd type="triangl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sz="1600">
                  <a:latin typeface="+mn-lt"/>
                </a:endParaRPr>
              </a:p>
            </p:txBody>
          </p:sp>
        </p:grpSp>
      </p:grpSp>
      <p:grpSp>
        <p:nvGrpSpPr>
          <p:cNvPr id="72" name="Group 33"/>
          <p:cNvGrpSpPr>
            <a:grpSpLocks/>
          </p:cNvGrpSpPr>
          <p:nvPr/>
        </p:nvGrpSpPr>
        <p:grpSpPr bwMode="auto">
          <a:xfrm>
            <a:off x="6346905" y="3883555"/>
            <a:ext cx="4964111" cy="1069847"/>
            <a:chOff x="1573" y="1785"/>
            <a:chExt cx="2614" cy="759"/>
          </a:xfrm>
          <a:solidFill>
            <a:schemeClr val="bg1"/>
          </a:solidFill>
        </p:grpSpPr>
        <p:sp>
          <p:nvSpPr>
            <p:cNvPr id="74" name="Rectangle 34"/>
            <p:cNvSpPr>
              <a:spLocks noChangeArrowheads="1"/>
            </p:cNvSpPr>
            <p:nvPr/>
          </p:nvSpPr>
          <p:spPr bwMode="auto">
            <a:xfrm>
              <a:off x="1573" y="1785"/>
              <a:ext cx="2614" cy="7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endParaRPr lang="de-DE" altLang="de-DE" sz="1600">
                <a:latin typeface="+mn-lt"/>
              </a:endParaRPr>
            </a:p>
          </p:txBody>
        </p:sp>
        <p:sp>
          <p:nvSpPr>
            <p:cNvPr id="75" name="AutoShape 35"/>
            <p:cNvSpPr>
              <a:spLocks noChangeArrowheads="1"/>
            </p:cNvSpPr>
            <p:nvPr/>
          </p:nvSpPr>
          <p:spPr bwMode="auto">
            <a:xfrm flipH="1">
              <a:off x="1625" y="2027"/>
              <a:ext cx="2533" cy="266"/>
            </a:xfrm>
            <a:prstGeom prst="wedgeRoundRectCallout">
              <a:avLst>
                <a:gd name="adj1" fmla="val -45805"/>
                <a:gd name="adj2" fmla="val 39843"/>
                <a:gd name="adj3" fmla="val 16667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8100" tIns="46038" rIns="38100" bIns="46038" anchor="ctr">
              <a:spAutoFit/>
            </a:bodyPr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de-DE" altLang="de-DE" sz="1600" b="1" dirty="0">
                  <a:solidFill>
                    <a:srgbClr val="0080C8"/>
                  </a:solidFill>
                  <a:latin typeface="+mn-lt"/>
                </a:rPr>
                <a:t>PROXESS </a:t>
              </a:r>
              <a:r>
                <a:rPr lang="de-DE" altLang="de-DE" sz="1600" b="1" dirty="0" err="1" smtClean="0">
                  <a:solidFill>
                    <a:srgbClr val="0080C8"/>
                  </a:solidFill>
                  <a:latin typeface="+mn-lt"/>
                </a:rPr>
                <a:t>Document</a:t>
              </a:r>
              <a:r>
                <a:rPr lang="de-DE" altLang="de-DE" sz="1600" b="1" dirty="0" smtClean="0">
                  <a:solidFill>
                    <a:srgbClr val="0080C8"/>
                  </a:solidFill>
                  <a:latin typeface="+mn-lt"/>
                </a:rPr>
                <a:t> </a:t>
              </a:r>
              <a:r>
                <a:rPr lang="de-DE" altLang="de-DE" sz="1600" b="1" dirty="0">
                  <a:solidFill>
                    <a:srgbClr val="0080C8"/>
                  </a:solidFill>
                  <a:latin typeface="+mn-lt"/>
                </a:rPr>
                <a:t>Manager</a:t>
              </a:r>
            </a:p>
          </p:txBody>
        </p:sp>
      </p:grpSp>
      <p:sp>
        <p:nvSpPr>
          <p:cNvPr id="9" name="Rechteck 8"/>
          <p:cNvSpPr/>
          <p:nvPr/>
        </p:nvSpPr>
        <p:spPr>
          <a:xfrm>
            <a:off x="5943599" y="2057403"/>
            <a:ext cx="5807243" cy="32964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694372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>
                <a:latin typeface="Tahoma" panose="020B0604030504040204" pitchFamily="34" charset="0"/>
                <a:cs typeface="Tahoma" panose="020B0604030504040204" pitchFamily="34" charset="0"/>
              </a:rPr>
              <a:t>PROXESS im LAN und WLAN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25563"/>
            <a:ext cx="10395857" cy="4960937"/>
          </a:xfrm>
          <a:extLst/>
        </p:spPr>
        <p:txBody>
          <a:bodyPr rtlCol="0">
            <a:normAutofit fontScale="92500" lnSpcReduction="20000"/>
          </a:bodyPr>
          <a:lstStyle/>
          <a:p>
            <a:pPr marL="0" indent="0">
              <a:buClr>
                <a:srgbClr val="0080C8"/>
              </a:buClr>
              <a:buNone/>
              <a:defRPr/>
            </a:pPr>
            <a:r>
              <a:rPr lang="de-DE" altLang="de-DE" b="1" dirty="0" smtClean="0"/>
              <a:t>Die Kommunikation zwischen den Modulen erfolgt über RPC </a:t>
            </a:r>
          </a:p>
          <a:p>
            <a:pPr marL="0" indent="0">
              <a:buClr>
                <a:srgbClr val="0080C8"/>
              </a:buClr>
              <a:buNone/>
              <a:defRPr/>
            </a:pPr>
            <a:r>
              <a:rPr lang="de-DE" altLang="de-DE" b="1" dirty="0" smtClean="0"/>
              <a:t>(</a:t>
            </a:r>
            <a:r>
              <a:rPr lang="de-DE" altLang="de-DE" b="1" dirty="0" smtClean="0">
                <a:solidFill>
                  <a:srgbClr val="0080C8"/>
                </a:solidFill>
              </a:rPr>
              <a:t>Remote </a:t>
            </a:r>
            <a:r>
              <a:rPr lang="de-DE" altLang="de-DE" b="1" dirty="0" err="1" smtClean="0">
                <a:solidFill>
                  <a:srgbClr val="0080C8"/>
                </a:solidFill>
              </a:rPr>
              <a:t>Procedure</a:t>
            </a:r>
            <a:r>
              <a:rPr lang="de-DE" altLang="de-DE" b="1" dirty="0" smtClean="0">
                <a:solidFill>
                  <a:srgbClr val="0080C8"/>
                </a:solidFill>
              </a:rPr>
              <a:t> Call</a:t>
            </a:r>
            <a:r>
              <a:rPr lang="de-DE" altLang="de-DE" b="1" dirty="0" smtClean="0"/>
              <a:t>).</a:t>
            </a:r>
            <a:endParaRPr lang="de-DE" altLang="de-DE" b="1" dirty="0"/>
          </a:p>
          <a:p>
            <a:pPr marL="457200" lvl="1" indent="0">
              <a:buClr>
                <a:srgbClr val="0080C8"/>
              </a:buClr>
              <a:buNone/>
              <a:defRPr/>
            </a:pPr>
            <a:endParaRPr lang="de-DE" altLang="de-DE" dirty="0"/>
          </a:p>
          <a:p>
            <a:pPr marL="0" indent="0">
              <a:buClr>
                <a:srgbClr val="0080C8"/>
              </a:buClr>
              <a:buNone/>
              <a:defRPr/>
            </a:pPr>
            <a:r>
              <a:rPr lang="de-DE" altLang="de-DE" b="1" dirty="0" smtClean="0"/>
              <a:t>Unterstützte Netzwerkprotokolle:</a:t>
            </a:r>
            <a:endParaRPr lang="de-DE" altLang="de-DE" b="1" dirty="0"/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r>
              <a:rPr lang="de-DE" altLang="de-DE" dirty="0" smtClean="0"/>
              <a:t>TCP-IP</a:t>
            </a:r>
            <a:endParaRPr lang="de-DE" altLang="de-DE" dirty="0"/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r>
              <a:rPr lang="de-DE" altLang="de-DE" dirty="0" err="1"/>
              <a:t>Netbios</a:t>
            </a:r>
            <a:endParaRPr lang="de-DE" altLang="de-DE" dirty="0"/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r>
              <a:rPr lang="de-DE" altLang="de-DE" dirty="0"/>
              <a:t>IPX/SPX</a:t>
            </a:r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r>
              <a:rPr lang="de-DE" altLang="de-DE" dirty="0"/>
              <a:t>RPC </a:t>
            </a:r>
            <a:r>
              <a:rPr lang="de-DE" altLang="de-DE" dirty="0" err="1"/>
              <a:t>over</a:t>
            </a:r>
            <a:r>
              <a:rPr lang="de-DE" altLang="de-DE" dirty="0"/>
              <a:t> HTTP</a:t>
            </a:r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r>
              <a:rPr lang="de-DE" altLang="de-DE" dirty="0" smtClean="0"/>
              <a:t>Lokaler-Server</a:t>
            </a:r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r>
              <a:rPr lang="de-DE" altLang="de-DE" dirty="0" smtClean="0"/>
              <a:t>PROXESS </a:t>
            </a:r>
            <a:r>
              <a:rPr lang="de-DE" altLang="de-DE" dirty="0" smtClean="0"/>
              <a:t>Web Client </a:t>
            </a:r>
            <a:r>
              <a:rPr lang="de-DE" altLang="de-DE" dirty="0" smtClean="0"/>
              <a:t>über HTTP(S)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24465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de-DE" altLang="de-DE" dirty="0" smtClean="0">
                <a:cs typeface="Tahoma" panose="020B0604030504040204" pitchFamily="34" charset="0"/>
              </a:rPr>
              <a:t>PROXESS mit dreistufigem Sicherheitskonzept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half" idx="4294967295"/>
          </p:nvPr>
        </p:nvSpPr>
        <p:spPr>
          <a:xfrm>
            <a:off x="7488238" y="1268413"/>
            <a:ext cx="4703762" cy="519588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de-DE" sz="2800" b="1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de-DE" sz="2800" b="1" dirty="0" smtClean="0"/>
              <a:t>Zugriffsschutz für archivierte </a:t>
            </a:r>
            <a:r>
              <a:rPr lang="de-DE" sz="2800" b="1" dirty="0" smtClean="0">
                <a:solidFill>
                  <a:srgbClr val="0080C8"/>
                </a:solidFill>
              </a:rPr>
              <a:t>Dokumente</a:t>
            </a:r>
          </a:p>
          <a:p>
            <a:pPr marL="0" indent="0">
              <a:lnSpc>
                <a:spcPct val="100000"/>
              </a:lnSpc>
              <a:buNone/>
            </a:pPr>
            <a:endParaRPr lang="de-DE" sz="2800" b="1" dirty="0"/>
          </a:p>
          <a:p>
            <a:pPr marL="0" indent="0">
              <a:lnSpc>
                <a:spcPct val="100000"/>
              </a:lnSpc>
              <a:buNone/>
            </a:pPr>
            <a:r>
              <a:rPr lang="de-DE" sz="2800" b="1" dirty="0" smtClean="0"/>
              <a:t>Index-Verschlüsselung auf </a:t>
            </a:r>
            <a:endParaRPr lang="de-DE" sz="2800" b="1" dirty="0"/>
          </a:p>
          <a:p>
            <a:pPr marL="0" indent="0">
              <a:lnSpc>
                <a:spcPct val="100000"/>
              </a:lnSpc>
              <a:buNone/>
            </a:pPr>
            <a:r>
              <a:rPr lang="de-DE" sz="2800" b="1" dirty="0" smtClean="0">
                <a:solidFill>
                  <a:srgbClr val="0080C8"/>
                </a:solidFill>
              </a:rPr>
              <a:t>Datenbankebene </a:t>
            </a:r>
            <a:r>
              <a:rPr lang="de-DE" sz="2800" b="1" dirty="0" smtClean="0"/>
              <a:t>(optional)</a:t>
            </a:r>
          </a:p>
          <a:p>
            <a:pPr marL="0" indent="0">
              <a:lnSpc>
                <a:spcPct val="100000"/>
              </a:lnSpc>
              <a:buNone/>
            </a:pPr>
            <a:endParaRPr lang="de-DE" sz="2800" b="1" dirty="0"/>
          </a:p>
          <a:p>
            <a:pPr marL="0" indent="0">
              <a:lnSpc>
                <a:spcPct val="100000"/>
              </a:lnSpc>
              <a:buNone/>
            </a:pPr>
            <a:r>
              <a:rPr lang="de-DE" sz="2800" b="1" dirty="0" smtClean="0"/>
              <a:t>Verschlüsselung der </a:t>
            </a:r>
            <a:r>
              <a:rPr lang="de-DE" sz="2800" b="1" dirty="0" smtClean="0">
                <a:solidFill>
                  <a:srgbClr val="0080C8"/>
                </a:solidFill>
              </a:rPr>
              <a:t>Dateien im Filesystem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sz="2800" b="1" dirty="0" smtClean="0"/>
              <a:t>(optional)</a:t>
            </a:r>
            <a:endParaRPr lang="de-DE" sz="2800" b="1" dirty="0"/>
          </a:p>
        </p:txBody>
      </p:sp>
      <p:grpSp>
        <p:nvGrpSpPr>
          <p:cNvPr id="2" name="Gruppieren 1"/>
          <p:cNvGrpSpPr/>
          <p:nvPr/>
        </p:nvGrpSpPr>
        <p:grpSpPr>
          <a:xfrm>
            <a:off x="952152" y="1745625"/>
            <a:ext cx="6312036" cy="3628632"/>
            <a:chOff x="952152" y="1745625"/>
            <a:chExt cx="6312036" cy="3628632"/>
          </a:xfrm>
        </p:grpSpPr>
        <p:pic>
          <p:nvPicPr>
            <p:cNvPr id="5" name="Grafik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2152" y="1745625"/>
              <a:ext cx="6312036" cy="3628632"/>
            </a:xfrm>
            <a:prstGeom prst="rect">
              <a:avLst/>
            </a:prstGeom>
            <a:ln>
              <a:solidFill>
                <a:schemeClr val="accent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" name="Grafik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6626712" y="2204864"/>
              <a:ext cx="288033" cy="288033"/>
            </a:xfrm>
            <a:prstGeom prst="rect">
              <a:avLst/>
            </a:prstGeom>
          </p:spPr>
        </p:pic>
      </p:grpSp>
      <p:sp>
        <p:nvSpPr>
          <p:cNvPr id="3" name="Rechteck 2"/>
          <p:cNvSpPr/>
          <p:nvPr/>
        </p:nvSpPr>
        <p:spPr>
          <a:xfrm>
            <a:off x="5555511" y="2333847"/>
            <a:ext cx="207335" cy="1169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1653" y="5293238"/>
            <a:ext cx="1657022" cy="877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03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altLang="de-DE" dirty="0" smtClean="0">
                <a:cs typeface="Tahoma" panose="020B0604030504040204" pitchFamily="34" charset="0"/>
              </a:rPr>
              <a:t>Drei administrative Berechtigungsstufen </a:t>
            </a:r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488" y="1249668"/>
            <a:ext cx="3024336" cy="472369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Textfeld 3"/>
          <p:cNvSpPr txBox="1"/>
          <p:nvPr/>
        </p:nvSpPr>
        <p:spPr>
          <a:xfrm>
            <a:off x="5303912" y="1474906"/>
            <a:ext cx="57606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Der </a:t>
            </a:r>
            <a:r>
              <a:rPr lang="de-DE" sz="2800" b="1" dirty="0" err="1" smtClean="0"/>
              <a:t>Supervisior</a:t>
            </a:r>
            <a:r>
              <a:rPr lang="de-DE" sz="2800" dirty="0" smtClean="0"/>
              <a:t> übernimmt die zentrale Benutzerverwaltung.</a:t>
            </a:r>
          </a:p>
          <a:p>
            <a:endParaRPr lang="de-DE" sz="2800" dirty="0"/>
          </a:p>
          <a:p>
            <a:r>
              <a:rPr lang="de-DE" sz="2800" dirty="0" smtClean="0"/>
              <a:t>Der </a:t>
            </a:r>
            <a:r>
              <a:rPr lang="de-DE" sz="2800" b="1" dirty="0" smtClean="0"/>
              <a:t>Bereichsadministrator</a:t>
            </a:r>
            <a:r>
              <a:rPr lang="de-DE" sz="2800" dirty="0" smtClean="0"/>
              <a:t> hat nur administrative Rechte auf „seine“ Datenbanken.</a:t>
            </a:r>
          </a:p>
          <a:p>
            <a:endParaRPr lang="de-DE" sz="2800" dirty="0"/>
          </a:p>
          <a:p>
            <a:r>
              <a:rPr lang="de-DE" sz="2800" dirty="0" smtClean="0"/>
              <a:t>Der </a:t>
            </a:r>
            <a:r>
              <a:rPr lang="de-DE" sz="2800" b="1" dirty="0" smtClean="0"/>
              <a:t>Systemadministrator</a:t>
            </a:r>
            <a:r>
              <a:rPr lang="de-DE" sz="2800" dirty="0" smtClean="0"/>
              <a:t> hat keinen Zugang zu den Archivinhalten.</a:t>
            </a:r>
            <a:endParaRPr lang="de-DE" sz="2800" dirty="0"/>
          </a:p>
        </p:txBody>
      </p:sp>
      <p:sp>
        <p:nvSpPr>
          <p:cNvPr id="5" name="Rechteck 4"/>
          <p:cNvSpPr/>
          <p:nvPr/>
        </p:nvSpPr>
        <p:spPr>
          <a:xfrm>
            <a:off x="3153747" y="1258999"/>
            <a:ext cx="550506" cy="3272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447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Vielen Dank für Ihre Aufmerksamkeit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9373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Der modularer Systemaufbau im Überblick</a:t>
            </a:r>
            <a:endParaRPr lang="de-DE" dirty="0"/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615403" y="3875088"/>
            <a:ext cx="2355850" cy="1581150"/>
            <a:chOff x="2640" y="2325"/>
            <a:chExt cx="1689" cy="1134"/>
          </a:xfrm>
        </p:grpSpPr>
        <p:sp>
          <p:nvSpPr>
            <p:cNvPr id="49" name="Rectangle 21"/>
            <p:cNvSpPr>
              <a:spLocks noChangeArrowheads="1"/>
            </p:cNvSpPr>
            <p:nvPr/>
          </p:nvSpPr>
          <p:spPr bwMode="auto">
            <a:xfrm>
              <a:off x="3018" y="2640"/>
              <a:ext cx="624" cy="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50" name="AutoShape 22"/>
            <p:cNvSpPr>
              <a:spLocks noChangeArrowheads="1"/>
            </p:cNvSpPr>
            <p:nvPr/>
          </p:nvSpPr>
          <p:spPr bwMode="auto">
            <a:xfrm flipH="1">
              <a:off x="3045" y="2592"/>
              <a:ext cx="579" cy="672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8100" tIns="46038" rIns="38100" bIns="46038" anchor="ctr">
              <a:spAutoFit/>
            </a:bodyPr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000" b="1">
                <a:solidFill>
                  <a:schemeClr val="tx2"/>
                </a:solidFill>
                <a:latin typeface="Arial" panose="020B0604020202020204" pitchFamily="34" charset="0"/>
              </a:endParaRP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b="1">
                  <a:solidFill>
                    <a:schemeClr val="tx2"/>
                  </a:solidFill>
                  <a:latin typeface="Arial" panose="020B0604020202020204" pitchFamily="34" charset="0"/>
                </a:rPr>
                <a:t>PROXESS 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b="1">
                  <a:solidFill>
                    <a:schemeClr val="tx2"/>
                  </a:solidFill>
                  <a:latin typeface="Arial" panose="020B0604020202020204" pitchFamily="34" charset="0"/>
                </a:rPr>
                <a:t>Storage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b="1">
                  <a:solidFill>
                    <a:schemeClr val="tx2"/>
                  </a:solidFill>
                  <a:latin typeface="Arial" panose="020B0604020202020204" pitchFamily="34" charset="0"/>
                </a:rPr>
                <a:t>Manager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00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" name="Rectangle 23"/>
            <p:cNvSpPr>
              <a:spLocks noChangeArrowheads="1"/>
            </p:cNvSpPr>
            <p:nvPr/>
          </p:nvSpPr>
          <p:spPr bwMode="auto">
            <a:xfrm>
              <a:off x="3696" y="2352"/>
              <a:ext cx="624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52" name="AutoShape 24"/>
            <p:cNvSpPr>
              <a:spLocks noChangeArrowheads="1"/>
            </p:cNvSpPr>
            <p:nvPr/>
          </p:nvSpPr>
          <p:spPr bwMode="auto">
            <a:xfrm flipH="1">
              <a:off x="3695" y="2325"/>
              <a:ext cx="634" cy="318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8100" tIns="46038" rIns="38100" bIns="46038" anchor="ctr">
              <a:spAutoFit/>
            </a:bodyPr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>
                  <a:solidFill>
                    <a:srgbClr val="1D2F68"/>
                  </a:solidFill>
                  <a:latin typeface="Arial" panose="020B0604020202020204" pitchFamily="34" charset="0"/>
                </a:rPr>
                <a:t>Festplatte +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>
                  <a:solidFill>
                    <a:srgbClr val="1D2F68"/>
                  </a:solidFill>
                  <a:latin typeface="Arial" panose="020B0604020202020204" pitchFamily="34" charset="0"/>
                </a:rPr>
                <a:t>Image-Cache</a:t>
              </a:r>
            </a:p>
          </p:txBody>
        </p:sp>
        <p:sp>
          <p:nvSpPr>
            <p:cNvPr id="53" name="Rectangle 25"/>
            <p:cNvSpPr>
              <a:spLocks noChangeArrowheads="1"/>
            </p:cNvSpPr>
            <p:nvPr/>
          </p:nvSpPr>
          <p:spPr bwMode="auto">
            <a:xfrm>
              <a:off x="3696" y="2768"/>
              <a:ext cx="624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54" name="AutoShape 26"/>
            <p:cNvSpPr>
              <a:spLocks noChangeArrowheads="1"/>
            </p:cNvSpPr>
            <p:nvPr/>
          </p:nvSpPr>
          <p:spPr bwMode="auto">
            <a:xfrm flipH="1">
              <a:off x="3743" y="2777"/>
              <a:ext cx="581" cy="318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8100" tIns="46038" rIns="38100" bIns="46038" anchor="ctr">
              <a:spAutoFit/>
            </a:bodyPr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>
                  <a:solidFill>
                    <a:srgbClr val="1D2F68"/>
                  </a:solidFill>
                  <a:latin typeface="Arial" panose="020B0604020202020204" pitchFamily="34" charset="0"/>
                </a:rPr>
                <a:t>CD/DVD/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>
                  <a:solidFill>
                    <a:srgbClr val="1D2F68"/>
                  </a:solidFill>
                  <a:latin typeface="Arial" panose="020B0604020202020204" pitchFamily="34" charset="0"/>
                </a:rPr>
                <a:t>BR-Jukebox</a:t>
              </a:r>
            </a:p>
          </p:txBody>
        </p:sp>
        <p:sp>
          <p:nvSpPr>
            <p:cNvPr id="55" name="Rectangle 27"/>
            <p:cNvSpPr>
              <a:spLocks noChangeArrowheads="1"/>
            </p:cNvSpPr>
            <p:nvPr/>
          </p:nvSpPr>
          <p:spPr bwMode="auto">
            <a:xfrm>
              <a:off x="3696" y="3168"/>
              <a:ext cx="624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56" name="AutoShape 28"/>
            <p:cNvSpPr>
              <a:spLocks noChangeArrowheads="1"/>
            </p:cNvSpPr>
            <p:nvPr/>
          </p:nvSpPr>
          <p:spPr bwMode="auto">
            <a:xfrm flipH="1">
              <a:off x="3792" y="3141"/>
              <a:ext cx="436" cy="318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8100" tIns="46038" rIns="38100" bIns="46038" anchor="ctr">
              <a:spAutoFit/>
            </a:bodyPr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>
                  <a:solidFill>
                    <a:srgbClr val="1D2F68"/>
                  </a:solidFill>
                  <a:latin typeface="Arial" panose="020B0604020202020204" pitchFamily="34" charset="0"/>
                </a:rPr>
                <a:t>CD/DVD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>
                  <a:solidFill>
                    <a:srgbClr val="1D2F68"/>
                  </a:solidFill>
                  <a:latin typeface="Arial" panose="020B0604020202020204" pitchFamily="34" charset="0"/>
                </a:rPr>
                <a:t>Brenner</a:t>
              </a:r>
            </a:p>
          </p:txBody>
        </p:sp>
        <p:sp>
          <p:nvSpPr>
            <p:cNvPr id="57" name="Line 29"/>
            <p:cNvSpPr>
              <a:spLocks noChangeShapeType="1"/>
            </p:cNvSpPr>
            <p:nvPr/>
          </p:nvSpPr>
          <p:spPr bwMode="auto">
            <a:xfrm flipV="1">
              <a:off x="3552" y="2928"/>
              <a:ext cx="240" cy="1"/>
            </a:xfrm>
            <a:prstGeom prst="line">
              <a:avLst/>
            </a:prstGeom>
            <a:noFill/>
            <a:ln w="8255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8" name="Line 30"/>
            <p:cNvSpPr>
              <a:spLocks noChangeShapeType="1"/>
            </p:cNvSpPr>
            <p:nvPr/>
          </p:nvSpPr>
          <p:spPr bwMode="auto">
            <a:xfrm rot="10800000" flipV="1">
              <a:off x="3552" y="3216"/>
              <a:ext cx="240" cy="1"/>
            </a:xfrm>
            <a:prstGeom prst="line">
              <a:avLst/>
            </a:prstGeom>
            <a:noFill/>
            <a:ln w="8255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9" name="Line 31"/>
            <p:cNvSpPr>
              <a:spLocks noChangeShapeType="1"/>
            </p:cNvSpPr>
            <p:nvPr/>
          </p:nvSpPr>
          <p:spPr bwMode="auto">
            <a:xfrm flipV="1">
              <a:off x="3504" y="2656"/>
              <a:ext cx="336" cy="0"/>
            </a:xfrm>
            <a:prstGeom prst="line">
              <a:avLst/>
            </a:prstGeom>
            <a:noFill/>
            <a:ln w="82550">
              <a:solidFill>
                <a:srgbClr val="808080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0" name="Line 32"/>
            <p:cNvSpPr>
              <a:spLocks noChangeShapeType="1"/>
            </p:cNvSpPr>
            <p:nvPr/>
          </p:nvSpPr>
          <p:spPr bwMode="auto">
            <a:xfrm flipV="1">
              <a:off x="2640" y="2736"/>
              <a:ext cx="432" cy="0"/>
            </a:xfrm>
            <a:prstGeom prst="line">
              <a:avLst/>
            </a:prstGeom>
            <a:noFill/>
            <a:ln w="82550">
              <a:solidFill>
                <a:srgbClr val="808080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6" name="Rechteck 5"/>
          <p:cNvSpPr/>
          <p:nvPr/>
        </p:nvSpPr>
        <p:spPr>
          <a:xfrm>
            <a:off x="3691448" y="3244334"/>
            <a:ext cx="22384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Technischer Überblick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18758" y="2675880"/>
            <a:ext cx="5578948" cy="35510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de-DE" altLang="de-DE" sz="1600">
              <a:latin typeface="+mn-lt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flipH="1">
            <a:off x="4640361" y="5790023"/>
            <a:ext cx="2685547" cy="375281"/>
          </a:xfrm>
          <a:prstGeom prst="wedgeRoundRectCallout">
            <a:avLst>
              <a:gd name="adj1" fmla="val -44116"/>
              <a:gd name="adj2" fmla="val 39412"/>
              <a:gd name="adj3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8100" tIns="46038" rIns="38100" bIns="46038" anchor="ctr">
            <a:spAutoFit/>
          </a:bodyPr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de-DE" altLang="de-DE" sz="1600" b="1" dirty="0">
                <a:solidFill>
                  <a:srgbClr val="0080C8"/>
                </a:solidFill>
                <a:latin typeface="+mn-lt"/>
              </a:rPr>
              <a:t>Backend (Server)</a:t>
            </a:r>
          </a:p>
        </p:txBody>
      </p:sp>
      <p:grpSp>
        <p:nvGrpSpPr>
          <p:cNvPr id="15" name="Group 89"/>
          <p:cNvGrpSpPr>
            <a:grpSpLocks/>
          </p:cNvGrpSpPr>
          <p:nvPr/>
        </p:nvGrpSpPr>
        <p:grpSpPr bwMode="auto">
          <a:xfrm>
            <a:off x="3227283" y="1052735"/>
            <a:ext cx="5471814" cy="1711103"/>
            <a:chOff x="1508" y="879"/>
            <a:chExt cx="2878" cy="873"/>
          </a:xfrm>
        </p:grpSpPr>
        <p:sp>
          <p:nvSpPr>
            <p:cNvPr id="37" name="Rectangle 90"/>
            <p:cNvSpPr>
              <a:spLocks noChangeArrowheads="1"/>
            </p:cNvSpPr>
            <p:nvPr/>
          </p:nvSpPr>
          <p:spPr bwMode="auto">
            <a:xfrm>
              <a:off x="1508" y="1108"/>
              <a:ext cx="2878" cy="33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endParaRPr lang="de-DE" altLang="de-DE" sz="1600">
                <a:latin typeface="+mn-lt"/>
              </a:endParaRPr>
            </a:p>
          </p:txBody>
        </p:sp>
        <p:sp>
          <p:nvSpPr>
            <p:cNvPr id="38" name="AutoShape 91"/>
            <p:cNvSpPr>
              <a:spLocks noChangeArrowheads="1"/>
            </p:cNvSpPr>
            <p:nvPr/>
          </p:nvSpPr>
          <p:spPr bwMode="auto">
            <a:xfrm flipH="1">
              <a:off x="2347" y="1169"/>
              <a:ext cx="1132" cy="170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8100" tIns="46038" rIns="38100" bIns="46038" anchor="ctr">
              <a:spAutoFit/>
            </a:bodyPr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buFontTx/>
                <a:buNone/>
              </a:pPr>
              <a:r>
                <a:rPr lang="de-DE" altLang="de-DE" sz="1600" b="1" dirty="0" smtClean="0">
                  <a:solidFill>
                    <a:srgbClr val="0080C8"/>
                  </a:solidFill>
                  <a:latin typeface="+mn-lt"/>
                  <a:cs typeface="Tahoma" panose="020B0604030504040204" pitchFamily="34" charset="0"/>
                </a:rPr>
                <a:t>Programm-Schnittstellen</a:t>
              </a:r>
              <a:endParaRPr lang="de-DE" altLang="de-DE" sz="1600" b="1" dirty="0">
                <a:solidFill>
                  <a:srgbClr val="0080C8"/>
                </a:solidFill>
                <a:latin typeface="+mn-lt"/>
                <a:cs typeface="Tahoma" panose="020B0604030504040204" pitchFamily="34" charset="0"/>
              </a:endParaRPr>
            </a:p>
          </p:txBody>
        </p:sp>
        <p:grpSp>
          <p:nvGrpSpPr>
            <p:cNvPr id="39" name="Group 92"/>
            <p:cNvGrpSpPr>
              <a:grpSpLocks/>
            </p:cNvGrpSpPr>
            <p:nvPr/>
          </p:nvGrpSpPr>
          <p:grpSpPr bwMode="auto">
            <a:xfrm>
              <a:off x="1508" y="879"/>
              <a:ext cx="2878" cy="873"/>
              <a:chOff x="1396" y="642"/>
              <a:chExt cx="3043" cy="852"/>
            </a:xfrm>
          </p:grpSpPr>
          <p:sp>
            <p:nvSpPr>
              <p:cNvPr id="40" name="Rectangle 93"/>
              <p:cNvSpPr>
                <a:spLocks noChangeArrowheads="1"/>
              </p:cNvSpPr>
              <p:nvPr/>
            </p:nvSpPr>
            <p:spPr bwMode="auto">
              <a:xfrm>
                <a:off x="1396" y="671"/>
                <a:ext cx="3043" cy="170"/>
              </a:xfrm>
              <a:prstGeom prst="rect">
                <a:avLst/>
              </a:prstGeom>
              <a:solidFill>
                <a:srgbClr val="008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21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FontTx/>
                  <a:buNone/>
                </a:pPr>
                <a:endParaRPr lang="de-DE" altLang="de-DE" sz="1600">
                  <a:solidFill>
                    <a:srgbClr val="0080C8"/>
                  </a:solidFill>
                  <a:latin typeface="+mn-lt"/>
                  <a:cs typeface="Tahoma" panose="020B0604030504040204" pitchFamily="34" charset="0"/>
                </a:endParaRPr>
              </a:p>
            </p:txBody>
          </p:sp>
          <p:sp>
            <p:nvSpPr>
              <p:cNvPr id="41" name="AutoShape 94"/>
              <p:cNvSpPr>
                <a:spLocks noChangeArrowheads="1"/>
              </p:cNvSpPr>
              <p:nvPr/>
            </p:nvSpPr>
            <p:spPr bwMode="auto">
              <a:xfrm flipH="1">
                <a:off x="1396" y="642"/>
                <a:ext cx="3043" cy="231"/>
              </a:xfrm>
              <a:prstGeom prst="wedgeRoundRectCallout">
                <a:avLst>
                  <a:gd name="adj1" fmla="val -46523"/>
                  <a:gd name="adj2" fmla="val 66667"/>
                  <a:gd name="adj3" fmla="val 16667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33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38100" tIns="46038" rIns="38100" bIns="46038" anchor="ctr">
                <a:spAutoFit/>
              </a:bodyPr>
              <a:lstStyle>
                <a:lvl1pPr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21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buFontTx/>
                  <a:buNone/>
                </a:pPr>
                <a:r>
                  <a:rPr lang="de-DE" altLang="de-DE" sz="1600" dirty="0">
                    <a:solidFill>
                      <a:srgbClr val="FFFFFF"/>
                    </a:solidFill>
                    <a:latin typeface="+mn-lt"/>
                    <a:cs typeface="Tahoma" panose="020B0604030504040204" pitchFamily="34" charset="0"/>
                  </a:rPr>
                  <a:t>API, .net API, Web API, </a:t>
                </a:r>
                <a:r>
                  <a:rPr lang="de-DE" altLang="de-DE" sz="1600" dirty="0" err="1">
                    <a:solidFill>
                      <a:srgbClr val="FFFFFF"/>
                    </a:solidFill>
                    <a:latin typeface="+mn-lt"/>
                    <a:cs typeface="Tahoma" panose="020B0604030504040204" pitchFamily="34" charset="0"/>
                  </a:rPr>
                  <a:t>Macro</a:t>
                </a:r>
                <a:r>
                  <a:rPr lang="de-DE" altLang="de-DE" sz="1600" dirty="0">
                    <a:solidFill>
                      <a:srgbClr val="FFFFFF"/>
                    </a:solidFill>
                    <a:latin typeface="+mn-lt"/>
                    <a:cs typeface="Tahoma" panose="020B0604030504040204" pitchFamily="34" charset="0"/>
                  </a:rPr>
                  <a:t> DLL, Web Services</a:t>
                </a:r>
              </a:p>
            </p:txBody>
          </p:sp>
          <p:sp>
            <p:nvSpPr>
              <p:cNvPr id="42" name="Line 95"/>
              <p:cNvSpPr>
                <a:spLocks noChangeShapeType="1"/>
              </p:cNvSpPr>
              <p:nvPr/>
            </p:nvSpPr>
            <p:spPr bwMode="auto">
              <a:xfrm rot="5400000" flipV="1">
                <a:off x="2667" y="1278"/>
                <a:ext cx="431" cy="1"/>
              </a:xfrm>
              <a:prstGeom prst="line">
                <a:avLst/>
              </a:prstGeom>
              <a:noFill/>
              <a:ln w="127000">
                <a:solidFill>
                  <a:srgbClr val="808080"/>
                </a:solidFill>
                <a:round/>
                <a:headEnd type="triangle" w="sm" len="sm"/>
                <a:tailEnd type="triangl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 sz="1600">
                  <a:latin typeface="+mn-lt"/>
                </a:endParaRPr>
              </a:p>
            </p:txBody>
          </p:sp>
        </p:grpSp>
      </p:grpSp>
      <p:sp>
        <p:nvSpPr>
          <p:cNvPr id="16" name="Rectangle 27"/>
          <p:cNvSpPr>
            <a:spLocks noChangeArrowheads="1"/>
          </p:cNvSpPr>
          <p:nvPr/>
        </p:nvSpPr>
        <p:spPr bwMode="auto">
          <a:xfrm>
            <a:off x="7452432" y="4083025"/>
            <a:ext cx="1084056" cy="4432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60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 flipH="1">
            <a:off x="4484086" y="4090758"/>
            <a:ext cx="997578" cy="647696"/>
          </a:xfrm>
          <a:prstGeom prst="wedgeRoundRectCallout">
            <a:avLst>
              <a:gd name="adj1" fmla="val -20623"/>
              <a:gd name="adj2" fmla="val 41123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8100" tIns="46038" rIns="38100" bIns="46038" anchor="ctr">
            <a:spAutoFit/>
          </a:bodyPr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dirty="0">
              <a:solidFill>
                <a:srgbClr val="FFFFFF"/>
              </a:solidFill>
              <a:latin typeface="+mn-lt"/>
              <a:cs typeface="Tahoma" panose="020B0604030504040204" pitchFamily="34" charset="0"/>
            </a:endParaRPr>
          </a:p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dirty="0">
              <a:solidFill>
                <a:srgbClr val="FFFFFF"/>
              </a:solidFill>
              <a:latin typeface="+mn-lt"/>
              <a:cs typeface="Tahoma" panose="020B0604030504040204" pitchFamily="34" charset="0"/>
            </a:endParaRPr>
          </a:p>
        </p:txBody>
      </p:sp>
      <p:grpSp>
        <p:nvGrpSpPr>
          <p:cNvPr id="10" name="Group 14"/>
          <p:cNvGrpSpPr>
            <a:grpSpLocks/>
          </p:cNvGrpSpPr>
          <p:nvPr/>
        </p:nvGrpSpPr>
        <p:grpSpPr bwMode="auto">
          <a:xfrm>
            <a:off x="3333318" y="4084762"/>
            <a:ext cx="1089998" cy="784398"/>
            <a:chOff x="1241" y="2304"/>
            <a:chExt cx="802" cy="633"/>
          </a:xfrm>
        </p:grpSpPr>
        <p:sp>
          <p:nvSpPr>
            <p:cNvPr id="43" name="Rectangle 15"/>
            <p:cNvSpPr>
              <a:spLocks noChangeArrowheads="1"/>
            </p:cNvSpPr>
            <p:nvPr/>
          </p:nvSpPr>
          <p:spPr bwMode="auto">
            <a:xfrm>
              <a:off x="1241" y="2304"/>
              <a:ext cx="727" cy="6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FontTx/>
                <a:buNone/>
              </a:pPr>
              <a:endParaRPr lang="de-DE" altLang="de-DE" sz="1600">
                <a:latin typeface="+mn-lt"/>
                <a:cs typeface="Tahoma" panose="020B0604030504040204" pitchFamily="34" charset="0"/>
              </a:endParaRPr>
            </a:p>
          </p:txBody>
        </p:sp>
        <p:sp>
          <p:nvSpPr>
            <p:cNvPr id="44" name="AutoShape 16"/>
            <p:cNvSpPr>
              <a:spLocks noChangeArrowheads="1"/>
            </p:cNvSpPr>
            <p:nvPr/>
          </p:nvSpPr>
          <p:spPr bwMode="auto">
            <a:xfrm flipH="1">
              <a:off x="1264" y="2378"/>
              <a:ext cx="779" cy="245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8100" tIns="46038" rIns="38100" bIns="46038" anchor="ctr">
              <a:spAutoFit/>
            </a:bodyPr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buFontTx/>
                <a:buNone/>
              </a:pPr>
              <a:endParaRPr lang="de-DE" altLang="de-DE" sz="1400" dirty="0">
                <a:latin typeface="+mn-lt"/>
                <a:cs typeface="Tahoma" panose="020B0604030504040204" pitchFamily="34" charset="0"/>
              </a:endParaRPr>
            </a:p>
          </p:txBody>
        </p:sp>
      </p:grpSp>
      <p:sp>
        <p:nvSpPr>
          <p:cNvPr id="11" name="AutoShape 17"/>
          <p:cNvSpPr>
            <a:spLocks noChangeArrowheads="1"/>
          </p:cNvSpPr>
          <p:nvPr/>
        </p:nvSpPr>
        <p:spPr bwMode="auto">
          <a:xfrm flipH="1">
            <a:off x="3264968" y="4968871"/>
            <a:ext cx="1008451" cy="333338"/>
          </a:xfrm>
          <a:prstGeom prst="wedgeRoundRectCallout">
            <a:avLst>
              <a:gd name="adj1" fmla="val -46523"/>
              <a:gd name="adj2" fmla="val 66667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8100" tIns="46038" rIns="38100" bIns="46038" anchor="ctr">
            <a:spAutoFit/>
          </a:bodyPr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dirty="0">
              <a:solidFill>
                <a:srgbClr val="1D2F68"/>
              </a:solidFill>
              <a:latin typeface="+mn-lt"/>
              <a:cs typeface="Tahoma" panose="020B0604030504040204" pitchFamily="34" charset="0"/>
            </a:endParaRP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3487817" y="2778414"/>
            <a:ext cx="5066231" cy="106984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de-DE" altLang="de-DE" sz="1600">
              <a:latin typeface="+mn-lt"/>
            </a:endParaRPr>
          </a:p>
        </p:txBody>
      </p:sp>
      <p:sp>
        <p:nvSpPr>
          <p:cNvPr id="35" name="AutoShape 35"/>
          <p:cNvSpPr>
            <a:spLocks noChangeArrowheads="1"/>
          </p:cNvSpPr>
          <p:nvPr/>
        </p:nvSpPr>
        <p:spPr bwMode="auto">
          <a:xfrm flipH="1">
            <a:off x="3586567" y="3119525"/>
            <a:ext cx="4810288" cy="374940"/>
          </a:xfrm>
          <a:prstGeom prst="wedgeRoundRectCallout">
            <a:avLst>
              <a:gd name="adj1" fmla="val -45805"/>
              <a:gd name="adj2" fmla="val 39843"/>
              <a:gd name="adj3" fmla="val 16667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8100" tIns="46038" rIns="38100" bIns="46038" anchor="ctr">
            <a:spAutoFit/>
          </a:bodyPr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de-DE" altLang="de-DE" sz="1600" b="1" dirty="0">
                <a:solidFill>
                  <a:srgbClr val="0080C8"/>
                </a:solidFill>
                <a:latin typeface="+mn-lt"/>
              </a:rPr>
              <a:t>PROXESS </a:t>
            </a:r>
            <a:r>
              <a:rPr lang="de-DE" altLang="de-DE" sz="1600" b="1" dirty="0" err="1" smtClean="0">
                <a:solidFill>
                  <a:srgbClr val="0080C8"/>
                </a:solidFill>
                <a:latin typeface="+mn-lt"/>
              </a:rPr>
              <a:t>Document</a:t>
            </a:r>
            <a:r>
              <a:rPr lang="de-DE" altLang="de-DE" sz="1600" b="1" dirty="0" smtClean="0">
                <a:solidFill>
                  <a:srgbClr val="0080C8"/>
                </a:solidFill>
                <a:latin typeface="+mn-lt"/>
              </a:rPr>
              <a:t> </a:t>
            </a:r>
            <a:r>
              <a:rPr lang="de-DE" altLang="de-DE" sz="1600" b="1" dirty="0">
                <a:solidFill>
                  <a:srgbClr val="0080C8"/>
                </a:solidFill>
                <a:latin typeface="+mn-lt"/>
              </a:rPr>
              <a:t>Manager</a:t>
            </a: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4585497" y="4336136"/>
            <a:ext cx="1097477" cy="12954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60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4621604" y="4542000"/>
            <a:ext cx="10096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rgbClr val="0080C8"/>
                </a:solidFill>
              </a:rPr>
              <a:t>PROXESS Database Manager</a:t>
            </a:r>
            <a:endParaRPr lang="de-DE" sz="1600" b="1" dirty="0">
              <a:solidFill>
                <a:srgbClr val="0080C8"/>
              </a:solidFill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3347007" y="5003224"/>
            <a:ext cx="988065" cy="67770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smtClean="0">
                <a:latin typeface="+mn-lt"/>
                <a:cs typeface="Tahoma" panose="020B0604030504040204" pitchFamily="34" charset="0"/>
              </a:rPr>
              <a:t>Volltext-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err="1" smtClean="0">
                <a:latin typeface="+mn-lt"/>
                <a:cs typeface="Tahoma" panose="020B0604030504040204" pitchFamily="34" charset="0"/>
              </a:rPr>
              <a:t>datenbank</a:t>
            </a:r>
            <a:r>
              <a:rPr lang="de-DE" altLang="de-DE" sz="1400" dirty="0" smtClean="0">
                <a:latin typeface="+mn-lt"/>
                <a:cs typeface="Tahoma" panose="020B0604030504040204" pitchFamily="34" charset="0"/>
              </a:rPr>
              <a:t> 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err="1" smtClean="0">
                <a:latin typeface="+mn-lt"/>
                <a:cs typeface="Tahoma" panose="020B0604030504040204" pitchFamily="34" charset="0"/>
              </a:rPr>
              <a:t>Lucene</a:t>
            </a:r>
            <a:endParaRPr lang="de-DE" altLang="de-DE" sz="1400" dirty="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3218757" y="4075033"/>
            <a:ext cx="12088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100" dirty="0" smtClean="0">
                <a:cs typeface="Tahoma" panose="020B0604030504040204" pitchFamily="34" charset="0"/>
              </a:rPr>
              <a:t>SQL-Datenbanken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100" dirty="0" smtClean="0">
                <a:cs typeface="Tahoma" panose="020B0604030504040204" pitchFamily="34" charset="0"/>
              </a:rPr>
              <a:t>MS/SQL, 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100" dirty="0" smtClean="0">
                <a:cs typeface="Tahoma" panose="020B0604030504040204" pitchFamily="34" charset="0"/>
              </a:rPr>
              <a:t>MySQL, 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100" dirty="0" smtClean="0">
                <a:cs typeface="Tahoma" panose="020B0604030504040204" pitchFamily="34" charset="0"/>
              </a:rPr>
              <a:t>ORACLE, </a:t>
            </a:r>
            <a:r>
              <a:rPr lang="de-DE" altLang="de-DE" sz="1100" dirty="0" err="1" smtClean="0">
                <a:cs typeface="Tahoma" panose="020B0604030504040204" pitchFamily="34" charset="0"/>
              </a:rPr>
              <a:t>Caché</a:t>
            </a:r>
            <a:endParaRPr lang="de-DE" sz="1100" dirty="0"/>
          </a:p>
        </p:txBody>
      </p:sp>
      <p:sp>
        <p:nvSpPr>
          <p:cNvPr id="23" name="Line 18"/>
          <p:cNvSpPr>
            <a:spLocks noChangeShapeType="1"/>
          </p:cNvSpPr>
          <p:nvPr/>
        </p:nvSpPr>
        <p:spPr bwMode="auto">
          <a:xfrm flipV="1">
            <a:off x="4213481" y="4509120"/>
            <a:ext cx="456657" cy="0"/>
          </a:xfrm>
          <a:prstGeom prst="line">
            <a:avLst/>
          </a:prstGeom>
          <a:noFill/>
          <a:ln w="82550">
            <a:solidFill>
              <a:srgbClr val="808080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600">
              <a:latin typeface="+mn-lt"/>
            </a:endParaRPr>
          </a:p>
        </p:txBody>
      </p:sp>
      <p:sp>
        <p:nvSpPr>
          <p:cNvPr id="24" name="Line 19"/>
          <p:cNvSpPr>
            <a:spLocks noChangeShapeType="1"/>
          </p:cNvSpPr>
          <p:nvPr/>
        </p:nvSpPr>
        <p:spPr bwMode="auto">
          <a:xfrm flipV="1">
            <a:off x="4213481" y="5301208"/>
            <a:ext cx="456657" cy="0"/>
          </a:xfrm>
          <a:prstGeom prst="line">
            <a:avLst/>
          </a:prstGeom>
          <a:noFill/>
          <a:ln w="82550">
            <a:solidFill>
              <a:srgbClr val="808080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600">
              <a:latin typeface="+mn-lt"/>
            </a:endParaRPr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 rot="5400000" flipV="1">
            <a:off x="4822275" y="4028380"/>
            <a:ext cx="559468" cy="13293"/>
          </a:xfrm>
          <a:prstGeom prst="line">
            <a:avLst/>
          </a:prstGeom>
          <a:solidFill>
            <a:schemeClr val="bg1"/>
          </a:solidFill>
          <a:ln w="127000">
            <a:solidFill>
              <a:srgbClr val="808080"/>
            </a:solidFill>
            <a:round/>
            <a:headEnd type="triangle" w="sm" len="sm"/>
            <a:tailEnd type="triangl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1600">
              <a:latin typeface="+mn-lt"/>
            </a:endParaRPr>
          </a:p>
        </p:txBody>
      </p:sp>
      <p:grpSp>
        <p:nvGrpSpPr>
          <p:cNvPr id="81" name="Group 7"/>
          <p:cNvGrpSpPr>
            <a:grpSpLocks/>
          </p:cNvGrpSpPr>
          <p:nvPr/>
        </p:nvGrpSpPr>
        <p:grpSpPr bwMode="auto">
          <a:xfrm>
            <a:off x="9443367" y="1960554"/>
            <a:ext cx="1910433" cy="4273196"/>
            <a:chOff x="4512" y="922"/>
            <a:chExt cx="1365" cy="2774"/>
          </a:xfrm>
        </p:grpSpPr>
        <p:sp>
          <p:nvSpPr>
            <p:cNvPr id="82" name="Rectangle 8"/>
            <p:cNvSpPr>
              <a:spLocks noChangeArrowheads="1"/>
            </p:cNvSpPr>
            <p:nvPr/>
          </p:nvSpPr>
          <p:spPr bwMode="auto">
            <a:xfrm>
              <a:off x="4512" y="922"/>
              <a:ext cx="1365" cy="2774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83" name="AutoShape 9"/>
            <p:cNvSpPr>
              <a:spLocks noChangeArrowheads="1"/>
            </p:cNvSpPr>
            <p:nvPr/>
          </p:nvSpPr>
          <p:spPr bwMode="auto">
            <a:xfrm flipH="1">
              <a:off x="4580" y="1013"/>
              <a:ext cx="1188" cy="196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8100" tIns="46038" rIns="38100" bIns="46038" anchor="ctr">
              <a:spAutoFit/>
            </a:bodyPr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b="1" dirty="0" smtClean="0">
                  <a:latin typeface="Arial" panose="020B0604020202020204" pitchFamily="34" charset="0"/>
                </a:rPr>
                <a:t>Automatische Front-Ends</a:t>
              </a:r>
              <a:endParaRPr lang="de-DE" altLang="de-DE" sz="1000" b="1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84" name="Group 38"/>
          <p:cNvGrpSpPr>
            <a:grpSpLocks/>
          </p:cNvGrpSpPr>
          <p:nvPr/>
        </p:nvGrpSpPr>
        <p:grpSpPr bwMode="auto">
          <a:xfrm>
            <a:off x="8778875" y="2447957"/>
            <a:ext cx="1576671" cy="568324"/>
            <a:chOff x="3934" y="1517"/>
            <a:chExt cx="834" cy="358"/>
          </a:xfrm>
        </p:grpSpPr>
        <p:grpSp>
          <p:nvGrpSpPr>
            <p:cNvPr id="85" name="Group 39"/>
            <p:cNvGrpSpPr>
              <a:grpSpLocks/>
            </p:cNvGrpSpPr>
            <p:nvPr/>
          </p:nvGrpSpPr>
          <p:grpSpPr bwMode="auto">
            <a:xfrm>
              <a:off x="4392" y="1517"/>
              <a:ext cx="376" cy="358"/>
              <a:chOff x="4558" y="2808"/>
              <a:chExt cx="428" cy="408"/>
            </a:xfrm>
          </p:grpSpPr>
          <p:sp>
            <p:nvSpPr>
              <p:cNvPr id="87" name="Rectangle 40"/>
              <p:cNvSpPr>
                <a:spLocks noChangeArrowheads="1"/>
              </p:cNvSpPr>
              <p:nvPr/>
            </p:nvSpPr>
            <p:spPr bwMode="auto">
              <a:xfrm>
                <a:off x="4558" y="2808"/>
                <a:ext cx="428" cy="408"/>
              </a:xfrm>
              <a:prstGeom prst="rect">
                <a:avLst/>
              </a:prstGeom>
              <a:solidFill>
                <a:srgbClr val="008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de-DE" altLang="de-DE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88" name="AutoShape 41"/>
              <p:cNvSpPr>
                <a:spLocks noChangeArrowheads="1"/>
              </p:cNvSpPr>
              <p:nvPr/>
            </p:nvSpPr>
            <p:spPr bwMode="auto">
              <a:xfrm flipH="1">
                <a:off x="4610" y="2858"/>
                <a:ext cx="290" cy="318"/>
              </a:xfrm>
              <a:prstGeom prst="wedgeRoundRectCallout">
                <a:avLst>
                  <a:gd name="adj1" fmla="val -46523"/>
                  <a:gd name="adj2" fmla="val 66667"/>
                  <a:gd name="adj3" fmla="val 16667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33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8100" tIns="46038" rIns="38100" bIns="46038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 smtClean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File</a:t>
                </a:r>
                <a:endParaRPr lang="de-DE" altLang="de-DE" sz="1000" dirty="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Import</a:t>
                </a:r>
              </a:p>
            </p:txBody>
          </p:sp>
        </p:grpSp>
        <p:sp>
          <p:nvSpPr>
            <p:cNvPr id="86" name="Line 42"/>
            <p:cNvSpPr>
              <a:spLocks noChangeShapeType="1"/>
            </p:cNvSpPr>
            <p:nvPr/>
          </p:nvSpPr>
          <p:spPr bwMode="auto">
            <a:xfrm flipV="1">
              <a:off x="3934" y="1715"/>
              <a:ext cx="506" cy="0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98" name="Group 52"/>
          <p:cNvGrpSpPr>
            <a:grpSpLocks/>
          </p:cNvGrpSpPr>
          <p:nvPr/>
        </p:nvGrpSpPr>
        <p:grpSpPr bwMode="auto">
          <a:xfrm>
            <a:off x="8778886" y="3417973"/>
            <a:ext cx="2383820" cy="815975"/>
            <a:chOff x="3934" y="2139"/>
            <a:chExt cx="1265" cy="514"/>
          </a:xfrm>
        </p:grpSpPr>
        <p:grpSp>
          <p:nvGrpSpPr>
            <p:cNvPr id="99" name="Group 53"/>
            <p:cNvGrpSpPr>
              <a:grpSpLocks/>
            </p:cNvGrpSpPr>
            <p:nvPr/>
          </p:nvGrpSpPr>
          <p:grpSpPr bwMode="auto">
            <a:xfrm>
              <a:off x="4392" y="2299"/>
              <a:ext cx="411" cy="354"/>
              <a:chOff x="4552" y="2114"/>
              <a:chExt cx="467" cy="403"/>
            </a:xfrm>
          </p:grpSpPr>
          <p:sp>
            <p:nvSpPr>
              <p:cNvPr id="107" name="Rectangle 54"/>
              <p:cNvSpPr>
                <a:spLocks noChangeArrowheads="1"/>
              </p:cNvSpPr>
              <p:nvPr/>
            </p:nvSpPr>
            <p:spPr bwMode="auto">
              <a:xfrm>
                <a:off x="4555" y="2114"/>
                <a:ext cx="432" cy="403"/>
              </a:xfrm>
              <a:prstGeom prst="rect">
                <a:avLst/>
              </a:prstGeom>
              <a:solidFill>
                <a:srgbClr val="008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de-DE" altLang="de-DE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08" name="AutoShape 55"/>
              <p:cNvSpPr>
                <a:spLocks noChangeArrowheads="1"/>
              </p:cNvSpPr>
              <p:nvPr/>
            </p:nvSpPr>
            <p:spPr bwMode="auto">
              <a:xfrm flipH="1">
                <a:off x="4552" y="2156"/>
                <a:ext cx="467" cy="318"/>
              </a:xfrm>
              <a:prstGeom prst="wedgeRoundRectCallout">
                <a:avLst>
                  <a:gd name="adj1" fmla="val -46523"/>
                  <a:gd name="adj2" fmla="val 66667"/>
                  <a:gd name="adj3" fmla="val 16667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33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8100" tIns="46038" rIns="38100" bIns="46038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 smtClean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ERP 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 smtClean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Links</a:t>
                </a:r>
                <a:endParaRPr lang="de-DE" altLang="de-DE" sz="1000" dirty="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00" name="Group 56"/>
            <p:cNvGrpSpPr>
              <a:grpSpLocks/>
            </p:cNvGrpSpPr>
            <p:nvPr/>
          </p:nvGrpSpPr>
          <p:grpSpPr bwMode="auto">
            <a:xfrm>
              <a:off x="4819" y="2298"/>
              <a:ext cx="380" cy="351"/>
              <a:chOff x="5032" y="1827"/>
              <a:chExt cx="431" cy="399"/>
            </a:xfrm>
          </p:grpSpPr>
          <p:sp>
            <p:nvSpPr>
              <p:cNvPr id="105" name="Rectangle 57"/>
              <p:cNvSpPr>
                <a:spLocks noChangeArrowheads="1"/>
              </p:cNvSpPr>
              <p:nvPr/>
            </p:nvSpPr>
            <p:spPr bwMode="auto">
              <a:xfrm>
                <a:off x="5032" y="1827"/>
                <a:ext cx="426" cy="399"/>
              </a:xfrm>
              <a:prstGeom prst="rect">
                <a:avLst/>
              </a:prstGeom>
              <a:solidFill>
                <a:srgbClr val="008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de-DE" altLang="de-DE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06" name="AutoShape 58"/>
              <p:cNvSpPr>
                <a:spLocks noChangeArrowheads="1"/>
              </p:cNvSpPr>
              <p:nvPr/>
            </p:nvSpPr>
            <p:spPr bwMode="auto">
              <a:xfrm flipH="1">
                <a:off x="5032" y="1878"/>
                <a:ext cx="431" cy="318"/>
              </a:xfrm>
              <a:prstGeom prst="wedgeRoundRectCallout">
                <a:avLst>
                  <a:gd name="adj1" fmla="val -46523"/>
                  <a:gd name="adj2" fmla="val 66667"/>
                  <a:gd name="adj3" fmla="val 16667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33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8100" tIns="46038" rIns="38100" bIns="46038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 smtClean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ERP</a:t>
                </a:r>
                <a:endParaRPr lang="de-DE" altLang="de-DE" sz="1000" dirty="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System</a:t>
                </a:r>
              </a:p>
            </p:txBody>
          </p:sp>
        </p:grpSp>
        <p:sp>
          <p:nvSpPr>
            <p:cNvPr id="101" name="Line 59"/>
            <p:cNvSpPr>
              <a:spLocks noChangeShapeType="1"/>
            </p:cNvSpPr>
            <p:nvPr/>
          </p:nvSpPr>
          <p:spPr bwMode="auto">
            <a:xfrm rot="16200000" flipH="1" flipV="1">
              <a:off x="4162" y="2299"/>
              <a:ext cx="320" cy="0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2" name="Line 60"/>
            <p:cNvSpPr>
              <a:spLocks noChangeShapeType="1"/>
            </p:cNvSpPr>
            <p:nvPr/>
          </p:nvSpPr>
          <p:spPr bwMode="auto">
            <a:xfrm rot="10800000">
              <a:off x="4340" y="2418"/>
              <a:ext cx="172" cy="4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" name="Line 61"/>
            <p:cNvSpPr>
              <a:spLocks noChangeShapeType="1"/>
            </p:cNvSpPr>
            <p:nvPr/>
          </p:nvSpPr>
          <p:spPr bwMode="auto">
            <a:xfrm flipV="1">
              <a:off x="4671" y="2467"/>
              <a:ext cx="255" cy="0"/>
            </a:xfrm>
            <a:prstGeom prst="line">
              <a:avLst/>
            </a:prstGeom>
            <a:noFill/>
            <a:ln w="82550">
              <a:solidFill>
                <a:srgbClr val="808080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4" name="Line 62"/>
            <p:cNvSpPr>
              <a:spLocks noChangeShapeType="1"/>
            </p:cNvSpPr>
            <p:nvPr/>
          </p:nvSpPr>
          <p:spPr bwMode="auto">
            <a:xfrm flipV="1">
              <a:off x="3934" y="2169"/>
              <a:ext cx="422" cy="1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09" name="Group 63"/>
          <p:cNvGrpSpPr>
            <a:grpSpLocks/>
          </p:cNvGrpSpPr>
          <p:nvPr/>
        </p:nvGrpSpPr>
        <p:grpSpPr bwMode="auto">
          <a:xfrm>
            <a:off x="8769485" y="4073525"/>
            <a:ext cx="2426256" cy="895351"/>
            <a:chOff x="3929" y="2338"/>
            <a:chExt cx="1291" cy="564"/>
          </a:xfrm>
        </p:grpSpPr>
        <p:grpSp>
          <p:nvGrpSpPr>
            <p:cNvPr id="110" name="Group 64"/>
            <p:cNvGrpSpPr>
              <a:grpSpLocks/>
            </p:cNvGrpSpPr>
            <p:nvPr/>
          </p:nvGrpSpPr>
          <p:grpSpPr bwMode="auto">
            <a:xfrm>
              <a:off x="4399" y="2464"/>
              <a:ext cx="380" cy="389"/>
              <a:chOff x="4561" y="2257"/>
              <a:chExt cx="432" cy="451"/>
            </a:xfrm>
          </p:grpSpPr>
          <p:sp>
            <p:nvSpPr>
              <p:cNvPr id="118" name="Rectangle 65"/>
              <p:cNvSpPr>
                <a:spLocks noChangeArrowheads="1"/>
              </p:cNvSpPr>
              <p:nvPr/>
            </p:nvSpPr>
            <p:spPr bwMode="auto">
              <a:xfrm>
                <a:off x="4561" y="2257"/>
                <a:ext cx="432" cy="451"/>
              </a:xfrm>
              <a:prstGeom prst="rect">
                <a:avLst/>
              </a:prstGeom>
              <a:solidFill>
                <a:srgbClr val="008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de-DE" altLang="de-DE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19" name="AutoShape 66"/>
              <p:cNvSpPr>
                <a:spLocks noChangeArrowheads="1"/>
              </p:cNvSpPr>
              <p:nvPr/>
            </p:nvSpPr>
            <p:spPr bwMode="auto">
              <a:xfrm flipH="1">
                <a:off x="4594" y="2290"/>
                <a:ext cx="381" cy="324"/>
              </a:xfrm>
              <a:prstGeom prst="wedgeRoundRectCallout">
                <a:avLst>
                  <a:gd name="adj1" fmla="val -46523"/>
                  <a:gd name="adj2" fmla="val 66667"/>
                  <a:gd name="adj3" fmla="val 16667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33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8100" tIns="46038" rIns="38100" bIns="46038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 smtClean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Import 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 smtClean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Server</a:t>
                </a:r>
                <a:endParaRPr lang="de-DE" altLang="de-DE" sz="1000" dirty="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11" name="Group 67"/>
            <p:cNvGrpSpPr>
              <a:grpSpLocks/>
            </p:cNvGrpSpPr>
            <p:nvPr/>
          </p:nvGrpSpPr>
          <p:grpSpPr bwMode="auto">
            <a:xfrm>
              <a:off x="4801" y="2409"/>
              <a:ext cx="419" cy="493"/>
              <a:chOff x="5025" y="2171"/>
              <a:chExt cx="477" cy="562"/>
            </a:xfrm>
          </p:grpSpPr>
          <p:sp>
            <p:nvSpPr>
              <p:cNvPr id="116" name="Rectangle 68"/>
              <p:cNvSpPr>
                <a:spLocks noChangeArrowheads="1"/>
              </p:cNvSpPr>
              <p:nvPr/>
            </p:nvSpPr>
            <p:spPr bwMode="auto">
              <a:xfrm>
                <a:off x="5046" y="2237"/>
                <a:ext cx="432" cy="438"/>
              </a:xfrm>
              <a:prstGeom prst="rect">
                <a:avLst/>
              </a:prstGeom>
              <a:solidFill>
                <a:srgbClr val="008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de-DE" altLang="de-DE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17" name="AutoShape 69"/>
              <p:cNvSpPr>
                <a:spLocks noChangeArrowheads="1"/>
              </p:cNvSpPr>
              <p:nvPr/>
            </p:nvSpPr>
            <p:spPr bwMode="auto">
              <a:xfrm flipH="1">
                <a:off x="5025" y="2171"/>
                <a:ext cx="477" cy="562"/>
              </a:xfrm>
              <a:prstGeom prst="wedgeRoundRectCallout">
                <a:avLst>
                  <a:gd name="adj1" fmla="val -46523"/>
                  <a:gd name="adj2" fmla="val 66667"/>
                  <a:gd name="adj3" fmla="val 16667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33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8100" tIns="46038" rIns="38100" bIns="46038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None/>
                </a:pPr>
                <a:r>
                  <a:rPr lang="de-DE" altLang="de-DE" sz="10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Host via</a:t>
                </a:r>
              </a:p>
              <a:p>
                <a:pPr algn="ctr">
                  <a:spcBef>
                    <a:spcPct val="0"/>
                  </a:spcBef>
                  <a:buClrTx/>
                  <a:buNone/>
                </a:pPr>
                <a:r>
                  <a:rPr lang="de-DE" altLang="de-DE" sz="1000" dirty="0" err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Spoolfile</a:t>
                </a:r>
                <a:endParaRPr lang="de-DE" altLang="de-DE" sz="1000" dirty="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  <a:p>
                <a:pPr algn="ctr">
                  <a:spcBef>
                    <a:spcPct val="0"/>
                  </a:spcBef>
                  <a:buClrTx/>
                  <a:buNone/>
                </a:pPr>
                <a:r>
                  <a:rPr lang="de-DE" altLang="de-DE" sz="10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oder z.B.</a:t>
                </a:r>
              </a:p>
              <a:p>
                <a:pPr algn="ctr">
                  <a:spcBef>
                    <a:spcPct val="0"/>
                  </a:spcBef>
                  <a:buClrTx/>
                  <a:buNone/>
                </a:pPr>
                <a:r>
                  <a:rPr lang="de-DE" altLang="de-DE" sz="10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ICR/OCR</a:t>
                </a:r>
              </a:p>
            </p:txBody>
          </p:sp>
        </p:grpSp>
        <p:sp>
          <p:nvSpPr>
            <p:cNvPr id="112" name="Line 70"/>
            <p:cNvSpPr>
              <a:spLocks noChangeShapeType="1"/>
            </p:cNvSpPr>
            <p:nvPr/>
          </p:nvSpPr>
          <p:spPr bwMode="auto">
            <a:xfrm rot="5400000" flipV="1">
              <a:off x="4125" y="2500"/>
              <a:ext cx="303" cy="0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3" name="Line 71"/>
            <p:cNvSpPr>
              <a:spLocks noChangeShapeType="1"/>
            </p:cNvSpPr>
            <p:nvPr/>
          </p:nvSpPr>
          <p:spPr bwMode="auto">
            <a:xfrm rot="10800000">
              <a:off x="4248" y="2612"/>
              <a:ext cx="221" cy="0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4" name="Line 72"/>
            <p:cNvSpPr>
              <a:spLocks noChangeShapeType="1"/>
            </p:cNvSpPr>
            <p:nvPr/>
          </p:nvSpPr>
          <p:spPr bwMode="auto">
            <a:xfrm flipV="1">
              <a:off x="4673" y="2631"/>
              <a:ext cx="211" cy="1"/>
            </a:xfrm>
            <a:prstGeom prst="line">
              <a:avLst/>
            </a:prstGeom>
            <a:noFill/>
            <a:ln w="8255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5" name="Line 73"/>
            <p:cNvSpPr>
              <a:spLocks noChangeShapeType="1"/>
            </p:cNvSpPr>
            <p:nvPr/>
          </p:nvSpPr>
          <p:spPr bwMode="auto">
            <a:xfrm flipV="1">
              <a:off x="3929" y="2338"/>
              <a:ext cx="380" cy="1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74" name="Gruppieren 73"/>
          <p:cNvGrpSpPr/>
          <p:nvPr/>
        </p:nvGrpSpPr>
        <p:grpSpPr>
          <a:xfrm>
            <a:off x="1362082" y="2274604"/>
            <a:ext cx="1966012" cy="3944356"/>
            <a:chOff x="1362082" y="2274604"/>
            <a:chExt cx="1966012" cy="3944356"/>
          </a:xfrm>
        </p:grpSpPr>
        <p:sp>
          <p:nvSpPr>
            <p:cNvPr id="62" name="Rectangle 75"/>
            <p:cNvSpPr>
              <a:spLocks noChangeArrowheads="1"/>
            </p:cNvSpPr>
            <p:nvPr/>
          </p:nvSpPr>
          <p:spPr bwMode="auto">
            <a:xfrm>
              <a:off x="1404945" y="2274604"/>
              <a:ext cx="1327153" cy="3944356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63" name="Rectangle 76"/>
            <p:cNvSpPr>
              <a:spLocks noChangeArrowheads="1"/>
            </p:cNvSpPr>
            <p:nvPr/>
          </p:nvSpPr>
          <p:spPr bwMode="auto">
            <a:xfrm>
              <a:off x="1508103" y="3136630"/>
              <a:ext cx="1069978" cy="423818"/>
            </a:xfrm>
            <a:prstGeom prst="rect">
              <a:avLst/>
            </a:prstGeom>
            <a:solidFill>
              <a:srgbClr val="008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PROXESS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Windows </a:t>
              </a:r>
              <a:r>
                <a:rPr lang="de-DE" altLang="de-DE" sz="1000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Client</a:t>
              </a:r>
              <a:endParaRPr lang="de-DE" altLang="de-DE" sz="100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4" name="Rectangle 77"/>
            <p:cNvSpPr>
              <a:spLocks noChangeArrowheads="1"/>
            </p:cNvSpPr>
            <p:nvPr/>
          </p:nvSpPr>
          <p:spPr bwMode="auto">
            <a:xfrm>
              <a:off x="1509720" y="2616868"/>
              <a:ext cx="1069978" cy="472255"/>
            </a:xfrm>
            <a:prstGeom prst="rect">
              <a:avLst/>
            </a:prstGeom>
            <a:solidFill>
              <a:srgbClr val="008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solidFill>
                  <a:srgbClr val="0080C8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5" name="AutoShape 78"/>
            <p:cNvSpPr>
              <a:spLocks noChangeArrowheads="1"/>
            </p:cNvSpPr>
            <p:nvPr/>
          </p:nvSpPr>
          <p:spPr bwMode="auto">
            <a:xfrm flipH="1">
              <a:off x="1362082" y="2279832"/>
              <a:ext cx="1370016" cy="347128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8100" tIns="46038" rIns="38100" bIns="46038" anchor="ctr">
              <a:spAutoFit/>
            </a:bodyPr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b="1" dirty="0">
                  <a:latin typeface="Arial" panose="020B0604020202020204" pitchFamily="34" charset="0"/>
                </a:rPr>
                <a:t>Manuelle </a:t>
              </a:r>
              <a:r>
                <a:rPr lang="de-DE" altLang="de-DE" sz="1000" b="1" dirty="0" smtClean="0">
                  <a:latin typeface="Arial" panose="020B0604020202020204" pitchFamily="34" charset="0"/>
                </a:rPr>
                <a:t>Front-Ends</a:t>
              </a:r>
              <a:endParaRPr lang="de-DE" altLang="de-DE" sz="1000" b="1" dirty="0">
                <a:latin typeface="Arial" panose="020B0604020202020204" pitchFamily="34" charset="0"/>
              </a:endParaRPr>
            </a:p>
          </p:txBody>
        </p:sp>
        <p:sp>
          <p:nvSpPr>
            <p:cNvPr id="66" name="AutoShape 79"/>
            <p:cNvSpPr>
              <a:spLocks noChangeArrowheads="1"/>
            </p:cNvSpPr>
            <p:nvPr/>
          </p:nvSpPr>
          <p:spPr bwMode="auto">
            <a:xfrm flipH="1">
              <a:off x="1389069" y="2528193"/>
              <a:ext cx="1316041" cy="613644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8100" tIns="46038" rIns="38100" bIns="46038" anchor="ctr">
              <a:spAutoFit/>
            </a:bodyPr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dirty="0" smtClean="0">
                  <a:solidFill>
                    <a:srgbClr val="FFFFFF"/>
                  </a:solidFill>
                  <a:latin typeface="Arial" panose="020B0604020202020204" pitchFamily="34" charset="0"/>
                </a:rPr>
                <a:t>PROXESS </a:t>
              </a:r>
              <a:endParaRPr lang="de-DE" altLang="de-DE" sz="1000" dirty="0" smtClean="0">
                <a:solidFill>
                  <a:srgbClr val="FFFFFF"/>
                </a:solidFill>
                <a:latin typeface="Arial" panose="020B0604020202020204" pitchFamily="34" charset="0"/>
              </a:endParaRP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dirty="0" smtClean="0">
                  <a:solidFill>
                    <a:srgbClr val="FFFFFF"/>
                  </a:solidFill>
                  <a:latin typeface="Arial" panose="020B0604020202020204" pitchFamily="34" charset="0"/>
                </a:rPr>
                <a:t>Web Client</a:t>
              </a:r>
              <a:endParaRPr lang="de-DE" altLang="de-DE" sz="1000" dirty="0" smtClean="0">
                <a:solidFill>
                  <a:srgbClr val="FFFFFF"/>
                </a:solidFill>
                <a:latin typeface="Arial" panose="020B0604020202020204" pitchFamily="34" charset="0"/>
              </a:endParaRP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dirty="0" smtClean="0">
                  <a:solidFill>
                    <a:srgbClr val="FFFFFF"/>
                  </a:solidFill>
                  <a:latin typeface="Arial" panose="020B0604020202020204" pitchFamily="34" charset="0"/>
                </a:rPr>
                <a:t>(via </a:t>
              </a:r>
              <a:r>
                <a:rPr lang="de-DE" altLang="de-DE" sz="1000" dirty="0" err="1" smtClean="0">
                  <a:solidFill>
                    <a:srgbClr val="FFFFFF"/>
                  </a:solidFill>
                  <a:latin typeface="Arial" panose="020B0604020202020204" pitchFamily="34" charset="0"/>
                </a:rPr>
                <a:t>Webbase</a:t>
              </a:r>
              <a:r>
                <a:rPr lang="de-DE" altLang="de-DE" sz="1000" dirty="0" smtClean="0">
                  <a:solidFill>
                    <a:srgbClr val="FFFFFF"/>
                  </a:solidFill>
                  <a:latin typeface="Arial" panose="020B0604020202020204" pitchFamily="34" charset="0"/>
                </a:rPr>
                <a:t>)</a:t>
              </a:r>
            </a:p>
          </p:txBody>
        </p:sp>
        <p:sp>
          <p:nvSpPr>
            <p:cNvPr id="68" name="Line 81"/>
            <p:cNvSpPr>
              <a:spLocks noChangeShapeType="1"/>
            </p:cNvSpPr>
            <p:nvPr/>
          </p:nvSpPr>
          <p:spPr bwMode="auto">
            <a:xfrm flipV="1">
              <a:off x="2681980" y="3347451"/>
              <a:ext cx="646114" cy="0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70" name="Group 83"/>
            <p:cNvGrpSpPr>
              <a:grpSpLocks/>
            </p:cNvGrpSpPr>
            <p:nvPr/>
          </p:nvGrpSpPr>
          <p:grpSpPr bwMode="auto">
            <a:xfrm>
              <a:off x="1506530" y="3576957"/>
              <a:ext cx="1071558" cy="452437"/>
              <a:chOff x="649" y="2168"/>
              <a:chExt cx="675" cy="285"/>
            </a:xfrm>
          </p:grpSpPr>
          <p:sp>
            <p:nvSpPr>
              <p:cNvPr id="72" name="Rectangle 85"/>
              <p:cNvSpPr>
                <a:spLocks noChangeArrowheads="1"/>
              </p:cNvSpPr>
              <p:nvPr/>
            </p:nvSpPr>
            <p:spPr bwMode="auto">
              <a:xfrm>
                <a:off x="649" y="2198"/>
                <a:ext cx="675" cy="255"/>
              </a:xfrm>
              <a:prstGeom prst="rect">
                <a:avLst/>
              </a:prstGeom>
              <a:solidFill>
                <a:srgbClr val="008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de-DE" altLang="de-DE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73" name="AutoShape 86"/>
              <p:cNvSpPr>
                <a:spLocks noChangeArrowheads="1"/>
              </p:cNvSpPr>
              <p:nvPr/>
            </p:nvSpPr>
            <p:spPr bwMode="auto">
              <a:xfrm flipH="1">
                <a:off x="658" y="2168"/>
                <a:ext cx="662" cy="279"/>
              </a:xfrm>
              <a:prstGeom prst="wedgeRoundRectCallout">
                <a:avLst>
                  <a:gd name="adj1" fmla="val -46523"/>
                  <a:gd name="adj2" fmla="val 66667"/>
                  <a:gd name="adj3" fmla="val 16667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33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8100" tIns="46038" rIns="38100" bIns="46038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 smtClean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Management &amp;  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 smtClean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Admin </a:t>
                </a:r>
                <a:r>
                  <a:rPr lang="de-DE" altLang="de-DE" sz="1000" dirty="0" err="1" smtClean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Console</a:t>
                </a:r>
                <a:endParaRPr lang="de-DE" altLang="de-DE" sz="1000" dirty="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76" name="Group 83"/>
            <p:cNvGrpSpPr>
              <a:grpSpLocks/>
            </p:cNvGrpSpPr>
            <p:nvPr/>
          </p:nvGrpSpPr>
          <p:grpSpPr bwMode="auto">
            <a:xfrm>
              <a:off x="1389064" y="4057650"/>
              <a:ext cx="1266826" cy="1044575"/>
              <a:chOff x="580" y="1774"/>
              <a:chExt cx="798" cy="658"/>
            </a:xfrm>
          </p:grpSpPr>
          <p:sp>
            <p:nvSpPr>
              <p:cNvPr id="78" name="Rectangle 85"/>
              <p:cNvSpPr>
                <a:spLocks noChangeArrowheads="1"/>
              </p:cNvSpPr>
              <p:nvPr/>
            </p:nvSpPr>
            <p:spPr bwMode="auto">
              <a:xfrm>
                <a:off x="649" y="1794"/>
                <a:ext cx="675" cy="347"/>
              </a:xfrm>
              <a:prstGeom prst="rect">
                <a:avLst/>
              </a:prstGeom>
              <a:solidFill>
                <a:srgbClr val="008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de-DE" altLang="de-DE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79" name="AutoShape 86"/>
              <p:cNvSpPr>
                <a:spLocks noChangeArrowheads="1"/>
              </p:cNvSpPr>
              <p:nvPr/>
            </p:nvSpPr>
            <p:spPr bwMode="auto">
              <a:xfrm flipH="1">
                <a:off x="602" y="1774"/>
                <a:ext cx="761" cy="387"/>
              </a:xfrm>
              <a:prstGeom prst="wedgeRoundRectCallout">
                <a:avLst>
                  <a:gd name="adj1" fmla="val -46523"/>
                  <a:gd name="adj2" fmla="val 66667"/>
                  <a:gd name="adj3" fmla="val 16667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33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8100" tIns="46038" rIns="38100" bIns="46038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Scan </a:t>
                </a:r>
                <a:r>
                  <a:rPr lang="de-DE" altLang="de-DE" sz="1000" dirty="0" smtClean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Client </a:t>
                </a:r>
                <a:endParaRPr lang="de-DE" altLang="de-DE" sz="1000" dirty="0" smtClean="0">
                  <a:solidFill>
                    <a:srgbClr val="FFFFFF"/>
                  </a:solidFill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 smtClean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(via Twain)</a:t>
                </a:r>
                <a:endParaRPr lang="de-DE" altLang="de-DE" sz="1000" dirty="0" smtClean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de-DE" altLang="de-DE" sz="1000" dirty="0" smtClean="0">
                    <a:solidFill>
                      <a:schemeClr val="bg1"/>
                    </a:solidFill>
                    <a:latin typeface="Arial" panose="020B0604020202020204" pitchFamily="34" charset="0"/>
                  </a:rPr>
                  <a:t>Barcodeerkennung</a:t>
                </a:r>
                <a:endParaRPr lang="de-DE" altLang="de-DE" sz="1000" dirty="0">
                  <a:solidFill>
                    <a:schemeClr val="bg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0" name="AutoShape 87"/>
              <p:cNvSpPr>
                <a:spLocks noChangeArrowheads="1"/>
              </p:cNvSpPr>
              <p:nvPr/>
            </p:nvSpPr>
            <p:spPr bwMode="auto">
              <a:xfrm flipH="1">
                <a:off x="580" y="2260"/>
                <a:ext cx="798" cy="172"/>
              </a:xfrm>
              <a:prstGeom prst="wedgeRoundRectCallout">
                <a:avLst>
                  <a:gd name="adj1" fmla="val -46523"/>
                  <a:gd name="adj2" fmla="val 66667"/>
                  <a:gd name="adj3" fmla="val 16667"/>
                </a:avLst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33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8100" tIns="46038" rIns="38100" bIns="46038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de-DE" altLang="de-DE" sz="1000" b="1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27" name="Rectangle 77"/>
            <p:cNvSpPr>
              <a:spLocks noChangeArrowheads="1"/>
            </p:cNvSpPr>
            <p:nvPr/>
          </p:nvSpPr>
          <p:spPr bwMode="auto">
            <a:xfrm>
              <a:off x="1508103" y="4721036"/>
              <a:ext cx="1069978" cy="562754"/>
            </a:xfrm>
            <a:prstGeom prst="rect">
              <a:avLst/>
            </a:prstGeom>
            <a:solidFill>
              <a:srgbClr val="008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solidFill>
                  <a:srgbClr val="0080C8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8" name="Textfeld 127"/>
            <p:cNvSpPr txBox="1"/>
            <p:nvPr/>
          </p:nvSpPr>
          <p:spPr>
            <a:xfrm>
              <a:off x="1520050" y="4773048"/>
              <a:ext cx="104140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bg1"/>
                  </a:solidFill>
                </a:rPr>
                <a:t>Desktop Module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20" name="Rectangle 77"/>
            <p:cNvSpPr>
              <a:spLocks noChangeArrowheads="1"/>
            </p:cNvSpPr>
            <p:nvPr/>
          </p:nvSpPr>
          <p:spPr bwMode="auto">
            <a:xfrm>
              <a:off x="1505225" y="5347890"/>
              <a:ext cx="1069978" cy="562754"/>
            </a:xfrm>
            <a:prstGeom prst="rect">
              <a:avLst/>
            </a:prstGeom>
            <a:solidFill>
              <a:srgbClr val="F7A600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solidFill>
                  <a:srgbClr val="0080C8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1" name="Textfeld 120"/>
            <p:cNvSpPr txBox="1"/>
            <p:nvPr/>
          </p:nvSpPr>
          <p:spPr>
            <a:xfrm>
              <a:off x="1423989" y="5399902"/>
              <a:ext cx="12265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bg1"/>
                  </a:solidFill>
                </a:rPr>
                <a:t>PROXESS App </a:t>
              </a:r>
            </a:p>
            <a:p>
              <a:pPr algn="ctr"/>
              <a:r>
                <a:rPr lang="de-DE" sz="1200" dirty="0" smtClean="0">
                  <a:solidFill>
                    <a:schemeClr val="bg1"/>
                  </a:solidFill>
                </a:rPr>
                <a:t>in Vorbereitung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2" name="Rectangle 77"/>
          <p:cNvSpPr>
            <a:spLocks noChangeArrowheads="1"/>
          </p:cNvSpPr>
          <p:nvPr/>
        </p:nvSpPr>
        <p:spPr bwMode="auto">
          <a:xfrm>
            <a:off x="7484582" y="2768596"/>
            <a:ext cx="1069978" cy="507219"/>
          </a:xfrm>
          <a:prstGeom prst="rect">
            <a:avLst/>
          </a:prstGeom>
          <a:solidFill>
            <a:srgbClr val="0080C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sz="1800">
              <a:solidFill>
                <a:srgbClr val="0080C8"/>
              </a:solidFill>
              <a:latin typeface="Arial" panose="020B0604020202020204" pitchFamily="34" charset="0"/>
            </a:endParaRPr>
          </a:p>
        </p:txBody>
      </p:sp>
      <p:sp>
        <p:nvSpPr>
          <p:cNvPr id="123" name="Textfeld 122"/>
          <p:cNvSpPr txBox="1"/>
          <p:nvPr/>
        </p:nvSpPr>
        <p:spPr>
          <a:xfrm>
            <a:off x="7551498" y="2880990"/>
            <a:ext cx="976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OCR Server</a:t>
            </a:r>
            <a:endParaRPr lang="de-DE" sz="1200" dirty="0">
              <a:solidFill>
                <a:schemeClr val="bg1"/>
              </a:solidFill>
            </a:endParaRPr>
          </a:p>
        </p:txBody>
      </p:sp>
      <p:grpSp>
        <p:nvGrpSpPr>
          <p:cNvPr id="75" name="Gruppieren 74"/>
          <p:cNvGrpSpPr/>
          <p:nvPr/>
        </p:nvGrpSpPr>
        <p:grpSpPr>
          <a:xfrm>
            <a:off x="8761461" y="3064726"/>
            <a:ext cx="2388821" cy="612775"/>
            <a:chOff x="8761461" y="3064726"/>
            <a:chExt cx="2388821" cy="612775"/>
          </a:xfrm>
        </p:grpSpPr>
        <p:grpSp>
          <p:nvGrpSpPr>
            <p:cNvPr id="61" name="Gruppieren 60"/>
            <p:cNvGrpSpPr/>
            <p:nvPr/>
          </p:nvGrpSpPr>
          <p:grpSpPr>
            <a:xfrm>
              <a:off x="8761461" y="3064726"/>
              <a:ext cx="2388821" cy="612775"/>
              <a:chOff x="8770170" y="3064726"/>
              <a:chExt cx="2388821" cy="612775"/>
            </a:xfrm>
          </p:grpSpPr>
          <p:grpSp>
            <p:nvGrpSpPr>
              <p:cNvPr id="89" name="Group 43"/>
              <p:cNvGrpSpPr>
                <a:grpSpLocks/>
              </p:cNvGrpSpPr>
              <p:nvPr/>
            </p:nvGrpSpPr>
            <p:grpSpPr bwMode="auto">
              <a:xfrm>
                <a:off x="8770170" y="3064726"/>
                <a:ext cx="1593254" cy="612775"/>
                <a:chOff x="3934" y="1911"/>
                <a:chExt cx="855" cy="386"/>
              </a:xfrm>
            </p:grpSpPr>
            <p:grpSp>
              <p:nvGrpSpPr>
                <p:cNvPr id="90" name="Group 44"/>
                <p:cNvGrpSpPr>
                  <a:grpSpLocks/>
                </p:cNvGrpSpPr>
                <p:nvPr/>
              </p:nvGrpSpPr>
              <p:grpSpPr bwMode="auto">
                <a:xfrm>
                  <a:off x="4409" y="1911"/>
                  <a:ext cx="380" cy="386"/>
                  <a:chOff x="4560" y="1486"/>
                  <a:chExt cx="432" cy="366"/>
                </a:xfrm>
              </p:grpSpPr>
              <p:sp>
                <p:nvSpPr>
                  <p:cNvPr id="96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4560" y="1486"/>
                    <a:ext cx="432" cy="336"/>
                  </a:xfrm>
                  <a:prstGeom prst="rect">
                    <a:avLst/>
                  </a:prstGeom>
                  <a:solidFill>
                    <a:srgbClr val="0080C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rgbClr val="008AC2"/>
                      </a:buClr>
                      <a:buFont typeface="Wingdings" panose="05000000000000000000" pitchFamily="2" charset="2"/>
                      <a:buChar char="§"/>
                      <a:defRPr sz="26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FontTx/>
                      <a:buNone/>
                    </a:pPr>
                    <a:endParaRPr lang="de-DE" altLang="de-DE" sz="180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97" name="AutoShape 46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625" y="1492"/>
                    <a:ext cx="307" cy="360"/>
                  </a:xfrm>
                  <a:prstGeom prst="wedgeRoundRectCallout">
                    <a:avLst>
                      <a:gd name="adj1" fmla="val -46523"/>
                      <a:gd name="adj2" fmla="val 66667"/>
                      <a:gd name="adj3" fmla="val 16667"/>
                    </a:avLst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66FF3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38100" tIns="46038" rIns="38100" bIns="46038" anchor="ctr"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rgbClr val="008AC2"/>
                      </a:buClr>
                      <a:buFont typeface="Wingdings" panose="05000000000000000000" pitchFamily="2" charset="2"/>
                      <a:buChar char="§"/>
                      <a:defRPr sz="26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Tahoma" panose="020B0604030504040204" pitchFamily="34" charset="0"/>
                        <a:cs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de-DE" altLang="de-DE" sz="1000" dirty="0" smtClean="0">
                        <a:solidFill>
                          <a:srgbClr val="FFFFFF"/>
                        </a:solidFill>
                        <a:latin typeface="Arial" panose="020B0604020202020204" pitchFamily="34" charset="0"/>
                      </a:rPr>
                      <a:t>Index </a:t>
                    </a:r>
                  </a:p>
                  <a:p>
                    <a:pPr algn="ctr" eaLnBrk="1" hangingPunct="1">
                      <a:spcBef>
                        <a:spcPct val="0"/>
                      </a:spcBef>
                      <a:buClrTx/>
                      <a:buFontTx/>
                      <a:buNone/>
                    </a:pPr>
                    <a:r>
                      <a:rPr lang="de-DE" altLang="de-DE" sz="1000" dirty="0" smtClean="0">
                        <a:solidFill>
                          <a:srgbClr val="FFFFFF"/>
                        </a:solidFill>
                        <a:latin typeface="Arial" panose="020B0604020202020204" pitchFamily="34" charset="0"/>
                      </a:rPr>
                      <a:t>Import</a:t>
                    </a:r>
                    <a:endParaRPr lang="de-DE" altLang="de-DE" sz="1000" dirty="0">
                      <a:solidFill>
                        <a:srgbClr val="FFFFFF"/>
                      </a:solidFill>
                      <a:latin typeface="Arial" panose="020B0604020202020204" pitchFamily="34" charset="0"/>
                    </a:endParaRPr>
                  </a:p>
                  <a:p>
                    <a:pPr algn="ctr" eaLnBrk="1" hangingPunct="1">
                      <a:spcBef>
                        <a:spcPct val="0"/>
                      </a:spcBef>
                      <a:buClrTx/>
                      <a:buFontTx/>
                      <a:buNone/>
                    </a:pPr>
                    <a:endParaRPr lang="de-DE" altLang="de-DE" sz="1000" dirty="0">
                      <a:solidFill>
                        <a:srgbClr val="FFFFFF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93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3934" y="1973"/>
                  <a:ext cx="523" cy="3"/>
                </a:xfrm>
                <a:prstGeom prst="line">
                  <a:avLst/>
                </a:prstGeom>
                <a:noFill/>
                <a:ln w="127000">
                  <a:solidFill>
                    <a:srgbClr val="808080"/>
                  </a:solidFill>
                  <a:round/>
                  <a:headEnd type="triangle" w="sm" len="sm"/>
                  <a:tailEnd type="triangl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  <p:sp>
            <p:nvSpPr>
              <p:cNvPr id="131" name="Rectangle 45"/>
              <p:cNvSpPr>
                <a:spLocks noChangeArrowheads="1"/>
              </p:cNvSpPr>
              <p:nvPr/>
            </p:nvSpPr>
            <p:spPr bwMode="auto">
              <a:xfrm>
                <a:off x="10450878" y="3066912"/>
                <a:ext cx="708113" cy="562708"/>
              </a:xfrm>
              <a:prstGeom prst="rect">
                <a:avLst/>
              </a:prstGeom>
              <a:solidFill>
                <a:srgbClr val="008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de-DE" altLang="de-DE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Textfeld 2"/>
              <p:cNvSpPr txBox="1"/>
              <p:nvPr/>
            </p:nvSpPr>
            <p:spPr>
              <a:xfrm>
                <a:off x="10566659" y="3106021"/>
                <a:ext cx="53357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200" dirty="0" smtClean="0">
                    <a:solidFill>
                      <a:schemeClr val="bg1"/>
                    </a:solidFill>
                  </a:rPr>
                  <a:t>ASCII-File</a:t>
                </a:r>
                <a:endParaRPr lang="de-DE" sz="12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42" name="Line 72"/>
            <p:cNvSpPr>
              <a:spLocks noChangeShapeType="1"/>
            </p:cNvSpPr>
            <p:nvPr/>
          </p:nvSpPr>
          <p:spPr bwMode="auto">
            <a:xfrm flipV="1">
              <a:off x="10175214" y="3307583"/>
              <a:ext cx="396545" cy="1588"/>
            </a:xfrm>
            <a:prstGeom prst="line">
              <a:avLst/>
            </a:prstGeom>
            <a:noFill/>
            <a:ln w="8255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69" name="Gruppieren 68"/>
          <p:cNvGrpSpPr/>
          <p:nvPr/>
        </p:nvGrpSpPr>
        <p:grpSpPr>
          <a:xfrm>
            <a:off x="8758111" y="4744540"/>
            <a:ext cx="1613555" cy="723719"/>
            <a:chOff x="8758111" y="4744540"/>
            <a:chExt cx="1613555" cy="723719"/>
          </a:xfrm>
        </p:grpSpPr>
        <p:sp>
          <p:nvSpPr>
            <p:cNvPr id="124" name="Rectangle 65"/>
            <p:cNvSpPr>
              <a:spLocks noChangeArrowheads="1"/>
            </p:cNvSpPr>
            <p:nvPr/>
          </p:nvSpPr>
          <p:spPr bwMode="auto">
            <a:xfrm>
              <a:off x="9654114" y="4932207"/>
              <a:ext cx="714157" cy="536052"/>
            </a:xfrm>
            <a:prstGeom prst="rect">
              <a:avLst/>
            </a:prstGeom>
            <a:solidFill>
              <a:srgbClr val="008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125" name="AutoShape 66"/>
            <p:cNvSpPr>
              <a:spLocks noChangeArrowheads="1"/>
            </p:cNvSpPr>
            <p:nvPr/>
          </p:nvSpPr>
          <p:spPr bwMode="auto">
            <a:xfrm flipH="1">
              <a:off x="9656063" y="4943643"/>
              <a:ext cx="715603" cy="443385"/>
            </a:xfrm>
            <a:prstGeom prst="wedgeRoundRectCallout">
              <a:avLst>
                <a:gd name="adj1" fmla="val -49705"/>
                <a:gd name="adj2" fmla="val 32328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8100" tIns="46038" rIns="38100" bIns="46038" anchor="ctr">
              <a:spAutoFit/>
            </a:bodyPr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dirty="0" smtClean="0">
                  <a:solidFill>
                    <a:srgbClr val="FFFFFF"/>
                  </a:solidFill>
                  <a:latin typeface="Arial" panose="020B0604020202020204" pitchFamily="34" charset="0"/>
                </a:rPr>
                <a:t>Import 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dirty="0" smtClean="0">
                  <a:solidFill>
                    <a:srgbClr val="FFFFFF"/>
                  </a:solidFill>
                  <a:latin typeface="Arial" panose="020B0604020202020204" pitchFamily="34" charset="0"/>
                </a:rPr>
                <a:t>Service</a:t>
              </a:r>
              <a:endParaRPr lang="de-DE" altLang="de-DE" sz="100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" name="Line 70"/>
            <p:cNvSpPr>
              <a:spLocks noChangeShapeType="1"/>
            </p:cNvSpPr>
            <p:nvPr/>
          </p:nvSpPr>
          <p:spPr bwMode="auto">
            <a:xfrm rot="5400000" flipV="1">
              <a:off x="9167321" y="5002322"/>
              <a:ext cx="481013" cy="0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4" name="Line 71"/>
            <p:cNvSpPr>
              <a:spLocks noChangeShapeType="1"/>
            </p:cNvSpPr>
            <p:nvPr/>
          </p:nvSpPr>
          <p:spPr bwMode="auto">
            <a:xfrm rot="10800000">
              <a:off x="9353077" y="5179514"/>
              <a:ext cx="400069" cy="6685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5" name="Line 73"/>
            <p:cNvSpPr>
              <a:spLocks noChangeShapeType="1"/>
            </p:cNvSpPr>
            <p:nvPr/>
          </p:nvSpPr>
          <p:spPr bwMode="auto">
            <a:xfrm flipV="1">
              <a:off x="8758111" y="4744540"/>
              <a:ext cx="714157" cy="1588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71" name="Gruppieren 70"/>
          <p:cNvGrpSpPr/>
          <p:nvPr/>
        </p:nvGrpSpPr>
        <p:grpSpPr>
          <a:xfrm>
            <a:off x="8733091" y="5351866"/>
            <a:ext cx="1702491" cy="697748"/>
            <a:chOff x="8733091" y="5351866"/>
            <a:chExt cx="1702491" cy="697748"/>
          </a:xfrm>
        </p:grpSpPr>
        <p:sp>
          <p:nvSpPr>
            <p:cNvPr id="129" name="Rectangle 65"/>
            <p:cNvSpPr>
              <a:spLocks noChangeArrowheads="1"/>
            </p:cNvSpPr>
            <p:nvPr/>
          </p:nvSpPr>
          <p:spPr bwMode="auto">
            <a:xfrm>
              <a:off x="9654247" y="5513562"/>
              <a:ext cx="714157" cy="536052"/>
            </a:xfrm>
            <a:prstGeom prst="rect">
              <a:avLst/>
            </a:prstGeom>
            <a:solidFill>
              <a:srgbClr val="F7A600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latin typeface="Arial" panose="020B0604020202020204" pitchFamily="34" charset="0"/>
              </a:endParaRPr>
            </a:p>
          </p:txBody>
        </p:sp>
        <p:sp>
          <p:nvSpPr>
            <p:cNvPr id="130" name="AutoShape 66"/>
            <p:cNvSpPr>
              <a:spLocks noChangeArrowheads="1"/>
            </p:cNvSpPr>
            <p:nvPr/>
          </p:nvSpPr>
          <p:spPr bwMode="auto">
            <a:xfrm flipH="1">
              <a:off x="9601406" y="5552463"/>
              <a:ext cx="834176" cy="443385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8100" tIns="46038" rIns="38100" bIns="46038" anchor="ctr">
              <a:spAutoFit/>
            </a:bodyPr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dirty="0" smtClean="0">
                  <a:solidFill>
                    <a:srgbClr val="FFFFFF"/>
                  </a:solidFill>
                  <a:latin typeface="Arial" panose="020B0604020202020204" pitchFamily="34" charset="0"/>
                </a:rPr>
                <a:t>E-Rechnung</a:t>
              </a:r>
            </a:p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de-DE" altLang="de-DE" sz="1000" dirty="0" smtClean="0">
                  <a:solidFill>
                    <a:srgbClr val="FFFFFF"/>
                  </a:solidFill>
                  <a:latin typeface="Arial" panose="020B0604020202020204" pitchFamily="34" charset="0"/>
                </a:rPr>
                <a:t>(in </a:t>
              </a:r>
              <a:r>
                <a:rPr lang="de-DE" altLang="de-DE" sz="1000" dirty="0" err="1" smtClean="0">
                  <a:solidFill>
                    <a:srgbClr val="FFFFFF"/>
                  </a:solidFill>
                  <a:latin typeface="Arial" panose="020B0604020202020204" pitchFamily="34" charset="0"/>
                </a:rPr>
                <a:t>Vorb</a:t>
              </a:r>
              <a:r>
                <a:rPr lang="de-DE" altLang="de-DE" sz="1000" dirty="0" smtClean="0">
                  <a:solidFill>
                    <a:srgbClr val="FFFFFF"/>
                  </a:solidFill>
                  <a:latin typeface="Arial" panose="020B0604020202020204" pitchFamily="34" charset="0"/>
                </a:rPr>
                <a:t>.)</a:t>
              </a:r>
              <a:endParaRPr lang="de-DE" altLang="de-DE" sz="100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6" name="Line 70"/>
            <p:cNvSpPr>
              <a:spLocks noChangeShapeType="1"/>
            </p:cNvSpPr>
            <p:nvPr/>
          </p:nvSpPr>
          <p:spPr bwMode="auto">
            <a:xfrm rot="5400000" flipV="1">
              <a:off x="9142301" y="5605492"/>
              <a:ext cx="481013" cy="0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7" name="Line 71"/>
            <p:cNvSpPr>
              <a:spLocks noChangeShapeType="1"/>
            </p:cNvSpPr>
            <p:nvPr/>
          </p:nvSpPr>
          <p:spPr bwMode="auto">
            <a:xfrm rot="10800000">
              <a:off x="9328058" y="5786841"/>
              <a:ext cx="407406" cy="3182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48" name="Line 73"/>
            <p:cNvSpPr>
              <a:spLocks noChangeShapeType="1"/>
            </p:cNvSpPr>
            <p:nvPr/>
          </p:nvSpPr>
          <p:spPr bwMode="auto">
            <a:xfrm flipV="1">
              <a:off x="8733091" y="5351866"/>
              <a:ext cx="714157" cy="1588"/>
            </a:xfrm>
            <a:prstGeom prst="line">
              <a:avLst/>
            </a:prstGeom>
            <a:noFill/>
            <a:ln w="12700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55" name="Gruppieren 154"/>
          <p:cNvGrpSpPr/>
          <p:nvPr/>
        </p:nvGrpSpPr>
        <p:grpSpPr>
          <a:xfrm>
            <a:off x="5499375" y="3740149"/>
            <a:ext cx="3166364" cy="1972792"/>
            <a:chOff x="5499375" y="3740149"/>
            <a:chExt cx="3166364" cy="1972792"/>
          </a:xfrm>
        </p:grpSpPr>
        <p:grpSp>
          <p:nvGrpSpPr>
            <p:cNvPr id="153" name="Gruppieren 152"/>
            <p:cNvGrpSpPr/>
            <p:nvPr/>
          </p:nvGrpSpPr>
          <p:grpSpPr>
            <a:xfrm>
              <a:off x="5499375" y="4073693"/>
              <a:ext cx="3166364" cy="1639248"/>
              <a:chOff x="5499375" y="4073693"/>
              <a:chExt cx="3166364" cy="1639248"/>
            </a:xfrm>
          </p:grpSpPr>
          <p:grpSp>
            <p:nvGrpSpPr>
              <p:cNvPr id="150" name="Gruppieren 149"/>
              <p:cNvGrpSpPr/>
              <p:nvPr/>
            </p:nvGrpSpPr>
            <p:grpSpPr>
              <a:xfrm>
                <a:off x="6158121" y="4073693"/>
                <a:ext cx="2507618" cy="1639248"/>
                <a:chOff x="6158121" y="4073693"/>
                <a:chExt cx="2507618" cy="1639248"/>
              </a:xfrm>
            </p:grpSpPr>
            <p:sp>
              <p:nvSpPr>
                <p:cNvPr id="12" name="Rectangle 21"/>
                <p:cNvSpPr>
                  <a:spLocks noChangeArrowheads="1"/>
                </p:cNvSpPr>
                <p:nvPr/>
              </p:nvSpPr>
              <p:spPr bwMode="auto">
                <a:xfrm>
                  <a:off x="6158121" y="4250733"/>
                  <a:ext cx="1097477" cy="146220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21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5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FontTx/>
                    <a:buNone/>
                  </a:pPr>
                  <a:endParaRPr lang="de-DE" altLang="de-DE" sz="1600">
                    <a:latin typeface="+mn-lt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13" name="AutoShape 22"/>
                <p:cNvSpPr>
                  <a:spLocks noChangeArrowheads="1"/>
                </p:cNvSpPr>
                <p:nvPr/>
              </p:nvSpPr>
              <p:spPr bwMode="auto">
                <a:xfrm flipH="1">
                  <a:off x="6184676" y="4227553"/>
                  <a:ext cx="991599" cy="1413719"/>
                </a:xfrm>
                <a:prstGeom prst="wedgeRoundRectCallout">
                  <a:avLst>
                    <a:gd name="adj1" fmla="val -33952"/>
                    <a:gd name="adj2" fmla="val 37443"/>
                    <a:gd name="adj3" fmla="val 16667"/>
                  </a:avLst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66FF3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 lIns="38100" tIns="46038" rIns="38100" bIns="46038" anchor="ctr">
                  <a:spAutoFit/>
                </a:bodyPr>
                <a:lstStyle>
                  <a:lvl1pPr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21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5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buFontTx/>
                    <a:buNone/>
                  </a:pPr>
                  <a:endParaRPr lang="de-DE" altLang="de-DE" sz="1600" b="1" dirty="0">
                    <a:solidFill>
                      <a:schemeClr val="tx2"/>
                    </a:solidFill>
                    <a:latin typeface="+mn-lt"/>
                    <a:cs typeface="Tahoma" panose="020B0604030504040204" pitchFamily="34" charset="0"/>
                  </a:endParaRPr>
                </a:p>
                <a:p>
                  <a:pPr algn="ctr" eaLnBrk="1" hangingPunct="1">
                    <a:lnSpc>
                      <a:spcPct val="100000"/>
                    </a:lnSpc>
                    <a:buFontTx/>
                    <a:buNone/>
                  </a:pPr>
                  <a:r>
                    <a:rPr lang="de-DE" altLang="de-DE" sz="1600" b="1" dirty="0">
                      <a:solidFill>
                        <a:srgbClr val="0080C8"/>
                      </a:solidFill>
                      <a:latin typeface="+mn-lt"/>
                      <a:cs typeface="Tahoma" panose="020B0604030504040204" pitchFamily="34" charset="0"/>
                    </a:rPr>
                    <a:t>PROXESS </a:t>
                  </a:r>
                </a:p>
                <a:p>
                  <a:pPr algn="ctr" eaLnBrk="1" hangingPunct="1">
                    <a:lnSpc>
                      <a:spcPct val="100000"/>
                    </a:lnSpc>
                    <a:buFontTx/>
                    <a:buNone/>
                  </a:pPr>
                  <a:r>
                    <a:rPr lang="de-DE" altLang="de-DE" sz="1600" b="1" dirty="0">
                      <a:solidFill>
                        <a:srgbClr val="0080C8"/>
                      </a:solidFill>
                      <a:latin typeface="+mn-lt"/>
                      <a:cs typeface="Tahoma" panose="020B0604030504040204" pitchFamily="34" charset="0"/>
                    </a:rPr>
                    <a:t>Storage</a:t>
                  </a:r>
                </a:p>
                <a:p>
                  <a:pPr algn="ctr" eaLnBrk="1" hangingPunct="1">
                    <a:lnSpc>
                      <a:spcPct val="100000"/>
                    </a:lnSpc>
                    <a:buFontTx/>
                    <a:buNone/>
                  </a:pPr>
                  <a:r>
                    <a:rPr lang="de-DE" altLang="de-DE" sz="1600" b="1" dirty="0">
                      <a:solidFill>
                        <a:srgbClr val="0080C8"/>
                      </a:solidFill>
                      <a:latin typeface="+mn-lt"/>
                      <a:cs typeface="Tahoma" panose="020B0604030504040204" pitchFamily="34" charset="0"/>
                    </a:rPr>
                    <a:t>Manager</a:t>
                  </a:r>
                </a:p>
                <a:p>
                  <a:pPr algn="ctr" eaLnBrk="1" hangingPunct="1">
                    <a:lnSpc>
                      <a:spcPct val="100000"/>
                    </a:lnSpc>
                    <a:buFontTx/>
                    <a:buNone/>
                  </a:pPr>
                  <a:endParaRPr lang="de-DE" altLang="de-DE" sz="1600" dirty="0">
                    <a:solidFill>
                      <a:srgbClr val="FFFFFF"/>
                    </a:solidFill>
                    <a:latin typeface="+mn-lt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14" name="Rectangle 27"/>
                <p:cNvSpPr>
                  <a:spLocks noChangeArrowheads="1"/>
                </p:cNvSpPr>
                <p:nvPr/>
              </p:nvSpPr>
              <p:spPr bwMode="auto">
                <a:xfrm>
                  <a:off x="7469992" y="5266227"/>
                  <a:ext cx="1084056" cy="44321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21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5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FontTx/>
                    <a:buNone/>
                  </a:pPr>
                  <a:endParaRPr lang="de-DE" altLang="de-DE" sz="1600">
                    <a:latin typeface="+mn-lt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17" name="Line 31"/>
                <p:cNvSpPr>
                  <a:spLocks noChangeShapeType="1"/>
                </p:cNvSpPr>
                <p:nvPr/>
              </p:nvSpPr>
              <p:spPr bwMode="auto">
                <a:xfrm>
                  <a:off x="7151909" y="4305765"/>
                  <a:ext cx="446181" cy="2"/>
                </a:xfrm>
                <a:prstGeom prst="line">
                  <a:avLst/>
                </a:prstGeom>
                <a:noFill/>
                <a:ln w="82550">
                  <a:solidFill>
                    <a:srgbClr val="808080"/>
                  </a:solidFill>
                  <a:round/>
                  <a:headEnd type="triangle" w="sm" len="sm"/>
                  <a:tailEnd type="triangl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sz="1600">
                    <a:latin typeface="+mn-lt"/>
                  </a:endParaRPr>
                </a:p>
              </p:txBody>
            </p:sp>
            <p:sp>
              <p:nvSpPr>
                <p:cNvPr id="19" name="Textfeld 18"/>
                <p:cNvSpPr txBox="1"/>
                <p:nvPr/>
              </p:nvSpPr>
              <p:spPr>
                <a:xfrm>
                  <a:off x="7398273" y="4073693"/>
                  <a:ext cx="12674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1400" dirty="0" smtClean="0"/>
                    <a:t>Festplatte + Image Cache</a:t>
                  </a:r>
                  <a:endParaRPr lang="de-DE" sz="1400" dirty="0"/>
                </a:p>
              </p:txBody>
            </p:sp>
            <p:sp>
              <p:nvSpPr>
                <p:cNvPr id="25" name="Rectangle 27"/>
                <p:cNvSpPr>
                  <a:spLocks noChangeArrowheads="1"/>
                </p:cNvSpPr>
                <p:nvPr/>
              </p:nvSpPr>
              <p:spPr bwMode="auto">
                <a:xfrm>
                  <a:off x="7452432" y="4649390"/>
                  <a:ext cx="1084056" cy="44321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21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5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FontTx/>
                    <a:buNone/>
                  </a:pPr>
                  <a:endParaRPr lang="de-DE" altLang="de-DE" sz="1600">
                    <a:latin typeface="+mn-lt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26" name="Textfeld 25"/>
                <p:cNvSpPr txBox="1"/>
                <p:nvPr/>
              </p:nvSpPr>
              <p:spPr>
                <a:xfrm>
                  <a:off x="7494459" y="4620614"/>
                  <a:ext cx="98108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1400" dirty="0" smtClean="0"/>
                    <a:t>DVD/BR- Jukebox</a:t>
                  </a:r>
                  <a:endParaRPr lang="de-DE" sz="1400" dirty="0"/>
                </a:p>
              </p:txBody>
            </p:sp>
            <p:sp>
              <p:nvSpPr>
                <p:cNvPr id="27" name="Textfeld 26"/>
                <p:cNvSpPr txBox="1"/>
                <p:nvPr/>
              </p:nvSpPr>
              <p:spPr>
                <a:xfrm>
                  <a:off x="7551499" y="5314924"/>
                  <a:ext cx="87185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e-DE" sz="1600" dirty="0" smtClean="0"/>
                    <a:t>Brenner</a:t>
                  </a:r>
                  <a:endParaRPr lang="de-DE" sz="1600" dirty="0"/>
                </a:p>
              </p:txBody>
            </p:sp>
            <p:sp>
              <p:nvSpPr>
                <p:cNvPr id="30" name="Line 29"/>
                <p:cNvSpPr>
                  <a:spLocks noChangeShapeType="1"/>
                </p:cNvSpPr>
                <p:nvPr/>
              </p:nvSpPr>
              <p:spPr bwMode="auto">
                <a:xfrm>
                  <a:off x="7144288" y="4843060"/>
                  <a:ext cx="357874" cy="334"/>
                </a:xfrm>
                <a:prstGeom prst="line">
                  <a:avLst/>
                </a:prstGeom>
                <a:noFill/>
                <a:ln w="82550">
                  <a:solidFill>
                    <a:srgbClr val="808080"/>
                  </a:solidFill>
                  <a:round/>
                  <a:headEnd type="triangl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sz="1600">
                    <a:latin typeface="+mn-lt"/>
                  </a:endParaRPr>
                </a:p>
              </p:txBody>
            </p:sp>
            <p:sp>
              <p:nvSpPr>
                <p:cNvPr id="31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7202373" y="5453600"/>
                  <a:ext cx="397010" cy="0"/>
                </a:xfrm>
                <a:prstGeom prst="line">
                  <a:avLst/>
                </a:prstGeom>
                <a:noFill/>
                <a:ln w="82550">
                  <a:solidFill>
                    <a:srgbClr val="808080"/>
                  </a:solidFill>
                  <a:round/>
                  <a:headEnd type="triangl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 sz="1600">
                    <a:latin typeface="+mn-lt"/>
                  </a:endParaRPr>
                </a:p>
              </p:txBody>
            </p:sp>
          </p:grpSp>
          <p:sp>
            <p:nvSpPr>
              <p:cNvPr id="151" name="Line 37"/>
              <p:cNvSpPr>
                <a:spLocks noChangeShapeType="1"/>
              </p:cNvSpPr>
              <p:nvPr/>
            </p:nvSpPr>
            <p:spPr bwMode="auto">
              <a:xfrm rot="5400000">
                <a:off x="5920546" y="4408003"/>
                <a:ext cx="1" cy="842344"/>
              </a:xfrm>
              <a:prstGeom prst="line">
                <a:avLst/>
              </a:prstGeom>
              <a:solidFill>
                <a:schemeClr val="bg1"/>
              </a:solidFill>
              <a:ln w="127000">
                <a:solidFill>
                  <a:srgbClr val="808080"/>
                </a:solidFill>
                <a:round/>
                <a:headEnd type="triangle" w="sm" len="sm"/>
                <a:tailEnd type="triangl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DE" sz="1600">
                  <a:latin typeface="+mn-lt"/>
                </a:endParaRPr>
              </a:p>
            </p:txBody>
          </p:sp>
        </p:grpSp>
        <p:sp>
          <p:nvSpPr>
            <p:cNvPr id="152" name="Line 37"/>
            <p:cNvSpPr>
              <a:spLocks noChangeShapeType="1"/>
            </p:cNvSpPr>
            <p:nvPr/>
          </p:nvSpPr>
          <p:spPr bwMode="auto">
            <a:xfrm rot="5400000" flipV="1">
              <a:off x="6405661" y="4049241"/>
              <a:ext cx="631478" cy="13293"/>
            </a:xfrm>
            <a:prstGeom prst="line">
              <a:avLst/>
            </a:prstGeom>
            <a:solidFill>
              <a:schemeClr val="bg1"/>
            </a:solidFill>
            <a:ln w="127000">
              <a:solidFill>
                <a:srgbClr val="808080"/>
              </a:solidFill>
              <a:round/>
              <a:headEnd type="triangle" w="sm" len="sm"/>
              <a:tailEnd type="triangl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60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514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>
                <a:cs typeface="Tahoma" panose="020B0604030504040204" pitchFamily="34" charset="0"/>
              </a:rPr>
              <a:t>Die wichtigsten PROXESS-Module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6612" y="1206424"/>
            <a:ext cx="5157787" cy="823912"/>
          </a:xfrm>
        </p:spPr>
        <p:txBody>
          <a:bodyPr/>
          <a:lstStyle/>
          <a:p>
            <a:r>
              <a:rPr lang="de-DE" dirty="0" smtClean="0"/>
              <a:t>Servermodule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1961063"/>
            <a:ext cx="5157787" cy="2375406"/>
          </a:xfrm>
        </p:spPr>
        <p:txBody>
          <a:bodyPr>
            <a:normAutofit/>
          </a:bodyPr>
          <a:lstStyle/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Database </a:t>
            </a:r>
            <a:r>
              <a:rPr lang="de-DE" altLang="de-DE" dirty="0">
                <a:cs typeface="Tahoma" panose="020B0604030504040204" pitchFamily="34" charset="0"/>
              </a:rPr>
              <a:t>Manager </a:t>
            </a:r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cs typeface="Tahoma" panose="020B0604030504040204" pitchFamily="34" charset="0"/>
              </a:rPr>
              <a:t>Storage Manager</a:t>
            </a:r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err="1" smtClean="0">
                <a:cs typeface="Tahoma" panose="020B0604030504040204" pitchFamily="34" charset="0"/>
              </a:rPr>
              <a:t>Document</a:t>
            </a:r>
            <a:r>
              <a:rPr lang="de-DE" altLang="de-DE" dirty="0" smtClean="0">
                <a:cs typeface="Tahoma" panose="020B0604030504040204" pitchFamily="34" charset="0"/>
              </a:rPr>
              <a:t> Manager</a:t>
            </a:r>
            <a:endParaRPr lang="de-DE" altLang="de-DE" dirty="0" smtClean="0">
              <a:cs typeface="Tahoma" panose="020B0604030504040204" pitchFamily="34" charset="0"/>
            </a:endParaRPr>
          </a:p>
          <a:p>
            <a:pPr marL="457200" lvl="1" indent="0">
              <a:buClr>
                <a:srgbClr val="0080C8"/>
              </a:buClr>
              <a:buNone/>
            </a:pPr>
            <a:endParaRPr lang="de-DE" altLang="de-DE" dirty="0">
              <a:cs typeface="Tahom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3"/>
          </p:nvPr>
        </p:nvSpPr>
        <p:spPr>
          <a:xfrm>
            <a:off x="7034213" y="1150938"/>
            <a:ext cx="5157787" cy="823912"/>
          </a:xfrm>
        </p:spPr>
        <p:txBody>
          <a:bodyPr/>
          <a:lstStyle/>
          <a:p>
            <a:r>
              <a:rPr lang="de-DE" dirty="0" smtClean="0"/>
              <a:t>Clients</a:t>
            </a:r>
            <a:endParaRPr lang="de-DE" dirty="0"/>
          </a:p>
        </p:txBody>
      </p:sp>
      <p:sp>
        <p:nvSpPr>
          <p:cNvPr id="13" name="Inhaltsplatzhalter 3"/>
          <p:cNvSpPr>
            <a:spLocks noGrp="1"/>
          </p:cNvSpPr>
          <p:nvPr>
            <p:ph sz="quarter" idx="4"/>
          </p:nvPr>
        </p:nvSpPr>
        <p:spPr>
          <a:xfrm>
            <a:off x="7034213" y="1905000"/>
            <a:ext cx="5157787" cy="2376488"/>
          </a:xfrm>
        </p:spPr>
        <p:txBody>
          <a:bodyPr>
            <a:normAutofit/>
          </a:bodyPr>
          <a:lstStyle/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PROXESS </a:t>
            </a:r>
            <a:r>
              <a:rPr lang="de-DE" altLang="de-DE" dirty="0" smtClean="0">
                <a:cs typeface="Tahoma" panose="020B0604030504040204" pitchFamily="34" charset="0"/>
              </a:rPr>
              <a:t>Web Client </a:t>
            </a:r>
            <a:endParaRPr lang="de-DE" altLang="de-DE" dirty="0">
              <a:cs typeface="Tahoma" panose="020B0604030504040204" pitchFamily="34" charset="0"/>
            </a:endParaRPr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PROXESS Desktop-Module</a:t>
            </a:r>
            <a:endParaRPr lang="de-DE" altLang="de-DE" dirty="0">
              <a:cs typeface="Tahoma" panose="020B0604030504040204" pitchFamily="34" charset="0"/>
            </a:endParaRPr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PROXESSS Scan </a:t>
            </a:r>
            <a:r>
              <a:rPr lang="de-DE" altLang="de-DE" dirty="0" smtClean="0">
                <a:cs typeface="Tahoma" panose="020B0604030504040204" pitchFamily="34" charset="0"/>
              </a:rPr>
              <a:t>Client</a:t>
            </a:r>
            <a:endParaRPr lang="de-DE" altLang="de-DE" dirty="0" smtClean="0">
              <a:cs typeface="Tahoma" panose="020B0604030504040204" pitchFamily="34" charset="0"/>
            </a:endParaRPr>
          </a:p>
          <a:p>
            <a:pPr marL="457200" lvl="1" indent="0">
              <a:buClr>
                <a:srgbClr val="0080C8"/>
              </a:buClr>
              <a:buNone/>
            </a:pPr>
            <a:endParaRPr lang="de-DE" altLang="de-DE" dirty="0">
              <a:cs typeface="Tahom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10" name="Textplatzhalter 2"/>
          <p:cNvSpPr txBox="1">
            <a:spLocks/>
          </p:cNvSpPr>
          <p:nvPr/>
        </p:nvSpPr>
        <p:spPr>
          <a:xfrm>
            <a:off x="892032" y="3838790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Administration</a:t>
            </a:r>
            <a:endParaRPr lang="de-DE" dirty="0"/>
          </a:p>
        </p:txBody>
      </p:sp>
      <p:sp>
        <p:nvSpPr>
          <p:cNvPr id="11" name="Inhaltsplatzhalter 3"/>
          <p:cNvSpPr txBox="1">
            <a:spLocks/>
          </p:cNvSpPr>
          <p:nvPr/>
        </p:nvSpPr>
        <p:spPr>
          <a:xfrm>
            <a:off x="853640" y="4538004"/>
            <a:ext cx="5157787" cy="1933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Administrator </a:t>
            </a:r>
            <a:r>
              <a:rPr lang="de-DE" altLang="de-DE" dirty="0" err="1" smtClean="0">
                <a:cs typeface="Tahoma" panose="020B0604030504040204" pitchFamily="34" charset="0"/>
              </a:rPr>
              <a:t>Console</a:t>
            </a:r>
            <a:r>
              <a:rPr lang="de-DE" altLang="de-DE" dirty="0" smtClean="0">
                <a:cs typeface="Tahoma" panose="020B0604030504040204" pitchFamily="34" charset="0"/>
              </a:rPr>
              <a:t> </a:t>
            </a:r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Management </a:t>
            </a:r>
            <a:r>
              <a:rPr lang="de-DE" altLang="de-DE" dirty="0" err="1" smtClean="0">
                <a:cs typeface="Tahoma" panose="020B0604030504040204" pitchFamily="34" charset="0"/>
              </a:rPr>
              <a:t>Console</a:t>
            </a:r>
            <a:r>
              <a:rPr lang="de-DE" altLang="de-DE" dirty="0" smtClean="0">
                <a:cs typeface="Tahoma" panose="020B0604030504040204" pitchFamily="34" charset="0"/>
              </a:rPr>
              <a:t> </a:t>
            </a:r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SM-Explorer</a:t>
            </a:r>
          </a:p>
          <a:p>
            <a:endParaRPr lang="de-DE" dirty="0"/>
          </a:p>
        </p:txBody>
      </p:sp>
      <p:sp>
        <p:nvSpPr>
          <p:cNvPr id="14" name="Textplatzhalter 2"/>
          <p:cNvSpPr txBox="1">
            <a:spLocks/>
          </p:cNvSpPr>
          <p:nvPr/>
        </p:nvSpPr>
        <p:spPr>
          <a:xfrm>
            <a:off x="6586242" y="3783368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Import-/Exportmodule</a:t>
            </a:r>
            <a:endParaRPr lang="de-DE" dirty="0"/>
          </a:p>
        </p:txBody>
      </p:sp>
      <p:sp>
        <p:nvSpPr>
          <p:cNvPr id="15" name="Inhaltsplatzhalter 3"/>
          <p:cNvSpPr txBox="1">
            <a:spLocks/>
          </p:cNvSpPr>
          <p:nvPr/>
        </p:nvSpPr>
        <p:spPr>
          <a:xfrm>
            <a:off x="6547850" y="4482582"/>
            <a:ext cx="5157787" cy="1933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Import Server </a:t>
            </a:r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ERP-Link-Module </a:t>
            </a:r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Belegleser </a:t>
            </a:r>
            <a:r>
              <a:rPr lang="de-DE" altLang="de-DE" dirty="0" smtClean="0">
                <a:cs typeface="Tahoma" panose="020B0604030504040204" pitchFamily="34" charset="0"/>
              </a:rPr>
              <a:t>Link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3111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12" grpId="0" build="p"/>
      <p:bldP spid="13" grpId="0" build="p"/>
      <p:bldP spid="10" grpId="0"/>
      <p:bldP spid="11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drei „PROXESS Manager“</a:t>
            </a:r>
            <a:endParaRPr lang="de-DE" dirty="0"/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740219" y="1426267"/>
            <a:ext cx="5960321" cy="40845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de-DE" altLang="de-DE" sz="1600">
              <a:latin typeface="+mn-lt"/>
            </a:endParaRPr>
          </a:p>
        </p:txBody>
      </p:sp>
      <p:sp>
        <p:nvSpPr>
          <p:cNvPr id="37" name="AutoShape 6"/>
          <p:cNvSpPr>
            <a:spLocks noChangeArrowheads="1"/>
          </p:cNvSpPr>
          <p:nvPr/>
        </p:nvSpPr>
        <p:spPr bwMode="auto">
          <a:xfrm flipH="1">
            <a:off x="2341237" y="4958416"/>
            <a:ext cx="2685547" cy="375281"/>
          </a:xfrm>
          <a:prstGeom prst="wedgeRoundRectCallout">
            <a:avLst>
              <a:gd name="adj1" fmla="val -44116"/>
              <a:gd name="adj2" fmla="val 39412"/>
              <a:gd name="adj3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8100" tIns="46038" rIns="38100" bIns="46038" anchor="ctr">
            <a:spAutoFit/>
          </a:bodyPr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de-DE" altLang="de-DE" sz="1600" b="1" dirty="0">
                <a:solidFill>
                  <a:srgbClr val="0080C8"/>
                </a:solidFill>
                <a:latin typeface="+mn-lt"/>
              </a:rPr>
              <a:t>Backend (Server)</a:t>
            </a:r>
          </a:p>
        </p:txBody>
      </p:sp>
      <p:sp>
        <p:nvSpPr>
          <p:cNvPr id="38" name="AutoShape 13"/>
          <p:cNvSpPr>
            <a:spLocks noChangeArrowheads="1"/>
          </p:cNvSpPr>
          <p:nvPr/>
        </p:nvSpPr>
        <p:spPr bwMode="auto">
          <a:xfrm flipH="1">
            <a:off x="2184962" y="3120926"/>
            <a:ext cx="997578" cy="647696"/>
          </a:xfrm>
          <a:prstGeom prst="wedgeRoundRectCallout">
            <a:avLst>
              <a:gd name="adj1" fmla="val -20623"/>
              <a:gd name="adj2" fmla="val 41123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8100" tIns="46038" rIns="38100" bIns="46038" anchor="ctr">
            <a:spAutoFit/>
          </a:bodyPr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dirty="0">
              <a:solidFill>
                <a:srgbClr val="FFFFFF"/>
              </a:solidFill>
              <a:latin typeface="+mn-lt"/>
              <a:cs typeface="Tahoma" panose="020B0604030504040204" pitchFamily="34" charset="0"/>
            </a:endParaRPr>
          </a:p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dirty="0">
              <a:solidFill>
                <a:srgbClr val="FFFFFF"/>
              </a:solidFill>
              <a:latin typeface="+mn-lt"/>
              <a:cs typeface="Tahoma" panose="020B0604030504040204" pitchFamily="34" charset="0"/>
            </a:endParaRPr>
          </a:p>
        </p:txBody>
      </p:sp>
      <p:grpSp>
        <p:nvGrpSpPr>
          <p:cNvPr id="39" name="Group 14"/>
          <p:cNvGrpSpPr>
            <a:grpSpLocks/>
          </p:cNvGrpSpPr>
          <p:nvPr/>
        </p:nvGrpSpPr>
        <p:grpSpPr bwMode="auto">
          <a:xfrm>
            <a:off x="1034194" y="3114930"/>
            <a:ext cx="1089998" cy="784398"/>
            <a:chOff x="1241" y="2304"/>
            <a:chExt cx="802" cy="633"/>
          </a:xfrm>
        </p:grpSpPr>
        <p:sp>
          <p:nvSpPr>
            <p:cNvPr id="40" name="Rectangle 15"/>
            <p:cNvSpPr>
              <a:spLocks noChangeArrowheads="1"/>
            </p:cNvSpPr>
            <p:nvPr/>
          </p:nvSpPr>
          <p:spPr bwMode="auto">
            <a:xfrm>
              <a:off x="1241" y="2304"/>
              <a:ext cx="727" cy="6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FontTx/>
                <a:buNone/>
              </a:pPr>
              <a:endParaRPr lang="de-DE" altLang="de-DE" sz="1600">
                <a:latin typeface="+mn-lt"/>
                <a:cs typeface="Tahoma" panose="020B0604030504040204" pitchFamily="34" charset="0"/>
              </a:endParaRPr>
            </a:p>
          </p:txBody>
        </p:sp>
        <p:sp>
          <p:nvSpPr>
            <p:cNvPr id="41" name="AutoShape 16"/>
            <p:cNvSpPr>
              <a:spLocks noChangeArrowheads="1"/>
            </p:cNvSpPr>
            <p:nvPr/>
          </p:nvSpPr>
          <p:spPr bwMode="auto">
            <a:xfrm flipH="1">
              <a:off x="1264" y="2378"/>
              <a:ext cx="779" cy="245"/>
            </a:xfrm>
            <a:prstGeom prst="wedgeRoundRectCallout">
              <a:avLst>
                <a:gd name="adj1" fmla="val -46523"/>
                <a:gd name="adj2" fmla="val 66667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8100" tIns="46038" rIns="38100" bIns="46038" anchor="ctr">
              <a:spAutoFit/>
            </a:bodyPr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buFontTx/>
                <a:buNone/>
              </a:pPr>
              <a:endParaRPr lang="de-DE" altLang="de-DE" sz="1400" dirty="0">
                <a:latin typeface="+mn-lt"/>
                <a:cs typeface="Tahoma" panose="020B0604030504040204" pitchFamily="34" charset="0"/>
              </a:endParaRPr>
            </a:p>
          </p:txBody>
        </p:sp>
      </p:grpSp>
      <p:sp>
        <p:nvSpPr>
          <p:cNvPr id="42" name="AutoShape 17"/>
          <p:cNvSpPr>
            <a:spLocks noChangeArrowheads="1"/>
          </p:cNvSpPr>
          <p:nvPr/>
        </p:nvSpPr>
        <p:spPr bwMode="auto">
          <a:xfrm flipH="1">
            <a:off x="965844" y="3999039"/>
            <a:ext cx="1008451" cy="333338"/>
          </a:xfrm>
          <a:prstGeom prst="wedgeRoundRectCallout">
            <a:avLst>
              <a:gd name="adj1" fmla="val -46523"/>
              <a:gd name="adj2" fmla="val 66667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8100" tIns="46038" rIns="38100" bIns="46038" anchor="ctr">
            <a:spAutoFit/>
          </a:bodyPr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dirty="0">
              <a:solidFill>
                <a:srgbClr val="1D2F68"/>
              </a:solidFill>
              <a:latin typeface="+mn-lt"/>
              <a:cs typeface="Tahoma" panose="020B0604030504040204" pitchFamily="34" charset="0"/>
            </a:endParaRPr>
          </a:p>
        </p:txBody>
      </p:sp>
      <p:sp>
        <p:nvSpPr>
          <p:cNvPr id="43" name="Rectangle 21"/>
          <p:cNvSpPr>
            <a:spLocks noChangeArrowheads="1"/>
          </p:cNvSpPr>
          <p:nvPr/>
        </p:nvSpPr>
        <p:spPr bwMode="auto">
          <a:xfrm>
            <a:off x="3858997" y="3280901"/>
            <a:ext cx="1097477" cy="14622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60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44" name="AutoShape 22"/>
          <p:cNvSpPr>
            <a:spLocks noChangeArrowheads="1"/>
          </p:cNvSpPr>
          <p:nvPr/>
        </p:nvSpPr>
        <p:spPr bwMode="auto">
          <a:xfrm flipH="1">
            <a:off x="3885552" y="3257721"/>
            <a:ext cx="991599" cy="1413719"/>
          </a:xfrm>
          <a:prstGeom prst="wedgeRoundRectCallout">
            <a:avLst>
              <a:gd name="adj1" fmla="val -33952"/>
              <a:gd name="adj2" fmla="val 37443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8100" tIns="46038" rIns="38100" bIns="46038" anchor="ctr">
            <a:spAutoFit/>
          </a:bodyPr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b="1" dirty="0">
              <a:solidFill>
                <a:schemeClr val="tx2"/>
              </a:solidFill>
              <a:latin typeface="+mn-lt"/>
              <a:cs typeface="Tahoma" panose="020B0604030504040204" pitchFamily="34" charset="0"/>
            </a:endParaRP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600" b="1" dirty="0">
                <a:solidFill>
                  <a:srgbClr val="0080C8"/>
                </a:solidFill>
                <a:latin typeface="+mn-lt"/>
                <a:cs typeface="Tahoma" panose="020B0604030504040204" pitchFamily="34" charset="0"/>
              </a:rPr>
              <a:t>PROXESS 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600" b="1" dirty="0">
                <a:solidFill>
                  <a:srgbClr val="0080C8"/>
                </a:solidFill>
                <a:latin typeface="+mn-lt"/>
                <a:cs typeface="Tahoma" panose="020B0604030504040204" pitchFamily="34" charset="0"/>
              </a:rPr>
              <a:t>Storage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600" b="1" dirty="0">
                <a:solidFill>
                  <a:srgbClr val="0080C8"/>
                </a:solidFill>
                <a:latin typeface="+mn-lt"/>
                <a:cs typeface="Tahoma" panose="020B0604030504040204" pitchFamily="34" charset="0"/>
              </a:rPr>
              <a:t>Manager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dirty="0">
              <a:solidFill>
                <a:srgbClr val="FFFFFF"/>
              </a:solidFill>
              <a:latin typeface="+mn-lt"/>
              <a:cs typeface="Tahoma" panose="020B0604030504040204" pitchFamily="34" charset="0"/>
            </a:endParaRPr>
          </a:p>
        </p:txBody>
      </p:sp>
      <p:sp>
        <p:nvSpPr>
          <p:cNvPr id="45" name="Rectangle 27"/>
          <p:cNvSpPr>
            <a:spLocks noChangeArrowheads="1"/>
          </p:cNvSpPr>
          <p:nvPr/>
        </p:nvSpPr>
        <p:spPr bwMode="auto">
          <a:xfrm>
            <a:off x="5170868" y="4296395"/>
            <a:ext cx="1084056" cy="4432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60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5153308" y="3113193"/>
            <a:ext cx="1084056" cy="4432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60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54" name="Line 31"/>
          <p:cNvSpPr>
            <a:spLocks noChangeShapeType="1"/>
          </p:cNvSpPr>
          <p:nvPr/>
        </p:nvSpPr>
        <p:spPr bwMode="auto">
          <a:xfrm>
            <a:off x="4852785" y="3335933"/>
            <a:ext cx="446181" cy="2"/>
          </a:xfrm>
          <a:prstGeom prst="line">
            <a:avLst/>
          </a:prstGeom>
          <a:noFill/>
          <a:ln w="82550">
            <a:solidFill>
              <a:srgbClr val="808080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600">
              <a:latin typeface="+mn-lt"/>
            </a:endParaRPr>
          </a:p>
        </p:txBody>
      </p:sp>
      <p:sp>
        <p:nvSpPr>
          <p:cNvPr id="55" name="Rectangle 21"/>
          <p:cNvSpPr>
            <a:spLocks noChangeArrowheads="1"/>
          </p:cNvSpPr>
          <p:nvPr/>
        </p:nvSpPr>
        <p:spPr bwMode="auto">
          <a:xfrm>
            <a:off x="2286373" y="3282928"/>
            <a:ext cx="1097477" cy="14622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60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56" name="Textfeld 55"/>
          <p:cNvSpPr txBox="1"/>
          <p:nvPr/>
        </p:nvSpPr>
        <p:spPr>
          <a:xfrm>
            <a:off x="5099149" y="3103861"/>
            <a:ext cx="1267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Festplatte + Image Cache</a:t>
            </a:r>
            <a:endParaRPr lang="de-DE" sz="1400" dirty="0"/>
          </a:p>
        </p:txBody>
      </p:sp>
      <p:sp>
        <p:nvSpPr>
          <p:cNvPr id="57" name="Textfeld 56"/>
          <p:cNvSpPr txBox="1"/>
          <p:nvPr/>
        </p:nvSpPr>
        <p:spPr>
          <a:xfrm>
            <a:off x="2322480" y="3572168"/>
            <a:ext cx="10096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rgbClr val="0080C8"/>
                </a:solidFill>
              </a:rPr>
              <a:t>PROXESS Database Manager</a:t>
            </a:r>
            <a:endParaRPr lang="de-DE" sz="1600" b="1" dirty="0">
              <a:solidFill>
                <a:srgbClr val="0080C8"/>
              </a:solidFill>
            </a:endParaRPr>
          </a:p>
        </p:txBody>
      </p:sp>
      <p:sp>
        <p:nvSpPr>
          <p:cNvPr id="58" name="Rectangle 11"/>
          <p:cNvSpPr>
            <a:spLocks noChangeArrowheads="1"/>
          </p:cNvSpPr>
          <p:nvPr/>
        </p:nvSpPr>
        <p:spPr bwMode="auto">
          <a:xfrm>
            <a:off x="1047883" y="3989775"/>
            <a:ext cx="988065" cy="7649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smtClean="0">
                <a:latin typeface="+mn-lt"/>
                <a:cs typeface="Tahoma" panose="020B0604030504040204" pitchFamily="34" charset="0"/>
              </a:rPr>
              <a:t>Volltext-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err="1" smtClean="0">
                <a:latin typeface="+mn-lt"/>
                <a:cs typeface="Tahoma" panose="020B0604030504040204" pitchFamily="34" charset="0"/>
              </a:rPr>
              <a:t>datenbank</a:t>
            </a:r>
            <a:r>
              <a:rPr lang="de-DE" altLang="de-DE" sz="1400" dirty="0" smtClean="0">
                <a:latin typeface="+mn-lt"/>
                <a:cs typeface="Tahoma" panose="020B0604030504040204" pitchFamily="34" charset="0"/>
              </a:rPr>
              <a:t> 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err="1" smtClean="0">
                <a:latin typeface="+mn-lt"/>
                <a:cs typeface="Tahoma" panose="020B0604030504040204" pitchFamily="34" charset="0"/>
              </a:rPr>
              <a:t>Lucene</a:t>
            </a:r>
            <a:endParaRPr lang="de-DE" altLang="de-DE" sz="1400" dirty="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59" name="Textfeld 58"/>
          <p:cNvSpPr txBox="1"/>
          <p:nvPr/>
        </p:nvSpPr>
        <p:spPr>
          <a:xfrm>
            <a:off x="916616" y="3068331"/>
            <a:ext cx="11675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200" dirty="0" smtClean="0">
                <a:cs typeface="Tahoma" panose="020B0604030504040204" pitchFamily="34" charset="0"/>
              </a:rPr>
              <a:t>SQL </a:t>
            </a:r>
            <a:r>
              <a:rPr lang="de-DE" altLang="de-DE" sz="1200" dirty="0" err="1" smtClean="0">
                <a:cs typeface="Tahoma" panose="020B0604030504040204" pitchFamily="34" charset="0"/>
              </a:rPr>
              <a:t>DB´s</a:t>
            </a:r>
            <a:r>
              <a:rPr lang="de-DE" altLang="de-DE" sz="1200" dirty="0" smtClean="0">
                <a:cs typeface="Tahoma" panose="020B0604030504040204" pitchFamily="34" charset="0"/>
              </a:rPr>
              <a:t>: </a:t>
            </a:r>
            <a:endParaRPr lang="de-DE" altLang="de-DE" sz="1200" dirty="0">
              <a:cs typeface="Tahoma" panose="020B0604030504040204" pitchFamily="34" charset="0"/>
            </a:endParaRP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200" dirty="0" smtClean="0">
                <a:cs typeface="Tahoma" panose="020B0604030504040204" pitchFamily="34" charset="0"/>
              </a:rPr>
              <a:t>MS/SQL, MySQL, ORACLE, </a:t>
            </a:r>
            <a:r>
              <a:rPr lang="de-DE" altLang="de-DE" sz="1200" dirty="0" err="1" smtClean="0">
                <a:cs typeface="Tahoma" panose="020B0604030504040204" pitchFamily="34" charset="0"/>
              </a:rPr>
              <a:t>Caché</a:t>
            </a:r>
            <a:endParaRPr lang="de-DE" sz="1200" dirty="0"/>
          </a:p>
        </p:txBody>
      </p:sp>
      <p:sp>
        <p:nvSpPr>
          <p:cNvPr id="60" name="Line 18"/>
          <p:cNvSpPr>
            <a:spLocks noChangeShapeType="1"/>
          </p:cNvSpPr>
          <p:nvPr/>
        </p:nvSpPr>
        <p:spPr bwMode="auto">
          <a:xfrm flipV="1">
            <a:off x="1914357" y="3539288"/>
            <a:ext cx="456657" cy="0"/>
          </a:xfrm>
          <a:prstGeom prst="line">
            <a:avLst/>
          </a:prstGeom>
          <a:noFill/>
          <a:ln w="82550">
            <a:solidFill>
              <a:srgbClr val="808080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600">
              <a:latin typeface="+mn-lt"/>
            </a:endParaRPr>
          </a:p>
        </p:txBody>
      </p:sp>
      <p:sp>
        <p:nvSpPr>
          <p:cNvPr id="61" name="Line 19"/>
          <p:cNvSpPr>
            <a:spLocks noChangeShapeType="1"/>
          </p:cNvSpPr>
          <p:nvPr/>
        </p:nvSpPr>
        <p:spPr bwMode="auto">
          <a:xfrm flipV="1">
            <a:off x="1914357" y="4331376"/>
            <a:ext cx="456657" cy="0"/>
          </a:xfrm>
          <a:prstGeom prst="line">
            <a:avLst/>
          </a:prstGeom>
          <a:noFill/>
          <a:ln w="82550">
            <a:solidFill>
              <a:srgbClr val="808080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600">
              <a:latin typeface="+mn-lt"/>
            </a:endParaRPr>
          </a:p>
        </p:txBody>
      </p:sp>
      <p:sp>
        <p:nvSpPr>
          <p:cNvPr id="62" name="Rectangle 27"/>
          <p:cNvSpPr>
            <a:spLocks noChangeArrowheads="1"/>
          </p:cNvSpPr>
          <p:nvPr/>
        </p:nvSpPr>
        <p:spPr bwMode="auto">
          <a:xfrm>
            <a:off x="5153308" y="3679558"/>
            <a:ext cx="1084056" cy="4432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60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63" name="Textfeld 62"/>
          <p:cNvSpPr txBox="1"/>
          <p:nvPr/>
        </p:nvSpPr>
        <p:spPr>
          <a:xfrm>
            <a:off x="5195335" y="3650782"/>
            <a:ext cx="98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DVD/BR- Jukebox</a:t>
            </a:r>
            <a:endParaRPr lang="de-DE" sz="1400" dirty="0"/>
          </a:p>
        </p:txBody>
      </p:sp>
      <p:sp>
        <p:nvSpPr>
          <p:cNvPr id="64" name="Textfeld 63"/>
          <p:cNvSpPr txBox="1"/>
          <p:nvPr/>
        </p:nvSpPr>
        <p:spPr>
          <a:xfrm>
            <a:off x="5175838" y="4345092"/>
            <a:ext cx="9350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 Brenner</a:t>
            </a:r>
            <a:endParaRPr lang="de-DE" sz="1600" dirty="0"/>
          </a:p>
        </p:txBody>
      </p:sp>
      <p:grpSp>
        <p:nvGrpSpPr>
          <p:cNvPr id="65" name="Gruppieren 64"/>
          <p:cNvGrpSpPr/>
          <p:nvPr/>
        </p:nvGrpSpPr>
        <p:grpSpPr>
          <a:xfrm>
            <a:off x="1034194" y="1808582"/>
            <a:ext cx="5220729" cy="1586690"/>
            <a:chOff x="4773152" y="2492896"/>
            <a:chExt cx="4964111" cy="1586690"/>
          </a:xfrm>
        </p:grpSpPr>
        <p:grpSp>
          <p:nvGrpSpPr>
            <p:cNvPr id="66" name="Group 33"/>
            <p:cNvGrpSpPr>
              <a:grpSpLocks/>
            </p:cNvGrpSpPr>
            <p:nvPr/>
          </p:nvGrpSpPr>
          <p:grpSpPr bwMode="auto">
            <a:xfrm>
              <a:off x="4773152" y="2492896"/>
              <a:ext cx="4964111" cy="1573056"/>
              <a:chOff x="1573" y="1785"/>
              <a:chExt cx="2614" cy="1116"/>
            </a:xfrm>
            <a:solidFill>
              <a:schemeClr val="bg1"/>
            </a:solidFill>
          </p:grpSpPr>
          <p:sp>
            <p:nvSpPr>
              <p:cNvPr id="68" name="Rectangle 34"/>
              <p:cNvSpPr>
                <a:spLocks noChangeArrowheads="1"/>
              </p:cNvSpPr>
              <p:nvPr/>
            </p:nvSpPr>
            <p:spPr bwMode="auto">
              <a:xfrm>
                <a:off x="1573" y="1785"/>
                <a:ext cx="2614" cy="75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eaLnBrk="1" fontAlgn="auto" hangingPunct="1">
                  <a:spcBef>
                    <a:spcPct val="0"/>
                  </a:spcBef>
                  <a:spcAft>
                    <a:spcPts val="0"/>
                  </a:spcAft>
                  <a:buClrTx/>
                  <a:buFontTx/>
                  <a:buNone/>
                  <a:defRPr/>
                </a:pPr>
                <a:endParaRPr lang="de-DE" altLang="de-DE" sz="1600">
                  <a:latin typeface="+mn-lt"/>
                </a:endParaRPr>
              </a:p>
            </p:txBody>
          </p:sp>
          <p:sp>
            <p:nvSpPr>
              <p:cNvPr id="69" name="AutoShape 35"/>
              <p:cNvSpPr>
                <a:spLocks noChangeArrowheads="1"/>
              </p:cNvSpPr>
              <p:nvPr/>
            </p:nvSpPr>
            <p:spPr bwMode="auto">
              <a:xfrm flipH="1">
                <a:off x="1625" y="2027"/>
                <a:ext cx="2533" cy="266"/>
              </a:xfrm>
              <a:prstGeom prst="wedgeRoundRectCallout">
                <a:avLst>
                  <a:gd name="adj1" fmla="val -45805"/>
                  <a:gd name="adj2" fmla="val 39843"/>
                  <a:gd name="adj3" fmla="val 16667"/>
                </a:avLst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8100" tIns="46038" rIns="38100" bIns="46038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algn="ctr" eaLnBrk="1" fontAlgn="auto" hangingPunct="1">
                  <a:spcBef>
                    <a:spcPct val="0"/>
                  </a:spcBef>
                  <a:spcAft>
                    <a:spcPts val="0"/>
                  </a:spcAft>
                  <a:buClrTx/>
                  <a:buFontTx/>
                  <a:buNone/>
                  <a:defRPr/>
                </a:pPr>
                <a:r>
                  <a:rPr lang="de-DE" altLang="de-DE" sz="1600" b="1" dirty="0">
                    <a:solidFill>
                      <a:srgbClr val="0080C8"/>
                    </a:solidFill>
                    <a:latin typeface="+mn-lt"/>
                  </a:rPr>
                  <a:t>PROXESS </a:t>
                </a:r>
                <a:r>
                  <a:rPr lang="de-DE" altLang="de-DE" sz="1600" b="1" dirty="0" err="1" smtClean="0">
                    <a:solidFill>
                      <a:srgbClr val="0080C8"/>
                    </a:solidFill>
                    <a:latin typeface="+mn-lt"/>
                  </a:rPr>
                  <a:t>Document</a:t>
                </a:r>
                <a:r>
                  <a:rPr lang="de-DE" altLang="de-DE" sz="1600" b="1" dirty="0" smtClean="0">
                    <a:solidFill>
                      <a:srgbClr val="0080C8"/>
                    </a:solidFill>
                    <a:latin typeface="+mn-lt"/>
                  </a:rPr>
                  <a:t> </a:t>
                </a:r>
                <a:r>
                  <a:rPr lang="de-DE" altLang="de-DE" sz="1600" b="1" dirty="0">
                    <a:solidFill>
                      <a:srgbClr val="0080C8"/>
                    </a:solidFill>
                    <a:latin typeface="+mn-lt"/>
                  </a:rPr>
                  <a:t>Manager</a:t>
                </a:r>
              </a:p>
            </p:txBody>
          </p:sp>
          <p:sp>
            <p:nvSpPr>
              <p:cNvPr id="70" name="Line 37"/>
              <p:cNvSpPr>
                <a:spLocks noChangeShapeType="1"/>
              </p:cNvSpPr>
              <p:nvPr/>
            </p:nvSpPr>
            <p:spPr bwMode="auto">
              <a:xfrm rot="5400000" flipV="1">
                <a:off x="2199" y="2673"/>
                <a:ext cx="448" cy="7"/>
              </a:xfrm>
              <a:prstGeom prst="line">
                <a:avLst/>
              </a:prstGeom>
              <a:grpFill/>
              <a:ln w="127000">
                <a:solidFill>
                  <a:srgbClr val="808080"/>
                </a:solidFill>
                <a:round/>
                <a:headEnd type="triangle" w="sm" len="sm"/>
                <a:tailEnd type="triangl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DE" sz="1600">
                  <a:latin typeface="+mn-lt"/>
                </a:endParaRPr>
              </a:p>
            </p:txBody>
          </p:sp>
        </p:grpSp>
        <p:sp>
          <p:nvSpPr>
            <p:cNvPr id="67" name="Line 37"/>
            <p:cNvSpPr>
              <a:spLocks noChangeShapeType="1"/>
            </p:cNvSpPr>
            <p:nvPr/>
          </p:nvSpPr>
          <p:spPr bwMode="auto">
            <a:xfrm rot="5400000" flipV="1">
              <a:off x="7699245" y="3738967"/>
              <a:ext cx="667949" cy="13290"/>
            </a:xfrm>
            <a:prstGeom prst="line">
              <a:avLst/>
            </a:prstGeom>
            <a:solidFill>
              <a:schemeClr val="bg1"/>
            </a:solidFill>
            <a:ln w="127000">
              <a:solidFill>
                <a:srgbClr val="808080"/>
              </a:solidFill>
              <a:round/>
              <a:headEnd type="triangle" w="sm" len="sm"/>
              <a:tailEnd type="triangl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600">
                <a:latin typeface="+mn-lt"/>
              </a:endParaRPr>
            </a:p>
          </p:txBody>
        </p:sp>
      </p:grpSp>
      <p:sp>
        <p:nvSpPr>
          <p:cNvPr id="71" name="Line 32"/>
          <p:cNvSpPr>
            <a:spLocks noChangeShapeType="1"/>
          </p:cNvSpPr>
          <p:nvPr/>
        </p:nvSpPr>
        <p:spPr bwMode="auto">
          <a:xfrm>
            <a:off x="3296206" y="3881597"/>
            <a:ext cx="646023" cy="0"/>
          </a:xfrm>
          <a:prstGeom prst="line">
            <a:avLst/>
          </a:prstGeom>
          <a:noFill/>
          <a:ln w="82550">
            <a:solidFill>
              <a:srgbClr val="808080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600">
              <a:latin typeface="+mn-lt"/>
            </a:endParaRPr>
          </a:p>
        </p:txBody>
      </p:sp>
      <p:sp>
        <p:nvSpPr>
          <p:cNvPr id="72" name="Line 29"/>
          <p:cNvSpPr>
            <a:spLocks noChangeShapeType="1"/>
          </p:cNvSpPr>
          <p:nvPr/>
        </p:nvSpPr>
        <p:spPr bwMode="auto">
          <a:xfrm>
            <a:off x="4845164" y="3873228"/>
            <a:ext cx="357874" cy="334"/>
          </a:xfrm>
          <a:prstGeom prst="line">
            <a:avLst/>
          </a:prstGeom>
          <a:noFill/>
          <a:ln w="82550">
            <a:solidFill>
              <a:srgbClr val="808080"/>
            </a:solidFill>
            <a:round/>
            <a:headEnd type="triangl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600">
              <a:latin typeface="+mn-lt"/>
            </a:endParaRPr>
          </a:p>
        </p:txBody>
      </p:sp>
      <p:sp>
        <p:nvSpPr>
          <p:cNvPr id="73" name="Line 29"/>
          <p:cNvSpPr>
            <a:spLocks noChangeShapeType="1"/>
          </p:cNvSpPr>
          <p:nvPr/>
        </p:nvSpPr>
        <p:spPr bwMode="auto">
          <a:xfrm flipH="1">
            <a:off x="4903249" y="4483768"/>
            <a:ext cx="397010" cy="0"/>
          </a:xfrm>
          <a:prstGeom prst="line">
            <a:avLst/>
          </a:prstGeom>
          <a:noFill/>
          <a:ln w="82550">
            <a:solidFill>
              <a:srgbClr val="808080"/>
            </a:solidFill>
            <a:round/>
            <a:headEnd type="triangl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600">
              <a:latin typeface="+mn-lt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7231321" y="2574340"/>
            <a:ext cx="47790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err="1" smtClean="0">
                <a:solidFill>
                  <a:srgbClr val="0080C8"/>
                </a:solidFill>
              </a:rPr>
              <a:t>Document</a:t>
            </a:r>
            <a:r>
              <a:rPr lang="de-DE" sz="2800" b="1" dirty="0" smtClean="0">
                <a:solidFill>
                  <a:srgbClr val="0080C8"/>
                </a:solidFill>
              </a:rPr>
              <a:t> Manager</a:t>
            </a:r>
          </a:p>
          <a:p>
            <a:endParaRPr lang="de-DE" sz="2800" b="1" dirty="0" smtClean="0">
              <a:solidFill>
                <a:srgbClr val="0080C8"/>
              </a:solidFill>
            </a:endParaRPr>
          </a:p>
          <a:p>
            <a:r>
              <a:rPr lang="de-DE" sz="2800" b="1" dirty="0" smtClean="0">
                <a:solidFill>
                  <a:srgbClr val="0080C8"/>
                </a:solidFill>
              </a:rPr>
              <a:t>Database Manager</a:t>
            </a:r>
          </a:p>
          <a:p>
            <a:endParaRPr lang="de-DE" sz="2800" b="1" dirty="0" smtClean="0">
              <a:solidFill>
                <a:srgbClr val="0080C8"/>
              </a:solidFill>
            </a:endParaRPr>
          </a:p>
          <a:p>
            <a:r>
              <a:rPr lang="de-DE" sz="2800" b="1" dirty="0" smtClean="0">
                <a:solidFill>
                  <a:srgbClr val="0080C8"/>
                </a:solidFill>
              </a:rPr>
              <a:t>Storage Manager</a:t>
            </a:r>
            <a:endParaRPr lang="de-DE" sz="2800" b="1" dirty="0">
              <a:solidFill>
                <a:srgbClr val="0080C8"/>
              </a:solidFill>
            </a:endParaRPr>
          </a:p>
        </p:txBody>
      </p:sp>
      <p:grpSp>
        <p:nvGrpSpPr>
          <p:cNvPr id="35" name="Gruppieren 34"/>
          <p:cNvGrpSpPr/>
          <p:nvPr/>
        </p:nvGrpSpPr>
        <p:grpSpPr>
          <a:xfrm>
            <a:off x="5184945" y="1809270"/>
            <a:ext cx="1069978" cy="507219"/>
            <a:chOff x="9256232" y="3492496"/>
            <a:chExt cx="1069978" cy="507219"/>
          </a:xfrm>
        </p:grpSpPr>
        <p:sp>
          <p:nvSpPr>
            <p:cNvPr id="46" name="Rectangle 77"/>
            <p:cNvSpPr>
              <a:spLocks noChangeArrowheads="1"/>
            </p:cNvSpPr>
            <p:nvPr/>
          </p:nvSpPr>
          <p:spPr bwMode="auto">
            <a:xfrm>
              <a:off x="9256232" y="3492496"/>
              <a:ext cx="1069978" cy="507219"/>
            </a:xfrm>
            <a:prstGeom prst="rect">
              <a:avLst/>
            </a:prstGeom>
            <a:solidFill>
              <a:srgbClr val="008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de-DE" altLang="de-DE" sz="1800">
                <a:solidFill>
                  <a:srgbClr val="0080C8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7" name="Textfeld 46"/>
            <p:cNvSpPr txBox="1"/>
            <p:nvPr/>
          </p:nvSpPr>
          <p:spPr>
            <a:xfrm>
              <a:off x="9323148" y="3604890"/>
              <a:ext cx="9769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bg1"/>
                  </a:solidFill>
                </a:rPr>
                <a:t>OCR Server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950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de-DE" dirty="0" smtClean="0">
                <a:cs typeface="Tahoma" panose="020B0604030504040204" pitchFamily="34" charset="0"/>
              </a:rPr>
              <a:t>Aufgaben des PROXESS </a:t>
            </a:r>
            <a:r>
              <a:rPr lang="de-DE" altLang="de-DE" dirty="0" err="1" smtClean="0">
                <a:cs typeface="Tahoma" panose="020B0604030504040204" pitchFamily="34" charset="0"/>
              </a:rPr>
              <a:t>Document</a:t>
            </a:r>
            <a:r>
              <a:rPr lang="de-DE" altLang="de-DE" dirty="0" smtClean="0">
                <a:cs typeface="Tahoma" panose="020B0604030504040204" pitchFamily="34" charset="0"/>
              </a:rPr>
              <a:t> Managers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35502"/>
            <a:ext cx="3812741" cy="4321834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sz="2400" b="1" dirty="0" smtClean="0">
                <a:cs typeface="Tahoma" panose="020B0604030504040204" pitchFamily="34" charset="0"/>
              </a:rPr>
              <a:t>Verwaltung aller „Objekte“: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de-DE" altLang="de-DE" sz="2400" dirty="0" smtClean="0">
              <a:cs typeface="Tahoma" panose="020B0604030504040204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Benutzer</a:t>
            </a:r>
          </a:p>
          <a:p>
            <a:pPr lvl="1" eaLnBrk="1" hangingPunct="1">
              <a:lnSpc>
                <a:spcPct val="9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Gruppen</a:t>
            </a:r>
          </a:p>
          <a:p>
            <a:pPr lvl="1" eaLnBrk="1" hangingPunct="1">
              <a:lnSpc>
                <a:spcPct val="9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Rechte</a:t>
            </a:r>
          </a:p>
          <a:p>
            <a:pPr lvl="1" eaLnBrk="1" hangingPunct="1">
              <a:lnSpc>
                <a:spcPct val="9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Dokumente</a:t>
            </a:r>
          </a:p>
          <a:p>
            <a:pPr lvl="1" eaLnBrk="1" hangingPunct="1">
              <a:lnSpc>
                <a:spcPct val="9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Dateien</a:t>
            </a:r>
          </a:p>
          <a:p>
            <a:pPr lvl="1" eaLnBrk="1" hangingPunct="1">
              <a:lnSpc>
                <a:spcPct val="9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Versionen</a:t>
            </a:r>
          </a:p>
          <a:p>
            <a:pPr lvl="1" eaLnBrk="1" hangingPunct="1">
              <a:lnSpc>
                <a:spcPct val="9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Lebensdauer</a:t>
            </a:r>
          </a:p>
          <a:p>
            <a:pPr lvl="1" eaLnBrk="1" hangingPunct="1">
              <a:lnSpc>
                <a:spcPct val="9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Lizenzen</a:t>
            </a:r>
          </a:p>
          <a:p>
            <a:pPr lvl="1" eaLnBrk="1" hangingPunct="1">
              <a:lnSpc>
                <a:spcPct val="9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err="1" smtClean="0">
                <a:cs typeface="Tahoma" panose="020B0604030504040204" pitchFamily="34" charset="0"/>
              </a:rPr>
              <a:t>ID‘s</a:t>
            </a:r>
            <a:endParaRPr lang="de-DE" altLang="de-DE" dirty="0" smtClean="0">
              <a:cs typeface="Tahoma" panose="020B0604030504040204" pitchFamily="34" charset="0"/>
            </a:endParaRPr>
          </a:p>
        </p:txBody>
      </p:sp>
      <p:sp>
        <p:nvSpPr>
          <p:cNvPr id="12291" name="AutoShape 42"/>
          <p:cNvSpPr>
            <a:spLocks noChangeArrowheads="1"/>
          </p:cNvSpPr>
          <p:nvPr/>
        </p:nvSpPr>
        <p:spPr bwMode="auto">
          <a:xfrm flipH="1">
            <a:off x="4650941" y="7021078"/>
            <a:ext cx="613644" cy="613644"/>
          </a:xfrm>
          <a:prstGeom prst="wedgeRoundRectCallout">
            <a:avLst>
              <a:gd name="adj1" fmla="val -46523"/>
              <a:gd name="adj2" fmla="val 66667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46038" rIns="38100" bIns="46038" anchor="ctr">
            <a:spAutoFit/>
          </a:bodyPr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000">
                <a:solidFill>
                  <a:srgbClr val="FFFFFF"/>
                </a:solidFill>
                <a:latin typeface="Arial" panose="020B0604020202020204" pitchFamily="34" charset="0"/>
              </a:rPr>
              <a:t>API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000">
                <a:solidFill>
                  <a:srgbClr val="FFFFFF"/>
                </a:solidFill>
                <a:latin typeface="Arial" panose="020B0604020202020204" pitchFamily="34" charset="0"/>
              </a:rPr>
              <a:t>MACRO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000">
                <a:solidFill>
                  <a:srgbClr val="FFFFFF"/>
                </a:solidFill>
                <a:latin typeface="Arial" panose="020B0604020202020204" pitchFamily="34" charset="0"/>
              </a:rPr>
              <a:t>DDE</a:t>
            </a:r>
          </a:p>
        </p:txBody>
      </p:sp>
      <p:sp>
        <p:nvSpPr>
          <p:cNvPr id="25" name="AutoShape 13"/>
          <p:cNvSpPr>
            <a:spLocks noChangeArrowheads="1"/>
          </p:cNvSpPr>
          <p:nvPr/>
        </p:nvSpPr>
        <p:spPr bwMode="auto">
          <a:xfrm flipH="1">
            <a:off x="4484086" y="4090758"/>
            <a:ext cx="997578" cy="647696"/>
          </a:xfrm>
          <a:prstGeom prst="wedgeRoundRectCallout">
            <a:avLst>
              <a:gd name="adj1" fmla="val -20623"/>
              <a:gd name="adj2" fmla="val 41123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8100" tIns="46038" rIns="38100" bIns="46038" anchor="ctr">
            <a:spAutoFit/>
          </a:bodyPr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dirty="0">
              <a:solidFill>
                <a:srgbClr val="FFFFFF"/>
              </a:solidFill>
              <a:latin typeface="+mn-lt"/>
              <a:cs typeface="Tahoma" panose="020B0604030504040204" pitchFamily="34" charset="0"/>
            </a:endParaRPr>
          </a:p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dirty="0">
              <a:solidFill>
                <a:srgbClr val="FFFFFF"/>
              </a:solidFill>
              <a:latin typeface="+mn-lt"/>
              <a:cs typeface="Tahoma" panose="020B0604030504040204" pitchFamily="34" charset="0"/>
            </a:endParaRPr>
          </a:p>
        </p:txBody>
      </p:sp>
      <p:sp>
        <p:nvSpPr>
          <p:cNvPr id="27" name="AutoShape 17"/>
          <p:cNvSpPr>
            <a:spLocks noChangeArrowheads="1"/>
          </p:cNvSpPr>
          <p:nvPr/>
        </p:nvSpPr>
        <p:spPr bwMode="auto">
          <a:xfrm flipH="1">
            <a:off x="3264968" y="4968871"/>
            <a:ext cx="1008451" cy="333338"/>
          </a:xfrm>
          <a:prstGeom prst="wedgeRoundRectCallout">
            <a:avLst>
              <a:gd name="adj1" fmla="val -46523"/>
              <a:gd name="adj2" fmla="val 66667"/>
              <a:gd name="adj3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33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8100" tIns="46038" rIns="38100" bIns="46038" anchor="ctr">
            <a:spAutoFit/>
          </a:bodyPr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endParaRPr lang="de-DE" altLang="de-DE" sz="1600" dirty="0">
              <a:solidFill>
                <a:srgbClr val="1D2F68"/>
              </a:solidFill>
              <a:latin typeface="+mn-lt"/>
              <a:cs typeface="Tahoma" panose="020B0604030504040204" pitchFamily="34" charset="0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5542969" y="1491683"/>
            <a:ext cx="5478506" cy="4775984"/>
            <a:chOff x="5213358" y="1757500"/>
            <a:chExt cx="5478506" cy="4775984"/>
          </a:xfrm>
        </p:grpSpPr>
        <p:grpSp>
          <p:nvGrpSpPr>
            <p:cNvPr id="2" name="Gruppieren 1"/>
            <p:cNvGrpSpPr/>
            <p:nvPr/>
          </p:nvGrpSpPr>
          <p:grpSpPr>
            <a:xfrm>
              <a:off x="5213358" y="1757500"/>
              <a:ext cx="5478506" cy="4775984"/>
              <a:chOff x="3303483" y="919966"/>
              <a:chExt cx="5478506" cy="4775984"/>
            </a:xfrm>
          </p:grpSpPr>
          <p:sp>
            <p:nvSpPr>
              <p:cNvPr id="22" name="Rechteck 21"/>
              <p:cNvSpPr/>
              <p:nvPr/>
            </p:nvSpPr>
            <p:spPr>
              <a:xfrm>
                <a:off x="3691448" y="3244334"/>
                <a:ext cx="22384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de-DE" dirty="0"/>
                  <a:t>Technischer Überblick</a:t>
                </a:r>
              </a:p>
            </p:txBody>
          </p:sp>
          <p:sp>
            <p:nvSpPr>
              <p:cNvPr id="23" name="Rectangle 5"/>
              <p:cNvSpPr>
                <a:spLocks noChangeArrowheads="1"/>
              </p:cNvSpPr>
              <p:nvPr/>
            </p:nvSpPr>
            <p:spPr bwMode="auto">
              <a:xfrm>
                <a:off x="3303483" y="2652132"/>
                <a:ext cx="5461543" cy="3043818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eaLnBrk="1" fontAlgn="auto" hangingPunct="1">
                  <a:spcBef>
                    <a:spcPct val="0"/>
                  </a:spcBef>
                  <a:spcAft>
                    <a:spcPts val="0"/>
                  </a:spcAft>
                  <a:buClrTx/>
                  <a:buFontTx/>
                  <a:buNone/>
                  <a:defRPr/>
                </a:pPr>
                <a:endParaRPr lang="de-DE" altLang="de-DE" sz="1600">
                  <a:latin typeface="+mn-lt"/>
                </a:endParaRPr>
              </a:p>
            </p:txBody>
          </p:sp>
          <p:grpSp>
            <p:nvGrpSpPr>
              <p:cNvPr id="31" name="Group 89"/>
              <p:cNvGrpSpPr>
                <a:grpSpLocks/>
              </p:cNvGrpSpPr>
              <p:nvPr/>
            </p:nvGrpSpPr>
            <p:grpSpPr bwMode="auto">
              <a:xfrm>
                <a:off x="3310175" y="919966"/>
                <a:ext cx="5471814" cy="1711103"/>
                <a:chOff x="1508" y="879"/>
                <a:chExt cx="2878" cy="873"/>
              </a:xfrm>
            </p:grpSpPr>
            <p:sp>
              <p:nvSpPr>
                <p:cNvPr id="53" name="Rectangle 90"/>
                <p:cNvSpPr>
                  <a:spLocks noChangeArrowheads="1"/>
                </p:cNvSpPr>
                <p:nvPr/>
              </p:nvSpPr>
              <p:spPr bwMode="auto">
                <a:xfrm>
                  <a:off x="1508" y="1108"/>
                  <a:ext cx="2878" cy="337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008AC2"/>
                    </a:buClr>
                    <a:buFont typeface="Wingdings" panose="05000000000000000000" pitchFamily="2" charset="2"/>
                    <a:buChar char="§"/>
                    <a:defRPr sz="26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9pPr>
                </a:lstStyle>
                <a:p>
                  <a:pPr eaLnBrk="1" fontAlgn="auto" hangingPunct="1">
                    <a:spcBef>
                      <a:spcPct val="0"/>
                    </a:spcBef>
                    <a:spcAft>
                      <a:spcPts val="0"/>
                    </a:spcAft>
                    <a:buClrTx/>
                    <a:buFontTx/>
                    <a:buNone/>
                    <a:defRPr/>
                  </a:pPr>
                  <a:endParaRPr lang="de-DE" altLang="de-DE" sz="1600">
                    <a:latin typeface="+mn-lt"/>
                  </a:endParaRPr>
                </a:p>
              </p:txBody>
            </p:sp>
            <p:sp>
              <p:nvSpPr>
                <p:cNvPr id="54" name="AutoShape 91"/>
                <p:cNvSpPr>
                  <a:spLocks noChangeArrowheads="1"/>
                </p:cNvSpPr>
                <p:nvPr/>
              </p:nvSpPr>
              <p:spPr bwMode="auto">
                <a:xfrm flipH="1">
                  <a:off x="2347" y="1169"/>
                  <a:ext cx="1132" cy="170"/>
                </a:xfrm>
                <a:prstGeom prst="wedgeRoundRectCallout">
                  <a:avLst>
                    <a:gd name="adj1" fmla="val -46523"/>
                    <a:gd name="adj2" fmla="val 66667"/>
                    <a:gd name="adj3" fmla="val 16667"/>
                  </a:avLst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66FF3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38100" tIns="46038" rIns="38100" bIns="46038" anchor="ctr">
                  <a:spAutoFit/>
                </a:bodyPr>
                <a:lstStyle>
                  <a:lvl1pPr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21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5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150000"/>
                    </a:lnSpc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fontAlgn="base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13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buFontTx/>
                    <a:buNone/>
                  </a:pPr>
                  <a:r>
                    <a:rPr lang="de-DE" altLang="de-DE" sz="1600" b="1" dirty="0" smtClean="0">
                      <a:solidFill>
                        <a:srgbClr val="0080C8"/>
                      </a:solidFill>
                      <a:latin typeface="+mn-lt"/>
                      <a:cs typeface="Tahoma" panose="020B0604030504040204" pitchFamily="34" charset="0"/>
                    </a:rPr>
                    <a:t>Programm-Schnittstellen</a:t>
                  </a:r>
                  <a:endParaRPr lang="de-DE" altLang="de-DE" sz="1600" b="1" dirty="0">
                    <a:solidFill>
                      <a:srgbClr val="0080C8"/>
                    </a:solidFill>
                    <a:latin typeface="+mn-lt"/>
                    <a:cs typeface="Tahoma" panose="020B0604030504040204" pitchFamily="34" charset="0"/>
                  </a:endParaRPr>
                </a:p>
              </p:txBody>
            </p:sp>
            <p:grpSp>
              <p:nvGrpSpPr>
                <p:cNvPr id="55" name="Group 92"/>
                <p:cNvGrpSpPr>
                  <a:grpSpLocks/>
                </p:cNvGrpSpPr>
                <p:nvPr/>
              </p:nvGrpSpPr>
              <p:grpSpPr bwMode="auto">
                <a:xfrm>
                  <a:off x="1508" y="879"/>
                  <a:ext cx="2878" cy="873"/>
                  <a:chOff x="1396" y="642"/>
                  <a:chExt cx="3043" cy="852"/>
                </a:xfrm>
              </p:grpSpPr>
              <p:sp>
                <p:nvSpPr>
                  <p:cNvPr id="56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1396" y="671"/>
                    <a:ext cx="3043" cy="170"/>
                  </a:xfrm>
                  <a:prstGeom prst="rect">
                    <a:avLst/>
                  </a:prstGeom>
                  <a:solidFill>
                    <a:srgbClr val="0080C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150000"/>
                      </a:lnSpc>
                      <a:buFont typeface="Arial" panose="020B0604020202020204" pitchFamily="34" charset="0"/>
                      <a:buChar char="•"/>
                      <a:defRPr sz="21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150000"/>
                      </a:lnSpc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150000"/>
                      </a:lnSpc>
                      <a:buFont typeface="Arial" panose="020B0604020202020204" pitchFamily="34" charset="0"/>
                      <a:buChar char="•"/>
                      <a:defRPr sz="15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150000"/>
                      </a:lnSpc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150000"/>
                      </a:lnSpc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fontAlgn="base">
                      <a:lnSpc>
                        <a:spcPct val="15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fontAlgn="base">
                      <a:lnSpc>
                        <a:spcPct val="15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fontAlgn="base">
                      <a:lnSpc>
                        <a:spcPct val="15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fontAlgn="base">
                      <a:lnSpc>
                        <a:spcPct val="15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buFontTx/>
                      <a:buNone/>
                    </a:pPr>
                    <a:endParaRPr lang="de-DE" altLang="de-DE" sz="1600">
                      <a:solidFill>
                        <a:srgbClr val="0080C8"/>
                      </a:solidFill>
                      <a:latin typeface="+mn-lt"/>
                      <a:cs typeface="Tahoma" panose="020B0604030504040204" pitchFamily="34" charset="0"/>
                    </a:endParaRPr>
                  </a:p>
                </p:txBody>
              </p:sp>
              <p:sp>
                <p:nvSpPr>
                  <p:cNvPr id="57" name="AutoShape 94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1396" y="642"/>
                    <a:ext cx="3043" cy="231"/>
                  </a:xfrm>
                  <a:prstGeom prst="wedgeRoundRectCallout">
                    <a:avLst>
                      <a:gd name="adj1" fmla="val -46523"/>
                      <a:gd name="adj2" fmla="val 66667"/>
                      <a:gd name="adj3" fmla="val 16667"/>
                    </a:avLst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66FF33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lIns="38100" tIns="46038" rIns="38100" bIns="46038" anchor="ctr">
                    <a:spAutoFit/>
                  </a:bodyPr>
                  <a:lstStyle>
                    <a:lvl1pPr>
                      <a:lnSpc>
                        <a:spcPct val="150000"/>
                      </a:lnSpc>
                      <a:buFont typeface="Arial" panose="020B0604020202020204" pitchFamily="34" charset="0"/>
                      <a:buChar char="•"/>
                      <a:defRPr sz="21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150000"/>
                      </a:lnSpc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150000"/>
                      </a:lnSpc>
                      <a:buFont typeface="Arial" panose="020B0604020202020204" pitchFamily="34" charset="0"/>
                      <a:buChar char="•"/>
                      <a:defRPr sz="15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150000"/>
                      </a:lnSpc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150000"/>
                      </a:lnSpc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fontAlgn="base">
                      <a:lnSpc>
                        <a:spcPct val="15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fontAlgn="base">
                      <a:lnSpc>
                        <a:spcPct val="15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fontAlgn="base">
                      <a:lnSpc>
                        <a:spcPct val="15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fontAlgn="base">
                      <a:lnSpc>
                        <a:spcPct val="15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13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buFontTx/>
                      <a:buNone/>
                    </a:pPr>
                    <a:r>
                      <a:rPr lang="de-DE" altLang="de-DE" sz="1600" dirty="0">
                        <a:solidFill>
                          <a:srgbClr val="FFFFFF"/>
                        </a:solidFill>
                        <a:latin typeface="+mn-lt"/>
                        <a:cs typeface="Tahoma" panose="020B0604030504040204" pitchFamily="34" charset="0"/>
                      </a:rPr>
                      <a:t>API, .net API, Web API, </a:t>
                    </a:r>
                    <a:r>
                      <a:rPr lang="de-DE" altLang="de-DE" sz="1600" dirty="0" err="1">
                        <a:solidFill>
                          <a:srgbClr val="FFFFFF"/>
                        </a:solidFill>
                        <a:latin typeface="+mn-lt"/>
                        <a:cs typeface="Tahoma" panose="020B0604030504040204" pitchFamily="34" charset="0"/>
                      </a:rPr>
                      <a:t>Macro</a:t>
                    </a:r>
                    <a:r>
                      <a:rPr lang="de-DE" altLang="de-DE" sz="1600" dirty="0">
                        <a:solidFill>
                          <a:srgbClr val="FFFFFF"/>
                        </a:solidFill>
                        <a:latin typeface="+mn-lt"/>
                        <a:cs typeface="Tahoma" panose="020B0604030504040204" pitchFamily="34" charset="0"/>
                      </a:rPr>
                      <a:t> DLL, Web Services</a:t>
                    </a:r>
                  </a:p>
                </p:txBody>
              </p:sp>
              <p:sp>
                <p:nvSpPr>
                  <p:cNvPr id="58" name="Line 95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2722" y="1278"/>
                    <a:ext cx="431" cy="1"/>
                  </a:xfrm>
                  <a:prstGeom prst="line">
                    <a:avLst/>
                  </a:prstGeom>
                  <a:noFill/>
                  <a:ln w="127000">
                    <a:solidFill>
                      <a:srgbClr val="808080"/>
                    </a:solidFill>
                    <a:round/>
                    <a:headEnd type="triangle" w="sm" len="sm"/>
                    <a:tailEnd type="triangl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de-DE" sz="1600">
                      <a:latin typeface="+mn-lt"/>
                    </a:endParaRPr>
                  </a:p>
                </p:txBody>
              </p:sp>
            </p:grpSp>
          </p:grpSp>
          <p:grpSp>
            <p:nvGrpSpPr>
              <p:cNvPr id="48" name="Group 33"/>
              <p:cNvGrpSpPr>
                <a:grpSpLocks/>
              </p:cNvGrpSpPr>
              <p:nvPr/>
            </p:nvGrpSpPr>
            <p:grpSpPr bwMode="auto">
              <a:xfrm>
                <a:off x="3592292" y="2740047"/>
                <a:ext cx="4964111" cy="1069847"/>
                <a:chOff x="1623" y="1778"/>
                <a:chExt cx="2614" cy="759"/>
              </a:xfrm>
              <a:solidFill>
                <a:schemeClr val="bg1"/>
              </a:solidFill>
            </p:grpSpPr>
            <p:sp>
              <p:nvSpPr>
                <p:cNvPr id="50" name="Rectangle 34"/>
                <p:cNvSpPr>
                  <a:spLocks noChangeArrowheads="1"/>
                </p:cNvSpPr>
                <p:nvPr/>
              </p:nvSpPr>
              <p:spPr bwMode="auto">
                <a:xfrm>
                  <a:off x="1623" y="1778"/>
                  <a:ext cx="2614" cy="75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008AC2"/>
                    </a:buClr>
                    <a:buFont typeface="Wingdings" panose="05000000000000000000" pitchFamily="2" charset="2"/>
                    <a:buChar char="§"/>
                    <a:defRPr sz="26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9pPr>
                </a:lstStyle>
                <a:p>
                  <a:pPr eaLnBrk="1" fontAlgn="auto" hangingPunct="1">
                    <a:spcBef>
                      <a:spcPct val="0"/>
                    </a:spcBef>
                    <a:spcAft>
                      <a:spcPts val="0"/>
                    </a:spcAft>
                    <a:buClrTx/>
                    <a:buFontTx/>
                    <a:buNone/>
                    <a:defRPr/>
                  </a:pPr>
                  <a:endParaRPr lang="de-DE" altLang="de-DE" sz="1600">
                    <a:latin typeface="+mn-lt"/>
                  </a:endParaRPr>
                </a:p>
              </p:txBody>
            </p:sp>
            <p:sp>
              <p:nvSpPr>
                <p:cNvPr id="51" name="AutoShape 35"/>
                <p:cNvSpPr>
                  <a:spLocks noChangeArrowheads="1"/>
                </p:cNvSpPr>
                <p:nvPr/>
              </p:nvSpPr>
              <p:spPr bwMode="auto">
                <a:xfrm flipH="1">
                  <a:off x="1625" y="2027"/>
                  <a:ext cx="2533" cy="266"/>
                </a:xfrm>
                <a:prstGeom prst="wedgeRoundRectCallout">
                  <a:avLst>
                    <a:gd name="adj1" fmla="val -45805"/>
                    <a:gd name="adj2" fmla="val 39843"/>
                    <a:gd name="adj3" fmla="val 16667"/>
                  </a:avLst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 lIns="38100" tIns="46038" rIns="38100" bIns="46038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008AC2"/>
                    </a:buClr>
                    <a:buFont typeface="Wingdings" panose="05000000000000000000" pitchFamily="2" charset="2"/>
                    <a:buChar char="§"/>
                    <a:defRPr sz="26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Tahoma" panose="020B0604030504040204" pitchFamily="34" charset="0"/>
                      <a:cs typeface="Tahoma" panose="020B0604030504040204" pitchFamily="34" charset="0"/>
                    </a:defRPr>
                  </a:lvl9pPr>
                </a:lstStyle>
                <a:p>
                  <a:pPr algn="ctr" eaLnBrk="1" fontAlgn="auto" hangingPunct="1">
                    <a:spcBef>
                      <a:spcPct val="0"/>
                    </a:spcBef>
                    <a:spcAft>
                      <a:spcPts val="0"/>
                    </a:spcAft>
                    <a:buClrTx/>
                    <a:buFontTx/>
                    <a:buNone/>
                    <a:defRPr/>
                  </a:pPr>
                  <a:r>
                    <a:rPr lang="de-DE" altLang="de-DE" sz="1600" b="1" dirty="0">
                      <a:solidFill>
                        <a:srgbClr val="0080C8"/>
                      </a:solidFill>
                      <a:latin typeface="+mn-lt"/>
                    </a:rPr>
                    <a:t>PROXESS </a:t>
                  </a:r>
                  <a:r>
                    <a:rPr lang="de-DE" altLang="de-DE" sz="1600" b="1" dirty="0" err="1" smtClean="0">
                      <a:solidFill>
                        <a:srgbClr val="0080C8"/>
                      </a:solidFill>
                      <a:latin typeface="+mn-lt"/>
                    </a:rPr>
                    <a:t>Document</a:t>
                  </a:r>
                  <a:r>
                    <a:rPr lang="de-DE" altLang="de-DE" sz="1600" b="1" dirty="0" smtClean="0">
                      <a:solidFill>
                        <a:srgbClr val="0080C8"/>
                      </a:solidFill>
                      <a:latin typeface="+mn-lt"/>
                    </a:rPr>
                    <a:t> </a:t>
                  </a:r>
                  <a:r>
                    <a:rPr lang="de-DE" altLang="de-DE" sz="1600" b="1" dirty="0">
                      <a:solidFill>
                        <a:srgbClr val="0080C8"/>
                      </a:solidFill>
                      <a:latin typeface="+mn-lt"/>
                    </a:rPr>
                    <a:t>Manager</a:t>
                  </a:r>
                </a:p>
              </p:txBody>
            </p:sp>
          </p:grpSp>
        </p:grpSp>
        <p:sp>
          <p:nvSpPr>
            <p:cNvPr id="78" name="Rectangle 21"/>
            <p:cNvSpPr>
              <a:spLocks noChangeArrowheads="1"/>
            </p:cNvSpPr>
            <p:nvPr/>
          </p:nvSpPr>
          <p:spPr bwMode="auto">
            <a:xfrm>
              <a:off x="8104482" y="5211458"/>
              <a:ext cx="1097477" cy="11950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FontTx/>
                <a:buNone/>
              </a:pPr>
              <a:endParaRPr lang="de-DE" altLang="de-DE" sz="1600">
                <a:latin typeface="+mn-lt"/>
                <a:cs typeface="Tahoma" panose="020B0604030504040204" pitchFamily="34" charset="0"/>
              </a:endParaRPr>
            </a:p>
          </p:txBody>
        </p:sp>
        <p:sp>
          <p:nvSpPr>
            <p:cNvPr id="79" name="AutoShape 22"/>
            <p:cNvSpPr>
              <a:spLocks noChangeArrowheads="1"/>
            </p:cNvSpPr>
            <p:nvPr/>
          </p:nvSpPr>
          <p:spPr bwMode="auto">
            <a:xfrm flipH="1">
              <a:off x="8121508" y="5335491"/>
              <a:ext cx="991599" cy="1171678"/>
            </a:xfrm>
            <a:prstGeom prst="wedgeRoundRectCallout">
              <a:avLst>
                <a:gd name="adj1" fmla="val -33952"/>
                <a:gd name="adj2" fmla="val 37443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8100" tIns="46038" rIns="38100" bIns="46038" anchor="ctr">
              <a:spAutoFit/>
            </a:bodyPr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buFontTx/>
                <a:buNone/>
              </a:pPr>
              <a:r>
                <a:rPr lang="de-DE" altLang="de-DE" sz="1600" b="1" dirty="0" smtClean="0">
                  <a:solidFill>
                    <a:srgbClr val="0080C8"/>
                  </a:solidFill>
                  <a:latin typeface="+mn-lt"/>
                  <a:cs typeface="Tahoma" panose="020B0604030504040204" pitchFamily="34" charset="0"/>
                </a:rPr>
                <a:t>PROXESS </a:t>
              </a:r>
              <a:endParaRPr lang="de-DE" altLang="de-DE" sz="1600" b="1" dirty="0">
                <a:solidFill>
                  <a:srgbClr val="0080C8"/>
                </a:solidFill>
                <a:latin typeface="+mn-lt"/>
                <a:cs typeface="Tahoma" panose="020B0604030504040204" pitchFamily="34" charset="0"/>
              </a:endParaRPr>
            </a:p>
            <a:p>
              <a:pPr algn="ctr" eaLnBrk="1" hangingPunct="1">
                <a:lnSpc>
                  <a:spcPct val="100000"/>
                </a:lnSpc>
                <a:buFontTx/>
                <a:buNone/>
              </a:pPr>
              <a:r>
                <a:rPr lang="de-DE" altLang="de-DE" sz="1600" b="1" dirty="0">
                  <a:solidFill>
                    <a:srgbClr val="0080C8"/>
                  </a:solidFill>
                  <a:latin typeface="+mn-lt"/>
                  <a:cs typeface="Tahoma" panose="020B0604030504040204" pitchFamily="34" charset="0"/>
                </a:rPr>
                <a:t>Storage</a:t>
              </a:r>
            </a:p>
            <a:p>
              <a:pPr algn="ctr" eaLnBrk="1" hangingPunct="1">
                <a:lnSpc>
                  <a:spcPct val="100000"/>
                </a:lnSpc>
                <a:buFontTx/>
                <a:buNone/>
              </a:pPr>
              <a:r>
                <a:rPr lang="de-DE" altLang="de-DE" sz="1600" b="1" dirty="0">
                  <a:solidFill>
                    <a:srgbClr val="0080C8"/>
                  </a:solidFill>
                  <a:latin typeface="+mn-lt"/>
                  <a:cs typeface="Tahoma" panose="020B0604030504040204" pitchFamily="34" charset="0"/>
                </a:rPr>
                <a:t>Manager</a:t>
              </a:r>
            </a:p>
            <a:p>
              <a:pPr algn="ctr" eaLnBrk="1" hangingPunct="1">
                <a:lnSpc>
                  <a:spcPct val="100000"/>
                </a:lnSpc>
                <a:buFontTx/>
                <a:buNone/>
              </a:pPr>
              <a:endParaRPr lang="de-DE" altLang="de-DE" sz="1600" dirty="0">
                <a:solidFill>
                  <a:srgbClr val="FFFFFF"/>
                </a:solidFill>
                <a:latin typeface="+mn-lt"/>
                <a:cs typeface="Tahoma" panose="020B0604030504040204" pitchFamily="34" charset="0"/>
              </a:endParaRPr>
            </a:p>
          </p:txBody>
        </p:sp>
        <p:sp>
          <p:nvSpPr>
            <p:cNvPr id="80" name="Rectangle 21"/>
            <p:cNvSpPr>
              <a:spLocks noChangeArrowheads="1"/>
            </p:cNvSpPr>
            <p:nvPr/>
          </p:nvSpPr>
          <p:spPr bwMode="auto">
            <a:xfrm>
              <a:off x="6522333" y="5213485"/>
              <a:ext cx="1097477" cy="11929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FontTx/>
                <a:buNone/>
              </a:pPr>
              <a:endParaRPr lang="de-DE" altLang="de-DE" sz="1600">
                <a:latin typeface="+mn-lt"/>
                <a:cs typeface="Tahoma" panose="020B0604030504040204" pitchFamily="34" charset="0"/>
              </a:endParaRPr>
            </a:p>
          </p:txBody>
        </p:sp>
        <p:sp>
          <p:nvSpPr>
            <p:cNvPr id="81" name="Textfeld 80"/>
            <p:cNvSpPr txBox="1"/>
            <p:nvPr/>
          </p:nvSpPr>
          <p:spPr>
            <a:xfrm>
              <a:off x="6558440" y="5407475"/>
              <a:ext cx="10096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600" b="1" dirty="0" smtClean="0">
                  <a:solidFill>
                    <a:srgbClr val="0080C8"/>
                  </a:solidFill>
                </a:rPr>
                <a:t>PROXESS Database Manager</a:t>
              </a:r>
              <a:endParaRPr lang="de-DE" sz="1600" b="1" dirty="0">
                <a:solidFill>
                  <a:srgbClr val="0080C8"/>
                </a:solidFill>
              </a:endParaRPr>
            </a:p>
          </p:txBody>
        </p:sp>
        <p:sp>
          <p:nvSpPr>
            <p:cNvPr id="82" name="Line 37"/>
            <p:cNvSpPr>
              <a:spLocks noChangeShapeType="1"/>
            </p:cNvSpPr>
            <p:nvPr/>
          </p:nvSpPr>
          <p:spPr bwMode="auto">
            <a:xfrm rot="5400000" flipV="1">
              <a:off x="6758475" y="4873606"/>
              <a:ext cx="638471" cy="1"/>
            </a:xfrm>
            <a:prstGeom prst="line">
              <a:avLst/>
            </a:prstGeom>
            <a:solidFill>
              <a:schemeClr val="bg1"/>
            </a:solidFill>
            <a:ln w="127000">
              <a:solidFill>
                <a:srgbClr val="808080"/>
              </a:solidFill>
              <a:round/>
              <a:headEnd type="triangle" w="sm" len="sm"/>
              <a:tailEnd type="triangl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600">
                <a:latin typeface="+mn-lt"/>
              </a:endParaRPr>
            </a:p>
          </p:txBody>
        </p:sp>
        <p:sp>
          <p:nvSpPr>
            <p:cNvPr id="83" name="Line 37"/>
            <p:cNvSpPr>
              <a:spLocks noChangeShapeType="1"/>
            </p:cNvSpPr>
            <p:nvPr/>
          </p:nvSpPr>
          <p:spPr bwMode="auto">
            <a:xfrm rot="5400000" flipV="1">
              <a:off x="8342830" y="4864843"/>
              <a:ext cx="606110" cy="1"/>
            </a:xfrm>
            <a:prstGeom prst="line">
              <a:avLst/>
            </a:prstGeom>
            <a:solidFill>
              <a:schemeClr val="bg1"/>
            </a:solidFill>
            <a:ln w="127000">
              <a:solidFill>
                <a:srgbClr val="808080"/>
              </a:solidFill>
              <a:round/>
              <a:headEnd type="triangle" w="sm" len="sm"/>
              <a:tailEnd type="triangl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600">
                <a:latin typeface="+mn-lt"/>
              </a:endParaRPr>
            </a:p>
          </p:txBody>
        </p:sp>
        <p:grpSp>
          <p:nvGrpSpPr>
            <p:cNvPr id="3" name="Gruppieren 2"/>
            <p:cNvGrpSpPr/>
            <p:nvPr/>
          </p:nvGrpSpPr>
          <p:grpSpPr>
            <a:xfrm>
              <a:off x="9394461" y="3577558"/>
              <a:ext cx="1069978" cy="507219"/>
              <a:chOff x="9394461" y="3577558"/>
              <a:chExt cx="1069978" cy="507219"/>
            </a:xfrm>
          </p:grpSpPr>
          <p:sp>
            <p:nvSpPr>
              <p:cNvPr id="26" name="Rectangle 77"/>
              <p:cNvSpPr>
                <a:spLocks noChangeArrowheads="1"/>
              </p:cNvSpPr>
              <p:nvPr/>
            </p:nvSpPr>
            <p:spPr bwMode="auto">
              <a:xfrm>
                <a:off x="9394461" y="3577558"/>
                <a:ext cx="1069978" cy="507219"/>
              </a:xfrm>
              <a:prstGeom prst="rect">
                <a:avLst/>
              </a:prstGeom>
              <a:solidFill>
                <a:srgbClr val="008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8AC2"/>
                  </a:buClr>
                  <a:buFont typeface="Wingdings" panose="05000000000000000000" pitchFamily="2" charset="2"/>
                  <a:buChar char="§"/>
                  <a:defRPr sz="26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de-DE" altLang="de-DE" sz="1800">
                  <a:solidFill>
                    <a:srgbClr val="0080C8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8" name="Textfeld 27"/>
              <p:cNvSpPr txBox="1"/>
              <p:nvPr/>
            </p:nvSpPr>
            <p:spPr>
              <a:xfrm>
                <a:off x="9461377" y="3689952"/>
                <a:ext cx="9769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200" dirty="0" smtClean="0">
                    <a:solidFill>
                      <a:schemeClr val="bg1"/>
                    </a:solidFill>
                  </a:rPr>
                  <a:t>OCR Server</a:t>
                </a:r>
                <a:endParaRPr lang="de-DE" sz="12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51637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de-DE" dirty="0" smtClean="0">
                <a:latin typeface="+mn-lt"/>
                <a:cs typeface="Tahoma" panose="020B0604030504040204" pitchFamily="34" charset="0"/>
              </a:rPr>
              <a:t>Der PROXESS </a:t>
            </a:r>
            <a:r>
              <a:rPr lang="de-DE" altLang="de-DE" dirty="0" err="1" smtClean="0">
                <a:latin typeface="+mn-lt"/>
                <a:cs typeface="Tahoma" panose="020B0604030504040204" pitchFamily="34" charset="0"/>
              </a:rPr>
              <a:t>Document</a:t>
            </a:r>
            <a:r>
              <a:rPr lang="de-DE" altLang="de-DE" dirty="0" smtClean="0">
                <a:latin typeface="+mn-lt"/>
                <a:cs typeface="Tahoma" panose="020B0604030504040204" pitchFamily="34" charset="0"/>
              </a:rPr>
              <a:t> </a:t>
            </a:r>
            <a:r>
              <a:rPr lang="de-DE" altLang="de-DE" dirty="0" smtClean="0">
                <a:latin typeface="+mn-lt"/>
                <a:cs typeface="Tahoma" panose="020B0604030504040204" pitchFamily="34" charset="0"/>
              </a:rPr>
              <a:t>Manager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25563"/>
            <a:ext cx="10515600" cy="3462097"/>
          </a:xfrm>
        </p:spPr>
        <p:txBody>
          <a:bodyPr/>
          <a:lstStyle/>
          <a:p>
            <a:pPr eaLnBrk="1" hangingPunct="1"/>
            <a:r>
              <a:rPr lang="de-DE" altLang="de-DE" dirty="0" smtClean="0">
                <a:cs typeface="Tahoma" panose="020B0604030504040204" pitchFamily="34" charset="0"/>
              </a:rPr>
              <a:t>Ist </a:t>
            </a:r>
            <a:r>
              <a:rPr lang="de-DE" altLang="de-DE" dirty="0" smtClean="0">
                <a:cs typeface="Tahoma" panose="020B0604030504040204" pitchFamily="34" charset="0"/>
              </a:rPr>
              <a:t>das </a:t>
            </a:r>
            <a:r>
              <a:rPr lang="de-DE" altLang="de-DE" b="1" dirty="0" smtClean="0">
                <a:cs typeface="Tahoma" panose="020B0604030504040204" pitchFamily="34" charset="0"/>
              </a:rPr>
              <a:t>Herzstück</a:t>
            </a:r>
            <a:r>
              <a:rPr lang="de-DE" altLang="de-DE" dirty="0" smtClean="0">
                <a:cs typeface="Tahoma" panose="020B0604030504040204" pitchFamily="34" charset="0"/>
              </a:rPr>
              <a:t> </a:t>
            </a:r>
            <a:r>
              <a:rPr lang="de-DE" altLang="de-DE" dirty="0" smtClean="0">
                <a:cs typeface="Tahoma" panose="020B0604030504040204" pitchFamily="34" charset="0"/>
              </a:rPr>
              <a:t>des Systems</a:t>
            </a:r>
          </a:p>
          <a:p>
            <a:pPr eaLnBrk="1" hangingPunct="1"/>
            <a:r>
              <a:rPr lang="de-DE" altLang="de-DE" dirty="0" smtClean="0">
                <a:cs typeface="Tahoma" panose="020B0604030504040204" pitchFamily="34" charset="0"/>
              </a:rPr>
              <a:t>Verwaltet </a:t>
            </a:r>
            <a:r>
              <a:rPr lang="de-DE" altLang="de-DE" b="1" dirty="0" smtClean="0">
                <a:cs typeface="Tahoma" panose="020B0604030504040204" pitchFamily="34" charset="0"/>
              </a:rPr>
              <a:t>alle</a:t>
            </a:r>
            <a:r>
              <a:rPr lang="de-DE" altLang="de-DE" dirty="0" smtClean="0">
                <a:cs typeface="Tahoma" panose="020B0604030504040204" pitchFamily="34" charset="0"/>
              </a:rPr>
              <a:t> Objekte</a:t>
            </a:r>
          </a:p>
          <a:p>
            <a:r>
              <a:rPr lang="de-DE" altLang="de-DE" dirty="0" smtClean="0">
                <a:cs typeface="Tahoma" panose="020B0604030504040204" pitchFamily="34" charset="0"/>
              </a:rPr>
              <a:t>Stellt die Schnittstelle </a:t>
            </a:r>
            <a:r>
              <a:rPr lang="de-DE" altLang="de-DE" dirty="0">
                <a:cs typeface="Tahoma" panose="020B0604030504040204" pitchFamily="34" charset="0"/>
              </a:rPr>
              <a:t>für </a:t>
            </a:r>
            <a:r>
              <a:rPr lang="de-DE" altLang="de-DE" b="1" dirty="0">
                <a:cs typeface="Tahoma" panose="020B0604030504040204" pitchFamily="34" charset="0"/>
              </a:rPr>
              <a:t>alle</a:t>
            </a:r>
            <a:r>
              <a:rPr lang="de-DE" altLang="de-DE" dirty="0">
                <a:cs typeface="Tahoma" panose="020B0604030504040204" pitchFamily="34" charset="0"/>
              </a:rPr>
              <a:t> </a:t>
            </a:r>
            <a:r>
              <a:rPr lang="de-DE" altLang="de-DE" dirty="0" smtClean="0">
                <a:cs typeface="Tahoma" panose="020B0604030504040204" pitchFamily="34" charset="0"/>
              </a:rPr>
              <a:t>Anwendungen bereit</a:t>
            </a:r>
          </a:p>
          <a:p>
            <a:pPr eaLnBrk="1" hangingPunct="1"/>
            <a:r>
              <a:rPr lang="de-DE" altLang="de-DE" dirty="0" smtClean="0">
                <a:cs typeface="Tahoma" panose="020B0604030504040204" pitchFamily="34" charset="0"/>
              </a:rPr>
              <a:t>Bietet Funktions-</a:t>
            </a:r>
            <a:r>
              <a:rPr lang="de-DE" altLang="de-DE" b="1" dirty="0" smtClean="0">
                <a:cs typeface="Tahoma" panose="020B0604030504040204" pitchFamily="34" charset="0"/>
              </a:rPr>
              <a:t>API</a:t>
            </a:r>
            <a:r>
              <a:rPr lang="de-DE" altLang="de-DE" dirty="0" smtClean="0">
                <a:cs typeface="Tahoma" panose="020B0604030504040204" pitchFamily="34" charset="0"/>
              </a:rPr>
              <a:t>, administrative API, High-Level-API</a:t>
            </a:r>
          </a:p>
          <a:p>
            <a:pPr eaLnBrk="1" hangingPunct="1"/>
            <a:r>
              <a:rPr lang="de-DE" altLang="de-DE" dirty="0" smtClean="0">
                <a:cs typeface="Tahoma" panose="020B0604030504040204" pitchFamily="34" charset="0"/>
              </a:rPr>
              <a:t>Schnittstelle für die </a:t>
            </a:r>
            <a:r>
              <a:rPr lang="de-DE" altLang="de-DE" b="1" dirty="0" smtClean="0">
                <a:cs typeface="Tahoma" panose="020B0604030504040204" pitchFamily="34" charset="0"/>
              </a:rPr>
              <a:t>Webservices</a:t>
            </a:r>
          </a:p>
        </p:txBody>
      </p:sp>
    </p:spTree>
    <p:extLst>
      <p:ext uri="{BB962C8B-B14F-4D97-AF65-F5344CB8AC3E}">
        <p14:creationId xmlns:p14="http://schemas.microsoft.com/office/powerpoint/2010/main" val="354265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5"/>
          <p:cNvSpPr>
            <a:spLocks noChangeArrowheads="1"/>
          </p:cNvSpPr>
          <p:nvPr/>
        </p:nvSpPr>
        <p:spPr bwMode="auto">
          <a:xfrm>
            <a:off x="7766304" y="2007822"/>
            <a:ext cx="4051279" cy="33051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8AC2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de-DE" altLang="de-DE" sz="1600">
              <a:latin typeface="+mn-lt"/>
            </a:endParaRPr>
          </a:p>
        </p:txBody>
      </p:sp>
      <p:sp>
        <p:nvSpPr>
          <p:cNvPr id="10244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de-DE" dirty="0" smtClean="0">
                <a:cs typeface="Tahoma" panose="020B0604030504040204" pitchFamily="34" charset="0"/>
              </a:rPr>
              <a:t>PROXESS </a:t>
            </a:r>
            <a:r>
              <a:rPr lang="de-DE" altLang="de-DE" dirty="0" smtClean="0">
                <a:cs typeface="Tahoma" panose="020B0604030504040204" pitchFamily="34" charset="0"/>
              </a:rPr>
              <a:t>Database </a:t>
            </a:r>
            <a:r>
              <a:rPr lang="de-DE" altLang="de-DE" dirty="0" smtClean="0">
                <a:cs typeface="Tahoma" panose="020B0604030504040204" pitchFamily="34" charset="0"/>
              </a:rPr>
              <a:t>Manager</a:t>
            </a:r>
            <a:endParaRPr lang="de-DE" altLang="de-DE" dirty="0" smtClean="0">
              <a:cs typeface="Tahoma" panose="020B0604030504040204" pitchFamily="34" charset="0"/>
            </a:endParaRPr>
          </a:p>
        </p:txBody>
      </p:sp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957532" y="1518249"/>
            <a:ext cx="6159259" cy="4546121"/>
          </a:xfrm>
        </p:spPr>
        <p:txBody>
          <a:bodyPr>
            <a:noAutofit/>
          </a:bodyPr>
          <a:lstStyle/>
          <a:p>
            <a:pPr marL="0" indent="0" eaLnBrk="1" hangingPunct="1">
              <a:buClr>
                <a:srgbClr val="0080C8"/>
              </a:buClr>
              <a:buNone/>
            </a:pPr>
            <a:r>
              <a:rPr lang="de-DE" altLang="de-DE" sz="2400" b="1" dirty="0" smtClean="0">
                <a:cs typeface="Tahoma" panose="020B0604030504040204" pitchFamily="34" charset="0"/>
              </a:rPr>
              <a:t>Kopplung zur Datenbank</a:t>
            </a:r>
          </a:p>
          <a:p>
            <a:pPr lvl="1" eaLnBrk="1" hangingPunct="1"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SQL und Volltext</a:t>
            </a:r>
          </a:p>
          <a:p>
            <a:pPr marL="0" indent="0" eaLnBrk="1" hangingPunct="1">
              <a:buClr>
                <a:srgbClr val="0080C8"/>
              </a:buClr>
              <a:buNone/>
            </a:pPr>
            <a:r>
              <a:rPr lang="de-DE" altLang="de-DE" sz="2400" b="1" dirty="0" smtClean="0">
                <a:cs typeface="Tahoma" panose="020B0604030504040204" pitchFamily="34" charset="0"/>
              </a:rPr>
              <a:t>Verwaltung von Systemdaten</a:t>
            </a:r>
          </a:p>
          <a:p>
            <a:pPr lvl="1" eaLnBrk="1" hangingPunct="1"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User/Gruppen, </a:t>
            </a:r>
            <a:r>
              <a:rPr lang="de-DE" altLang="de-DE" dirty="0" err="1" smtClean="0">
                <a:cs typeface="Tahoma" panose="020B0604030504040204" pitchFamily="34" charset="0"/>
              </a:rPr>
              <a:t>ID‘s</a:t>
            </a:r>
            <a:endParaRPr lang="de-DE" altLang="de-DE" dirty="0" smtClean="0">
              <a:cs typeface="Tahoma" panose="020B0604030504040204" pitchFamily="34" charset="0"/>
            </a:endParaRPr>
          </a:p>
          <a:p>
            <a:pPr lvl="1" eaLnBrk="1" hangingPunct="1"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Welche Datei ist wo? Mit welchem Status?</a:t>
            </a:r>
          </a:p>
          <a:p>
            <a:pPr marL="0" indent="0" eaLnBrk="1" hangingPunct="1">
              <a:buClr>
                <a:srgbClr val="0080C8"/>
              </a:buClr>
              <a:buNone/>
            </a:pPr>
            <a:r>
              <a:rPr lang="de-DE" altLang="de-DE" sz="2400" b="1" dirty="0" smtClean="0">
                <a:cs typeface="Tahoma" panose="020B0604030504040204" pitchFamily="34" charset="0"/>
              </a:rPr>
              <a:t>Verwaltung von Archivdaten</a:t>
            </a:r>
          </a:p>
          <a:p>
            <a:pPr lvl="1" eaLnBrk="1" hangingPunct="1"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Index/Dokumentarten/Dateitypen</a:t>
            </a:r>
          </a:p>
          <a:p>
            <a:pPr lvl="1" eaLnBrk="1" hangingPunct="1"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Berechtigungen auf Dokumente</a:t>
            </a:r>
          </a:p>
        </p:txBody>
      </p:sp>
      <p:sp>
        <p:nvSpPr>
          <p:cNvPr id="60" name="Rectangle 21"/>
          <p:cNvSpPr>
            <a:spLocks noChangeArrowheads="1"/>
          </p:cNvSpPr>
          <p:nvPr/>
        </p:nvSpPr>
        <p:spPr bwMode="auto">
          <a:xfrm>
            <a:off x="10096873" y="2381250"/>
            <a:ext cx="1448360" cy="25622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60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61" name="Textfeld 60"/>
          <p:cNvSpPr txBox="1"/>
          <p:nvPr/>
        </p:nvSpPr>
        <p:spPr>
          <a:xfrm>
            <a:off x="10344188" y="3245924"/>
            <a:ext cx="10096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rgbClr val="0080C8"/>
                </a:solidFill>
              </a:rPr>
              <a:t>PROXESS Database Manager</a:t>
            </a:r>
            <a:endParaRPr lang="de-DE" sz="1600" b="1" dirty="0">
              <a:solidFill>
                <a:srgbClr val="0080C8"/>
              </a:solidFill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7998863" y="3865950"/>
            <a:ext cx="1834697" cy="107752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smtClean="0">
                <a:latin typeface="+mn-lt"/>
                <a:cs typeface="Tahoma" panose="020B0604030504040204" pitchFamily="34" charset="0"/>
              </a:rPr>
              <a:t>Volltext-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err="1" smtClean="0">
                <a:latin typeface="+mn-lt"/>
                <a:cs typeface="Tahoma" panose="020B0604030504040204" pitchFamily="34" charset="0"/>
              </a:rPr>
              <a:t>datenbank</a:t>
            </a:r>
            <a:r>
              <a:rPr lang="de-DE" altLang="de-DE" sz="1400" dirty="0" smtClean="0">
                <a:latin typeface="+mn-lt"/>
                <a:cs typeface="Tahoma" panose="020B0604030504040204" pitchFamily="34" charset="0"/>
              </a:rPr>
              <a:t> 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err="1" smtClean="0">
                <a:latin typeface="+mn-lt"/>
                <a:cs typeface="Tahoma" panose="020B0604030504040204" pitchFamily="34" charset="0"/>
              </a:rPr>
              <a:t>Lucene</a:t>
            </a:r>
            <a:endParaRPr lang="de-DE" altLang="de-DE" sz="1400" dirty="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68" name="Rectangle 27"/>
          <p:cNvSpPr>
            <a:spLocks noChangeArrowheads="1"/>
          </p:cNvSpPr>
          <p:nvPr/>
        </p:nvSpPr>
        <p:spPr bwMode="auto">
          <a:xfrm>
            <a:off x="8011751" y="2381251"/>
            <a:ext cx="1834698" cy="135420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50000"/>
              </a:lnSpc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150000"/>
              </a:lnSpc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600">
              <a:latin typeface="+mn-lt"/>
              <a:cs typeface="Tahoma" panose="020B0604030504040204" pitchFamily="34" charset="0"/>
            </a:endParaRPr>
          </a:p>
        </p:txBody>
      </p:sp>
      <p:sp>
        <p:nvSpPr>
          <p:cNvPr id="70" name="Line 31"/>
          <p:cNvSpPr>
            <a:spLocks noChangeShapeType="1"/>
          </p:cNvSpPr>
          <p:nvPr/>
        </p:nvSpPr>
        <p:spPr bwMode="auto">
          <a:xfrm>
            <a:off x="9672062" y="3089022"/>
            <a:ext cx="599198" cy="3"/>
          </a:xfrm>
          <a:prstGeom prst="line">
            <a:avLst/>
          </a:prstGeom>
          <a:noFill/>
          <a:ln w="82550">
            <a:solidFill>
              <a:srgbClr val="808080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600">
              <a:latin typeface="+mn-lt"/>
            </a:endParaRPr>
          </a:p>
        </p:txBody>
      </p:sp>
      <p:sp>
        <p:nvSpPr>
          <p:cNvPr id="63" name="Textfeld 62"/>
          <p:cNvSpPr txBox="1"/>
          <p:nvPr/>
        </p:nvSpPr>
        <p:spPr>
          <a:xfrm>
            <a:off x="8234178" y="2497061"/>
            <a:ext cx="136982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smtClean="0">
                <a:cs typeface="Tahoma" panose="020B0604030504040204" pitchFamily="34" charset="0"/>
              </a:rPr>
              <a:t>SQL Datenbanken</a:t>
            </a:r>
            <a:endParaRPr lang="de-DE" altLang="de-DE" sz="1400" dirty="0">
              <a:cs typeface="Tahoma" panose="020B0604030504040204" pitchFamily="34" charset="0"/>
            </a:endParaRP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smtClean="0">
                <a:cs typeface="Tahoma" panose="020B0604030504040204" pitchFamily="34" charset="0"/>
              </a:rPr>
              <a:t>MS/SQL, MySQL,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DE" altLang="de-DE" sz="1400" dirty="0" smtClean="0">
                <a:cs typeface="Tahoma" panose="020B0604030504040204" pitchFamily="34" charset="0"/>
              </a:rPr>
              <a:t>ORACLE, </a:t>
            </a:r>
            <a:r>
              <a:rPr lang="de-DE" altLang="de-DE" sz="1400" dirty="0" err="1" smtClean="0">
                <a:cs typeface="Tahoma" panose="020B0604030504040204" pitchFamily="34" charset="0"/>
              </a:rPr>
              <a:t>Caché</a:t>
            </a:r>
            <a:endParaRPr lang="de-DE" sz="1400" dirty="0"/>
          </a:p>
        </p:txBody>
      </p:sp>
      <p:sp>
        <p:nvSpPr>
          <p:cNvPr id="77" name="Line 31"/>
          <p:cNvSpPr>
            <a:spLocks noChangeShapeType="1"/>
          </p:cNvSpPr>
          <p:nvPr/>
        </p:nvSpPr>
        <p:spPr bwMode="auto">
          <a:xfrm>
            <a:off x="9643238" y="4413290"/>
            <a:ext cx="599198" cy="3"/>
          </a:xfrm>
          <a:prstGeom prst="line">
            <a:avLst/>
          </a:prstGeom>
          <a:noFill/>
          <a:ln w="82550">
            <a:solidFill>
              <a:srgbClr val="808080"/>
            </a:solidFill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6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627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de-DE" sz="4000" dirty="0" smtClean="0">
                <a:cs typeface="Tahoma" panose="020B0604030504040204" pitchFamily="34" charset="0"/>
              </a:rPr>
              <a:t>PROXESS Database </a:t>
            </a:r>
            <a:r>
              <a:rPr lang="de-DE" altLang="de-DE" sz="4000" dirty="0" smtClean="0">
                <a:cs typeface="Tahoma" panose="020B0604030504040204" pitchFamily="34" charset="0"/>
              </a:rPr>
              <a:t>Manager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de-DE" altLang="de-DE" sz="2400" b="1" dirty="0" smtClean="0">
                <a:cs typeface="Tahoma" panose="020B0604030504040204" pitchFamily="34" charset="0"/>
              </a:rPr>
              <a:t>Zwei Systemdatenbanken (SQL)</a:t>
            </a:r>
          </a:p>
          <a:p>
            <a:pPr lvl="1" eaLnBrk="1" hangingPunct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PROXESSDB: Datenbank für Benutzer- und Gruppenverwaltung</a:t>
            </a:r>
          </a:p>
          <a:p>
            <a:pPr lvl="1" eaLnBrk="1" hangingPunct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SMDB: Welche Datei liegt mit welchem Status auf welchem Medium?</a:t>
            </a:r>
          </a:p>
          <a:p>
            <a:pPr marL="0" indent="0" eaLnBrk="1" hangingPunct="1">
              <a:buNone/>
            </a:pPr>
            <a:r>
              <a:rPr lang="de-DE" altLang="de-DE" sz="2400" b="1" dirty="0" smtClean="0">
                <a:cs typeface="Tahoma" panose="020B0604030504040204" pitchFamily="34" charset="0"/>
              </a:rPr>
              <a:t>Beliebig viele Archivdatenbanken (SQL)</a:t>
            </a:r>
          </a:p>
          <a:p>
            <a:pPr lvl="1" eaLnBrk="1" hangingPunct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Verwaltung von n Archivdatenbanken, max. 16 Zeichen Länge</a:t>
            </a:r>
          </a:p>
          <a:p>
            <a:pPr lvl="1" eaLnBrk="1" hangingPunct="1"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Verwaltung der Index-Daten, Rechte, </a:t>
            </a:r>
            <a:r>
              <a:rPr lang="de-DE" altLang="de-DE" dirty="0" err="1" smtClean="0">
                <a:cs typeface="Tahoma" panose="020B0604030504040204" pitchFamily="34" charset="0"/>
              </a:rPr>
              <a:t>ID‘s</a:t>
            </a:r>
            <a:endParaRPr lang="de-DE" altLang="de-DE" dirty="0" smtClean="0">
              <a:cs typeface="Tahoma" panose="020B0604030504040204" pitchFamily="34" charset="0"/>
            </a:endParaRPr>
          </a:p>
          <a:p>
            <a:pPr marL="0" indent="0">
              <a:buNone/>
              <a:defRPr/>
            </a:pPr>
            <a:r>
              <a:rPr lang="de-DE" altLang="de-DE" sz="2400" b="1" dirty="0" smtClean="0"/>
              <a:t>Volltext-Datenbank (optional)</a:t>
            </a:r>
            <a:endParaRPr lang="de-DE" altLang="de-DE" sz="2400" b="1" dirty="0"/>
          </a:p>
          <a:p>
            <a:pPr lvl="1">
              <a:buClr>
                <a:srgbClr val="0080C8"/>
              </a:buClr>
              <a:buFont typeface="Wingdings" panose="05000000000000000000" pitchFamily="2" charset="2"/>
              <a:buChar char="§"/>
              <a:defRPr/>
            </a:pPr>
            <a:r>
              <a:rPr lang="de-DE" altLang="de-DE" dirty="0" smtClean="0"/>
              <a:t>Suche in allen Indexfeldern und in den Dateiinhalten (PDF, Word</a:t>
            </a:r>
            <a:r>
              <a:rPr lang="de-DE" altLang="de-DE" dirty="0"/>
              <a:t>, Excel, Outlook, </a:t>
            </a:r>
            <a:r>
              <a:rPr lang="de-DE" altLang="de-DE" dirty="0" smtClean="0"/>
              <a:t>ASCII </a:t>
            </a:r>
            <a:r>
              <a:rPr lang="de-DE" altLang="de-DE" dirty="0"/>
              <a:t>…)</a:t>
            </a:r>
          </a:p>
          <a:p>
            <a:pPr marL="457200" lvl="1" indent="0" eaLnBrk="1" hangingPunct="1">
              <a:buNone/>
            </a:pPr>
            <a:endParaRPr lang="de-DE" altLang="de-DE" dirty="0" smtClean="0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85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de-DE" dirty="0" smtClean="0">
                <a:cs typeface="Tahoma" panose="020B0604030504040204" pitchFamily="34" charset="0"/>
              </a:rPr>
              <a:t>PROXESS </a:t>
            </a:r>
            <a:r>
              <a:rPr lang="de-DE" altLang="de-DE" dirty="0" smtClean="0">
                <a:cs typeface="Tahoma" panose="020B0604030504040204" pitchFamily="34" charset="0"/>
              </a:rPr>
              <a:t>Storage Managers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06714"/>
            <a:ext cx="5931598" cy="451452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de-DE" altLang="de-DE" sz="2400" b="1" dirty="0" smtClean="0">
                <a:cs typeface="Tahoma" panose="020B0604030504040204" pitchFamily="34" charset="0"/>
              </a:rPr>
              <a:t>Cache-Verwaltung für Dateien</a:t>
            </a:r>
          </a:p>
          <a:p>
            <a:pPr lvl="1" eaLnBrk="1" hangingPunct="1"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Volume-Verwaltung</a:t>
            </a:r>
          </a:p>
          <a:p>
            <a:pPr lvl="1" eaLnBrk="1" hangingPunct="1"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Ist Datei löschbar/nicht löschbar?</a:t>
            </a:r>
          </a:p>
          <a:p>
            <a:pPr lvl="1" eaLnBrk="1" hangingPunct="1"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First In – First Out</a:t>
            </a:r>
          </a:p>
          <a:p>
            <a:pPr marL="457200" lvl="1" indent="0" eaLnBrk="1" hangingPunct="1">
              <a:lnSpc>
                <a:spcPct val="100000"/>
              </a:lnSpc>
              <a:buNone/>
            </a:pPr>
            <a:endParaRPr lang="de-DE" altLang="de-DE" dirty="0" smtClean="0">
              <a:cs typeface="Tahoma" panose="020B0604030504040204" pitchFamily="34" charset="0"/>
            </a:endParaRPr>
          </a:p>
          <a:p>
            <a:pPr marL="0" indent="0" eaLnBrk="1" hangingPunct="1">
              <a:buNone/>
            </a:pPr>
            <a:r>
              <a:rPr lang="de-DE" altLang="de-DE" sz="2400" b="1" dirty="0" smtClean="0">
                <a:cs typeface="Tahoma" panose="020B0604030504040204" pitchFamily="34" charset="0"/>
              </a:rPr>
              <a:t>DVD/BR-Verwaltung</a:t>
            </a:r>
          </a:p>
          <a:p>
            <a:pPr lvl="1" eaLnBrk="1" hangingPunct="1"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Erstellung und Prüfung von Medien</a:t>
            </a:r>
          </a:p>
          <a:p>
            <a:pPr lvl="1" eaLnBrk="1" hangingPunct="1"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Jukebox-Steuerung</a:t>
            </a:r>
          </a:p>
          <a:p>
            <a:pPr lvl="1" eaLnBrk="1" hangingPunct="1">
              <a:lnSpc>
                <a:spcPct val="100000"/>
              </a:lnSpc>
              <a:buClr>
                <a:srgbClr val="0080C8"/>
              </a:buClr>
              <a:buFont typeface="Wingdings" panose="05000000000000000000" pitchFamily="2" charset="2"/>
              <a:buChar char="§"/>
            </a:pPr>
            <a:r>
              <a:rPr lang="de-DE" altLang="de-DE" dirty="0" smtClean="0">
                <a:cs typeface="Tahoma" panose="020B0604030504040204" pitchFamily="34" charset="0"/>
              </a:rPr>
              <a:t>Verwaltung der Image-Caches</a:t>
            </a:r>
          </a:p>
        </p:txBody>
      </p:sp>
      <p:grpSp>
        <p:nvGrpSpPr>
          <p:cNvPr id="18" name="Gruppieren 17"/>
          <p:cNvGrpSpPr/>
          <p:nvPr/>
        </p:nvGrpSpPr>
        <p:grpSpPr>
          <a:xfrm>
            <a:off x="7029449" y="2047874"/>
            <a:ext cx="3990975" cy="3305175"/>
            <a:chOff x="8524875" y="2828925"/>
            <a:chExt cx="2971800" cy="2371726"/>
          </a:xfrm>
        </p:grpSpPr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8524875" y="2828925"/>
              <a:ext cx="2971800" cy="237172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8AC2"/>
                </a:buClr>
                <a:buFont typeface="Wingdings" panose="05000000000000000000" pitchFamily="2" charset="2"/>
                <a:buChar char="§"/>
                <a:defRPr sz="26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Tahoma" panose="020B0604030504040204" pitchFamily="34" charset="0"/>
                </a:defRPr>
              </a:lvl9pPr>
            </a:lstStyle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endParaRPr lang="de-DE" altLang="de-DE" sz="1600">
                <a:latin typeface="+mn-lt"/>
              </a:endParaRPr>
            </a:p>
          </p:txBody>
        </p:sp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8773897" y="3280901"/>
              <a:ext cx="1097477" cy="14622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FontTx/>
                <a:buNone/>
              </a:pPr>
              <a:endParaRPr lang="de-DE" altLang="de-DE" sz="1600">
                <a:latin typeface="+mn-lt"/>
                <a:cs typeface="Tahoma" panose="020B0604030504040204" pitchFamily="34" charset="0"/>
              </a:endParaRPr>
            </a:p>
          </p:txBody>
        </p:sp>
        <p:sp>
          <p:nvSpPr>
            <p:cNvPr id="21" name="AutoShape 22"/>
            <p:cNvSpPr>
              <a:spLocks noChangeArrowheads="1"/>
            </p:cNvSpPr>
            <p:nvPr/>
          </p:nvSpPr>
          <p:spPr bwMode="auto">
            <a:xfrm flipH="1">
              <a:off x="8800452" y="3257721"/>
              <a:ext cx="991599" cy="1413719"/>
            </a:xfrm>
            <a:prstGeom prst="wedgeRoundRectCallout">
              <a:avLst>
                <a:gd name="adj1" fmla="val -33952"/>
                <a:gd name="adj2" fmla="val 37443"/>
                <a:gd name="adj3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FF33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8100" tIns="46038" rIns="38100" bIns="46038" anchor="ctr">
              <a:spAutoFit/>
            </a:bodyPr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buFontTx/>
                <a:buNone/>
              </a:pPr>
              <a:endParaRPr lang="de-DE" altLang="de-DE" sz="1600" b="1" dirty="0">
                <a:solidFill>
                  <a:schemeClr val="tx2"/>
                </a:solidFill>
                <a:latin typeface="+mn-lt"/>
                <a:cs typeface="Tahoma" panose="020B0604030504040204" pitchFamily="34" charset="0"/>
              </a:endParaRPr>
            </a:p>
            <a:p>
              <a:pPr algn="ctr" eaLnBrk="1" hangingPunct="1">
                <a:lnSpc>
                  <a:spcPct val="100000"/>
                </a:lnSpc>
                <a:buFontTx/>
                <a:buNone/>
              </a:pPr>
              <a:r>
                <a:rPr lang="de-DE" altLang="de-DE" sz="1600" b="1" dirty="0">
                  <a:solidFill>
                    <a:srgbClr val="0080C8"/>
                  </a:solidFill>
                  <a:latin typeface="+mn-lt"/>
                  <a:cs typeface="Tahoma" panose="020B0604030504040204" pitchFamily="34" charset="0"/>
                </a:rPr>
                <a:t>PROXESS </a:t>
              </a:r>
            </a:p>
            <a:p>
              <a:pPr algn="ctr" eaLnBrk="1" hangingPunct="1">
                <a:lnSpc>
                  <a:spcPct val="100000"/>
                </a:lnSpc>
                <a:buFontTx/>
                <a:buNone/>
              </a:pPr>
              <a:r>
                <a:rPr lang="de-DE" altLang="de-DE" sz="1600" b="1" dirty="0">
                  <a:solidFill>
                    <a:srgbClr val="0080C8"/>
                  </a:solidFill>
                  <a:latin typeface="+mn-lt"/>
                  <a:cs typeface="Tahoma" panose="020B0604030504040204" pitchFamily="34" charset="0"/>
                </a:rPr>
                <a:t>Storage</a:t>
              </a:r>
            </a:p>
            <a:p>
              <a:pPr algn="ctr" eaLnBrk="1" hangingPunct="1">
                <a:lnSpc>
                  <a:spcPct val="100000"/>
                </a:lnSpc>
                <a:buFontTx/>
                <a:buNone/>
              </a:pPr>
              <a:r>
                <a:rPr lang="de-DE" altLang="de-DE" sz="1600" b="1" dirty="0">
                  <a:solidFill>
                    <a:srgbClr val="0080C8"/>
                  </a:solidFill>
                  <a:latin typeface="+mn-lt"/>
                  <a:cs typeface="Tahoma" panose="020B0604030504040204" pitchFamily="34" charset="0"/>
                </a:rPr>
                <a:t>Manager</a:t>
              </a:r>
            </a:p>
            <a:p>
              <a:pPr algn="ctr" eaLnBrk="1" hangingPunct="1">
                <a:lnSpc>
                  <a:spcPct val="100000"/>
                </a:lnSpc>
                <a:buFontTx/>
                <a:buNone/>
              </a:pPr>
              <a:endParaRPr lang="de-DE" altLang="de-DE" sz="1600" dirty="0">
                <a:solidFill>
                  <a:srgbClr val="FFFFFF"/>
                </a:solidFill>
                <a:latin typeface="+mn-lt"/>
                <a:cs typeface="Tahoma" panose="020B0604030504040204" pitchFamily="34" charset="0"/>
              </a:endParaRPr>
            </a:p>
          </p:txBody>
        </p:sp>
        <p:sp>
          <p:nvSpPr>
            <p:cNvPr id="22" name="Rectangle 27"/>
            <p:cNvSpPr>
              <a:spLocks noChangeArrowheads="1"/>
            </p:cNvSpPr>
            <p:nvPr/>
          </p:nvSpPr>
          <p:spPr bwMode="auto">
            <a:xfrm>
              <a:off x="10085768" y="4296395"/>
              <a:ext cx="1084056" cy="4432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FontTx/>
                <a:buNone/>
              </a:pPr>
              <a:endParaRPr lang="de-DE" altLang="de-DE" sz="1600">
                <a:latin typeface="+mn-lt"/>
                <a:cs typeface="Tahoma" panose="020B0604030504040204" pitchFamily="34" charset="0"/>
              </a:endParaRPr>
            </a:p>
          </p:txBody>
        </p: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10068208" y="3075349"/>
              <a:ext cx="1084056" cy="4810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FontTx/>
                <a:buNone/>
              </a:pPr>
              <a:endParaRPr lang="de-DE" altLang="de-DE" sz="1600">
                <a:latin typeface="+mn-lt"/>
                <a:cs typeface="Tahoma" panose="020B0604030504040204" pitchFamily="34" charset="0"/>
              </a:endParaRPr>
            </a:p>
          </p:txBody>
        </p:sp>
        <p:sp>
          <p:nvSpPr>
            <p:cNvPr id="24" name="Line 31"/>
            <p:cNvSpPr>
              <a:spLocks noChangeShapeType="1"/>
            </p:cNvSpPr>
            <p:nvPr/>
          </p:nvSpPr>
          <p:spPr bwMode="auto">
            <a:xfrm>
              <a:off x="9753498" y="3397451"/>
              <a:ext cx="446181" cy="2"/>
            </a:xfrm>
            <a:prstGeom prst="line">
              <a:avLst/>
            </a:prstGeom>
            <a:noFill/>
            <a:ln w="82550">
              <a:solidFill>
                <a:srgbClr val="808080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600">
                <a:latin typeface="+mn-lt"/>
              </a:endParaRP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10014049" y="3103861"/>
              <a:ext cx="1167050" cy="375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dirty="0" smtClean="0"/>
                <a:t>Festplatte + Image Cache</a:t>
              </a:r>
              <a:endParaRPr lang="de-DE" sz="1400" dirty="0"/>
            </a:p>
          </p:txBody>
        </p:sp>
        <p:sp>
          <p:nvSpPr>
            <p:cNvPr id="26" name="Rectangle 27"/>
            <p:cNvSpPr>
              <a:spLocks noChangeArrowheads="1"/>
            </p:cNvSpPr>
            <p:nvPr/>
          </p:nvSpPr>
          <p:spPr bwMode="auto">
            <a:xfrm>
              <a:off x="10068208" y="3679558"/>
              <a:ext cx="1084056" cy="4432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150000"/>
                </a:lnSpc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150000"/>
                </a:lnSpc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FontTx/>
                <a:buNone/>
              </a:pPr>
              <a:endParaRPr lang="de-DE" altLang="de-DE" sz="1600">
                <a:latin typeface="+mn-lt"/>
                <a:cs typeface="Tahoma" panose="020B0604030504040204" pitchFamily="34" charset="0"/>
              </a:endParaRPr>
            </a:p>
          </p:txBody>
        </p:sp>
        <p:sp>
          <p:nvSpPr>
            <p:cNvPr id="27" name="Textfeld 26"/>
            <p:cNvSpPr txBox="1"/>
            <p:nvPr/>
          </p:nvSpPr>
          <p:spPr>
            <a:xfrm>
              <a:off x="10110235" y="3696562"/>
              <a:ext cx="981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dirty="0" smtClean="0"/>
                <a:t>DVD/BR- Jukebox</a:t>
              </a:r>
              <a:endParaRPr lang="de-DE" sz="1400" dirty="0"/>
            </a:p>
          </p:txBody>
        </p:sp>
        <p:sp>
          <p:nvSpPr>
            <p:cNvPr id="28" name="Textfeld 27"/>
            <p:cNvSpPr txBox="1"/>
            <p:nvPr/>
          </p:nvSpPr>
          <p:spPr>
            <a:xfrm>
              <a:off x="10114492" y="4367982"/>
              <a:ext cx="9350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600" dirty="0" smtClean="0"/>
                <a:t>Brenner</a:t>
              </a:r>
              <a:endParaRPr lang="de-DE" sz="1600" dirty="0"/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>
              <a:off x="9749424" y="3873562"/>
              <a:ext cx="357874" cy="0"/>
            </a:xfrm>
            <a:prstGeom prst="line">
              <a:avLst/>
            </a:prstGeom>
            <a:noFill/>
            <a:ln w="8255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600">
                <a:latin typeface="+mn-lt"/>
              </a:endParaRPr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 flipH="1">
              <a:off x="9811057" y="4499028"/>
              <a:ext cx="397010" cy="0"/>
            </a:xfrm>
            <a:prstGeom prst="line">
              <a:avLst/>
            </a:prstGeom>
            <a:noFill/>
            <a:ln w="82550">
              <a:solidFill>
                <a:srgbClr val="808080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sz="160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60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XESS Brand Gradiant">
  <a:themeElements>
    <a:clrScheme name="HABEL Styl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80C8"/>
      </a:accent1>
      <a:accent2>
        <a:srgbClr val="55A546"/>
      </a:accent2>
      <a:accent3>
        <a:srgbClr val="BD0B24"/>
      </a:accent3>
      <a:accent4>
        <a:srgbClr val="F7A600"/>
      </a:accent4>
      <a:accent5>
        <a:srgbClr val="E53013"/>
      </a:accent5>
      <a:accent6>
        <a:srgbClr val="005789"/>
      </a:accent6>
      <a:hlink>
        <a:srgbClr val="BD0B24"/>
      </a:hlink>
      <a:folHlink>
        <a:srgbClr val="900B24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35" id="{C2569752-A1EF-4762-A36D-21E0DFECCE3A}" vid="{ABCC1853-F5E3-4799-BFF6-9138989E1903}"/>
    </a:ext>
  </a:extLst>
</a:theme>
</file>

<file path=ppt/theme/theme2.xml><?xml version="1.0" encoding="utf-8"?>
<a:theme xmlns:a="http://schemas.openxmlformats.org/drawingml/2006/main" name="PROXESS Brand White">
  <a:themeElements>
    <a:clrScheme name="HABEL Styl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80C8"/>
      </a:accent1>
      <a:accent2>
        <a:srgbClr val="55A546"/>
      </a:accent2>
      <a:accent3>
        <a:srgbClr val="BD0B24"/>
      </a:accent3>
      <a:accent4>
        <a:srgbClr val="F7A600"/>
      </a:accent4>
      <a:accent5>
        <a:srgbClr val="E53013"/>
      </a:accent5>
      <a:accent6>
        <a:srgbClr val="005789"/>
      </a:accent6>
      <a:hlink>
        <a:srgbClr val="BD0B24"/>
      </a:hlink>
      <a:folHlink>
        <a:srgbClr val="900B24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35" id="{C2569752-A1EF-4762-A36D-21E0DFECCE3A}" vid="{BA47CE03-04F5-41B1-A026-8A27BA96FFCD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Folienmaster PROXESS Akzentum 2019</Template>
  <TotalTime>0</TotalTime>
  <Words>686</Words>
  <Application>Microsoft Office PowerPoint</Application>
  <PresentationFormat>Breitbild</PresentationFormat>
  <Paragraphs>250</Paragraphs>
  <Slides>16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Wingdings</vt:lpstr>
      <vt:lpstr>PROXESS Brand Gradiant</vt:lpstr>
      <vt:lpstr>PROXESS Brand White</vt:lpstr>
      <vt:lpstr>PROXESS  Ein technischer Überblick</vt:lpstr>
      <vt:lpstr>Der modularer Systemaufbau im Überblick</vt:lpstr>
      <vt:lpstr>Die wichtigsten PROXESS-Module</vt:lpstr>
      <vt:lpstr>Die drei „PROXESS Manager“</vt:lpstr>
      <vt:lpstr>Aufgaben des PROXESS Document Managers</vt:lpstr>
      <vt:lpstr>Der PROXESS Document Manager</vt:lpstr>
      <vt:lpstr>PROXESS Database Manager</vt:lpstr>
      <vt:lpstr>PROXESS Database Manager</vt:lpstr>
      <vt:lpstr>PROXESS Storage Managers</vt:lpstr>
      <vt:lpstr>PROXESS Storage Manager</vt:lpstr>
      <vt:lpstr>Intelligentes Cache-Management</vt:lpstr>
      <vt:lpstr>Standard-Schnittstellen</vt:lpstr>
      <vt:lpstr>PROXESS im LAN und WLAN</vt:lpstr>
      <vt:lpstr>PROXESS mit dreistufigem Sicherheitskonzept</vt:lpstr>
      <vt:lpstr>Drei administrative Berechtigungsstufen </vt:lpstr>
      <vt:lpstr>Vielen Dank für Ihre Aufmerksamkeit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PROXESS  Ein technischer Überblick</dc:title>
  <dc:creator>Ahlgrim, Sabine</dc:creator>
  <cp:lastModifiedBy>Ahlgrim, Sabine</cp:lastModifiedBy>
  <cp:revision>35</cp:revision>
  <dcterms:created xsi:type="dcterms:W3CDTF">2019-04-16T12:48:57Z</dcterms:created>
  <dcterms:modified xsi:type="dcterms:W3CDTF">2019-10-24T09:16:48Z</dcterms:modified>
</cp:coreProperties>
</file>