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1" r:id="rId2"/>
  </p:sldMasterIdLst>
  <p:notesMasterIdLst>
    <p:notesMasterId r:id="rId27"/>
  </p:notesMasterIdLst>
  <p:handoutMasterIdLst>
    <p:handoutMasterId r:id="rId28"/>
  </p:handoutMasterIdLst>
  <p:sldIdLst>
    <p:sldId id="416" r:id="rId3"/>
    <p:sldId id="417" r:id="rId4"/>
    <p:sldId id="418" r:id="rId5"/>
    <p:sldId id="419" r:id="rId6"/>
    <p:sldId id="374" r:id="rId7"/>
    <p:sldId id="396" r:id="rId8"/>
    <p:sldId id="397" r:id="rId9"/>
    <p:sldId id="375" r:id="rId10"/>
    <p:sldId id="403" r:id="rId11"/>
    <p:sldId id="404" r:id="rId12"/>
    <p:sldId id="405" r:id="rId13"/>
    <p:sldId id="398" r:id="rId14"/>
    <p:sldId id="399" r:id="rId15"/>
    <p:sldId id="400" r:id="rId16"/>
    <p:sldId id="401" r:id="rId17"/>
    <p:sldId id="413" r:id="rId18"/>
    <p:sldId id="414" r:id="rId19"/>
    <p:sldId id="415" r:id="rId20"/>
    <p:sldId id="407" r:id="rId21"/>
    <p:sldId id="420" r:id="rId22"/>
    <p:sldId id="421" r:id="rId23"/>
    <p:sldId id="422" r:id="rId24"/>
    <p:sldId id="412" r:id="rId25"/>
    <p:sldId id="406" r:id="rId26"/>
  </p:sldIdLst>
  <p:sldSz cx="12192000" cy="6858000"/>
  <p:notesSz cx="666908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C8"/>
    <a:srgbClr val="000066"/>
    <a:srgbClr val="0066FF"/>
    <a:srgbClr val="FF3300"/>
    <a:srgbClr val="A8E300"/>
    <a:srgbClr val="EAEAEA"/>
    <a:srgbClr val="66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70" autoAdjust="0"/>
    <p:restoredTop sz="99807" autoAdjust="0"/>
  </p:normalViewPr>
  <p:slideViewPr>
    <p:cSldViewPr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8" tIns="45920" rIns="91838" bIns="45920" numCol="1" anchor="t" anchorCtr="0" compatLnSpc="1">
            <a:prstTxWarp prst="textNoShape">
              <a:avLst/>
            </a:prstTxWarp>
          </a:bodyPr>
          <a:lstStyle>
            <a:lvl1pPr defTabSz="91745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8" tIns="45920" rIns="91838" bIns="45920" numCol="1" anchor="t" anchorCtr="0" compatLnSpc="1">
            <a:prstTxWarp prst="textNoShape">
              <a:avLst/>
            </a:prstTxWarp>
          </a:bodyPr>
          <a:lstStyle>
            <a:lvl1pPr algn="r" defTabSz="91745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8" tIns="45920" rIns="91838" bIns="45920" numCol="1" anchor="b" anchorCtr="0" compatLnSpc="1">
            <a:prstTxWarp prst="textNoShape">
              <a:avLst/>
            </a:prstTxWarp>
          </a:bodyPr>
          <a:lstStyle>
            <a:lvl1pPr defTabSz="91745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8" tIns="45920" rIns="91838" bIns="45920" numCol="1" anchor="b" anchorCtr="0" compatLnSpc="1">
            <a:prstTxWarp prst="textNoShape">
              <a:avLst/>
            </a:prstTxWarp>
          </a:bodyPr>
          <a:lstStyle>
            <a:lvl1pPr algn="r" defTabSz="91745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1A12D2-5029-4943-8DDF-8BE5D9E1CBB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8" tIns="45920" rIns="91838" bIns="45920" numCol="1" anchor="t" anchorCtr="0" compatLnSpc="1">
            <a:prstTxWarp prst="textNoShape">
              <a:avLst/>
            </a:prstTxWarp>
          </a:bodyPr>
          <a:lstStyle>
            <a:lvl1pPr defTabSz="91745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8" tIns="45920" rIns="91838" bIns="45920" numCol="1" anchor="t" anchorCtr="0" compatLnSpc="1">
            <a:prstTxWarp prst="textNoShape">
              <a:avLst/>
            </a:prstTxWarp>
          </a:bodyPr>
          <a:lstStyle>
            <a:lvl1pPr algn="r" defTabSz="91745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338" y="4714875"/>
            <a:ext cx="533241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8" tIns="45920" rIns="91838" bIns="45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8" tIns="45920" rIns="91838" bIns="45920" numCol="1" anchor="b" anchorCtr="0" compatLnSpc="1">
            <a:prstTxWarp prst="textNoShape">
              <a:avLst/>
            </a:prstTxWarp>
          </a:bodyPr>
          <a:lstStyle>
            <a:lvl1pPr defTabSz="91745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8" tIns="45920" rIns="91838" bIns="45920" numCol="1" anchor="b" anchorCtr="0" compatLnSpc="1">
            <a:prstTxWarp prst="textNoShape">
              <a:avLst/>
            </a:prstTxWarp>
          </a:bodyPr>
          <a:lstStyle>
            <a:lvl1pPr algn="r" defTabSz="91745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E3731C-87D6-43A3-86C9-3A88700C45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8B2748-B086-4348-AF37-B10A950D7B8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C0BA-401E-4037-A6E8-75CA4AD6806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15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44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64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6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08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80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52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854A5F5-73C3-47AA-B5AC-9E973F9DC42D}" type="slidenum">
              <a:rPr lang="de-DE" altLang="de-DE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altLang="de-DE" smtClean="0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647700" y="296863"/>
            <a:ext cx="7893050" cy="444023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5106988"/>
            <a:ext cx="5737225" cy="3670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44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64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6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08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80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52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D5403AB-E61B-4D66-88BB-421677E87A2C}" type="slidenum">
              <a:rPr lang="de-DE" altLang="de-DE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742D6-9324-4A2D-9896-48F9576CE2DE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C0BA-401E-4037-A6E8-75CA4AD6806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57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C0BA-401E-4037-A6E8-75CA4AD6806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79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" y="749300"/>
            <a:ext cx="6650038" cy="374173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14FE1-4291-42B6-9E46-787EAF224B7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3E7F1FC-9BD5-A745-8D03-9B043D2F1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DDFD444-30C7-0D4A-9B02-BC574916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13636"/>
            <a:ext cx="9144000" cy="2588402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42396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45932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3E7F1FC-9BD5-A745-8D03-9B043D2F1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DDFD444-30C7-0D4A-9B02-BC574916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13636"/>
            <a:ext cx="9144000" cy="2588402"/>
          </a:xfrm>
        </p:spPr>
        <p:txBody>
          <a:bodyPr anchor="b">
            <a:normAutofit/>
          </a:bodyPr>
          <a:lstStyle>
            <a:lvl1pPr algn="ctr">
              <a:defRPr sz="450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140555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E5EBE-1B18-7849-AD69-65AAFCE4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7972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B6B461-38E8-2944-8559-15BB81614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97419626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94334-247F-FC40-A469-3DB1366B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B0F8A1-60E1-2140-96B7-EBDCB5B85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137427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12BC6-AE24-D44D-A7B4-2E232D2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388081-703E-D543-9E5E-0BF505C37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4"/>
            <a:ext cx="5181600" cy="513903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DA070D-6095-5145-8F01-D05E0D047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2"/>
            <a:ext cx="5181600" cy="513903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14242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B8C13-C7EB-BB45-959A-B03DC725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7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390A9E-41B5-8842-A121-E528CB315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1331118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0CAD0-B945-FB49-97A9-A132B94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155030"/>
            <a:ext cx="5157787" cy="435209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A2899C-5E82-DC41-AC1F-05F056335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331118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C29D82-A7FB-D44C-B9A5-B4ECC591E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155030"/>
            <a:ext cx="5183188" cy="435209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15458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D1A8A-D17D-C64A-9A10-C7B96CFD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00319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1755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16969-D0D1-CA4F-9AEA-F2895508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DE6215-5300-1A4D-95A4-5442FFB12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F15472-2B07-4D4F-91B4-31E175AD5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29061" cy="487362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15787440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8A763-FDE7-B44F-84EB-6E018643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EF80704-BA83-F947-A94E-C70D052E2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87362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EA5143-DE5E-3C48-B48F-823B543AA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29061" cy="487362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033169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E5EBE-1B18-7849-AD69-65AAFCE4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7972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B6B461-38E8-2944-8559-15BB81614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7608117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94334-247F-FC40-A469-3DB1366B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B0F8A1-60E1-2140-96B7-EBDCB5B85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9592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12BC6-AE24-D44D-A7B4-2E232D2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388081-703E-D543-9E5E-0BF505C37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4"/>
            <a:ext cx="5181600" cy="513903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DA070D-6095-5145-8F01-D05E0D047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2"/>
            <a:ext cx="5181600" cy="513903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257259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B8C13-C7EB-BB45-959A-B03DC725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7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390A9E-41B5-8842-A121-E528CB315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1331118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0CAD0-B945-FB49-97A9-A132B94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155030"/>
            <a:ext cx="5157787" cy="435209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A2899C-5E82-DC41-AC1F-05F056335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331118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C29D82-A7FB-D44C-B9A5-B4ECC591E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155030"/>
            <a:ext cx="5183188" cy="435209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65485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D1A8A-D17D-C64A-9A10-C7B96CFD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756666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16562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16969-D0D1-CA4F-9AEA-F2895508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DE6215-5300-1A4D-95A4-5442FFB12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F15472-2B07-4D4F-91B4-31E175AD5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29061" cy="487362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5634261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8A763-FDE7-B44F-84EB-6E018643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EF80704-BA83-F947-A94E-C70D052E2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87362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EA5143-DE5E-3C48-B48F-823B543AA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29061" cy="487362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9489119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80C8"/>
            </a:gs>
            <a:gs pos="30000">
              <a:srgbClr val="0080C8"/>
            </a:gs>
            <a:gs pos="100000">
              <a:srgbClr val="55A54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663575"/>
            <a:ext cx="4970462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Folientitel (Calibri, 44pt, Fett)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325563"/>
            <a:ext cx="10515600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Erste Textebene (Calibri, 28pt)</a:t>
            </a:r>
          </a:p>
          <a:p>
            <a:pPr lvl="1"/>
            <a:r>
              <a:rPr lang="de-DE" altLang="de-DE" smtClean="0"/>
              <a:t>Zweite Textebene (Calibri, 24pt)</a:t>
            </a:r>
          </a:p>
          <a:p>
            <a:pPr lvl="2"/>
            <a:r>
              <a:rPr lang="de-DE" altLang="de-DE" smtClean="0"/>
              <a:t>Dritte Textebene (Calibri, 20pt)</a:t>
            </a:r>
          </a:p>
          <a:p>
            <a:pPr lvl="3"/>
            <a:r>
              <a:rPr lang="de-DE" altLang="de-DE" smtClean="0"/>
              <a:t>Vierte Textebene (Calibri, 18 pt)</a:t>
            </a:r>
          </a:p>
          <a:p>
            <a:pPr lvl="4"/>
            <a:r>
              <a:rPr lang="de-DE" altLang="de-DE" smtClean="0"/>
              <a:t>Fünfte Textebene (Calibri, 18pt)</a:t>
            </a:r>
          </a:p>
        </p:txBody>
      </p:sp>
      <p:pic>
        <p:nvPicPr>
          <p:cNvPr id="1029" name="Grafik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6561138"/>
            <a:ext cx="914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ransition spd="slow">
    <p:fade/>
  </p:transition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anose="020F0502020204030204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anose="020F0502020204030204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anose="020F0502020204030204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anose="020F0502020204030204" pitchFamily="34" charset="0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anose="020F0502020204030204" pitchFamily="34" charset="0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anose="020F0502020204030204" pitchFamily="34" charset="0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anose="020F0502020204030204" pitchFamily="34" charset="0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Folientitel (Calibri 44pt, Fett)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325563"/>
            <a:ext cx="10515600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4EA61B7-2954-E74C-A1D9-568E6674310D}"/>
              </a:ext>
            </a:extLst>
          </p:cNvPr>
          <p:cNvSpPr/>
          <p:nvPr/>
        </p:nvSpPr>
        <p:spPr>
          <a:xfrm>
            <a:off x="0" y="6561138"/>
            <a:ext cx="12192000" cy="242887"/>
          </a:xfrm>
          <a:prstGeom prst="rect">
            <a:avLst/>
          </a:prstGeom>
          <a:gradFill flip="none" rotWithShape="1">
            <a:gsLst>
              <a:gs pos="35000">
                <a:srgbClr val="0080C8"/>
              </a:gs>
              <a:gs pos="100000">
                <a:srgbClr val="55A546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C2F986A-5B6B-CC43-872E-A1634CA6C11D}"/>
              </a:ext>
            </a:extLst>
          </p:cNvPr>
          <p:cNvSpPr/>
          <p:nvPr/>
        </p:nvSpPr>
        <p:spPr>
          <a:xfrm>
            <a:off x="10852150" y="6561138"/>
            <a:ext cx="1092200" cy="242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dirty="0"/>
          </a:p>
        </p:txBody>
      </p:sp>
      <p:pic>
        <p:nvPicPr>
          <p:cNvPr id="2054" name="Grafik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6561138"/>
            <a:ext cx="914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ransition spd="slow">
    <p:fade/>
  </p:transition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0080C8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80C8"/>
          </a:solidFill>
          <a:latin typeface="Calibri" panose="020F0502020204030204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80C8"/>
          </a:solidFill>
          <a:latin typeface="Calibri" panose="020F0502020204030204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80C8"/>
          </a:solidFill>
          <a:latin typeface="Calibri" panose="020F0502020204030204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80C8"/>
          </a:solidFill>
          <a:latin typeface="Calibri" panose="020F0502020204030204" pitchFamily="34" charset="0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3300" b="1">
          <a:solidFill>
            <a:srgbClr val="0080C8"/>
          </a:solidFill>
          <a:latin typeface="Calibri" panose="020F0502020204030204" pitchFamily="34" charset="0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3300" b="1">
          <a:solidFill>
            <a:srgbClr val="0080C8"/>
          </a:solidFill>
          <a:latin typeface="Calibri" panose="020F0502020204030204" pitchFamily="34" charset="0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3300" b="1">
          <a:solidFill>
            <a:srgbClr val="0080C8"/>
          </a:solidFill>
          <a:latin typeface="Calibri" panose="020F0502020204030204" pitchFamily="34" charset="0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3300" b="1">
          <a:solidFill>
            <a:srgbClr val="0080C8"/>
          </a:solidFill>
          <a:latin typeface="Calibri" panose="020F05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5.png"/><Relationship Id="rId4" Type="http://schemas.openxmlformats.org/officeDocument/2006/relationships/image" Target="../media/image10.svg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tiff"/><Relationship Id="rId18" Type="http://schemas.openxmlformats.org/officeDocument/2006/relationships/image" Target="../media/image46.jp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tiff"/><Relationship Id="rId17" Type="http://schemas.openxmlformats.org/officeDocument/2006/relationships/image" Target="../media/image45.tif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tiff"/><Relationship Id="rId11" Type="http://schemas.openxmlformats.org/officeDocument/2006/relationships/image" Target="../media/image39.tiff"/><Relationship Id="rId5" Type="http://schemas.openxmlformats.org/officeDocument/2006/relationships/image" Target="../media/image33.tiff"/><Relationship Id="rId15" Type="http://schemas.openxmlformats.org/officeDocument/2006/relationships/image" Target="../media/image43.tiff"/><Relationship Id="rId10" Type="http://schemas.openxmlformats.org/officeDocument/2006/relationships/image" Target="../media/image38.tiff"/><Relationship Id="rId4" Type="http://schemas.openxmlformats.org/officeDocument/2006/relationships/image" Target="../media/image32.jpeg"/><Relationship Id="rId9" Type="http://schemas.openxmlformats.org/officeDocument/2006/relationships/image" Target="../media/image37.tiff"/><Relationship Id="rId14" Type="http://schemas.openxmlformats.org/officeDocument/2006/relationships/image" Target="../media/image42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13" Type="http://schemas.openxmlformats.org/officeDocument/2006/relationships/image" Target="../media/image52.tiff"/><Relationship Id="rId18" Type="http://schemas.openxmlformats.org/officeDocument/2006/relationships/image" Target="../media/image57.tiff"/><Relationship Id="rId3" Type="http://schemas.openxmlformats.org/officeDocument/2006/relationships/image" Target="../media/image31.jpeg"/><Relationship Id="rId7" Type="http://schemas.openxmlformats.org/officeDocument/2006/relationships/image" Target="../media/image44.tiff"/><Relationship Id="rId12" Type="http://schemas.openxmlformats.org/officeDocument/2006/relationships/image" Target="../media/image51.tiff"/><Relationship Id="rId17" Type="http://schemas.openxmlformats.org/officeDocument/2006/relationships/image" Target="../media/image56.tif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tiff"/><Relationship Id="rId11" Type="http://schemas.openxmlformats.org/officeDocument/2006/relationships/image" Target="../media/image50.tiff"/><Relationship Id="rId5" Type="http://schemas.openxmlformats.org/officeDocument/2006/relationships/image" Target="../media/image41.tiff"/><Relationship Id="rId15" Type="http://schemas.openxmlformats.org/officeDocument/2006/relationships/image" Target="../media/image54.tiff"/><Relationship Id="rId10" Type="http://schemas.openxmlformats.org/officeDocument/2006/relationships/image" Target="../media/image49.tiff"/><Relationship Id="rId4" Type="http://schemas.openxmlformats.org/officeDocument/2006/relationships/image" Target="../media/image32.jpeg"/><Relationship Id="rId9" Type="http://schemas.openxmlformats.org/officeDocument/2006/relationships/image" Target="../media/image48.tiff"/><Relationship Id="rId14" Type="http://schemas.openxmlformats.org/officeDocument/2006/relationships/image" Target="../media/image53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17" Type="http://schemas.openxmlformats.org/officeDocument/2006/relationships/image" Target="../media/image73.jpg"/><Relationship Id="rId2" Type="http://schemas.openxmlformats.org/officeDocument/2006/relationships/image" Target="../media/image58.jpe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5" Type="http://schemas.openxmlformats.org/officeDocument/2006/relationships/image" Target="../media/image71.jpeg"/><Relationship Id="rId10" Type="http://schemas.openxmlformats.org/officeDocument/2006/relationships/image" Target="../media/image66.png"/><Relationship Id="rId4" Type="http://schemas.openxmlformats.org/officeDocument/2006/relationships/image" Target="../media/image60.jpeg"/><Relationship Id="rId9" Type="http://schemas.openxmlformats.org/officeDocument/2006/relationships/image" Target="../media/image65.png"/><Relationship Id="rId1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 altLang="de-DE" smtClean="0"/>
              <a:t>Referent, Unternehmen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24000" y="1014413"/>
            <a:ext cx="9144000" cy="2587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sz="5625" dirty="0" smtClean="0"/>
              <a:t>PROXESS SAP R/3 </a:t>
            </a:r>
            <a:r>
              <a:rPr lang="de-DE" sz="5625" dirty="0" smtClean="0"/>
              <a:t>Integration</a:t>
            </a:r>
            <a:r>
              <a:rPr lang="de-DE" sz="5625" dirty="0" smtClean="0"/>
              <a:t/>
            </a:r>
            <a:br>
              <a:rPr lang="de-DE" sz="5625" dirty="0" smtClean="0"/>
            </a:br>
            <a:r>
              <a:rPr lang="de-DE" sz="5625" dirty="0" smtClean="0"/>
              <a:t>Weniger Papier – Mehr Leistung</a:t>
            </a:r>
            <a:endParaRPr lang="de-DE" sz="5625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Archivierung von Drucklisten aus SAP R/3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838200" y="1844675"/>
            <a:ext cx="3241675" cy="3816350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altLang="de-DE" sz="2800" smtClean="0"/>
              <a:t>Beim Drucken der Drucklisten werden diese automatisch an das PROXESS-Archiv übergeben.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341438"/>
            <a:ext cx="50800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630363"/>
            <a:ext cx="7056437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ieren 40"/>
          <p:cNvGrpSpPr>
            <a:grpSpLocks/>
          </p:cNvGrpSpPr>
          <p:nvPr/>
        </p:nvGrpSpPr>
        <p:grpSpPr bwMode="auto">
          <a:xfrm>
            <a:off x="915988" y="1397000"/>
            <a:ext cx="6188075" cy="4679950"/>
            <a:chOff x="4223792" y="1196752"/>
            <a:chExt cx="6502400" cy="5024437"/>
          </a:xfrm>
        </p:grpSpPr>
        <p:grpSp>
          <p:nvGrpSpPr>
            <p:cNvPr id="18451" name="Group 2"/>
            <p:cNvGrpSpPr>
              <a:grpSpLocks/>
            </p:cNvGrpSpPr>
            <p:nvPr/>
          </p:nvGrpSpPr>
          <p:grpSpPr bwMode="auto">
            <a:xfrm>
              <a:off x="4223792" y="1196752"/>
              <a:ext cx="6502400" cy="5024437"/>
              <a:chOff x="424" y="981"/>
              <a:chExt cx="4096" cy="3165"/>
            </a:xfrm>
          </p:grpSpPr>
          <p:pic>
            <p:nvPicPr>
              <p:cNvPr id="1845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981"/>
                <a:ext cx="4089" cy="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09" t="94890" r="-26"/>
              <a:stretch>
                <a:fillRect/>
              </a:stretch>
            </p:blipFill>
            <p:spPr bwMode="auto">
              <a:xfrm>
                <a:off x="424" y="3983"/>
                <a:ext cx="409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52" name="Text Box 5"/>
            <p:cNvSpPr txBox="1">
              <a:spLocks noChangeArrowheads="1"/>
            </p:cNvSpPr>
            <p:nvPr/>
          </p:nvSpPr>
          <p:spPr bwMode="auto">
            <a:xfrm>
              <a:off x="6064712" y="2982698"/>
              <a:ext cx="762000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lnSpc>
                  <a:spcPct val="150000"/>
                </a:lnSpc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de-DE" altLang="de-DE" sz="700" b="1">
                  <a:latin typeface="Arial" panose="020B0604020202020204" pitchFamily="34" charset="0"/>
                  <a:cs typeface="Arial" panose="020B0604020202020204" pitchFamily="34" charset="0"/>
                </a:rPr>
                <a:t>LKROCKER</a:t>
              </a:r>
            </a:p>
          </p:txBody>
        </p:sp>
      </p:grpSp>
      <p:sp>
        <p:nvSpPr>
          <p:cNvPr id="1843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Anzeige archivierter Drucklisten über SAP R/3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566988" y="1484313"/>
            <a:ext cx="6188075" cy="4672012"/>
            <a:chOff x="690" y="771"/>
            <a:chExt cx="4095" cy="3160"/>
          </a:xfrm>
        </p:grpSpPr>
        <p:pic>
          <p:nvPicPr>
            <p:cNvPr id="1844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771"/>
              <a:ext cx="4083" cy="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9" t="94890" r="-26"/>
            <a:stretch>
              <a:fillRect/>
            </a:stretch>
          </p:blipFill>
          <p:spPr bwMode="auto">
            <a:xfrm>
              <a:off x="690" y="3722"/>
              <a:ext cx="409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733925" y="1604963"/>
            <a:ext cx="6186488" cy="4703762"/>
            <a:chOff x="975" y="663"/>
            <a:chExt cx="4095" cy="3182"/>
          </a:xfrm>
        </p:grpSpPr>
        <p:grpSp>
          <p:nvGrpSpPr>
            <p:cNvPr id="18438" name="Group 13"/>
            <p:cNvGrpSpPr>
              <a:grpSpLocks/>
            </p:cNvGrpSpPr>
            <p:nvPr/>
          </p:nvGrpSpPr>
          <p:grpSpPr bwMode="auto">
            <a:xfrm>
              <a:off x="975" y="663"/>
              <a:ext cx="4095" cy="3182"/>
              <a:chOff x="1418" y="-335"/>
              <a:chExt cx="4095" cy="3182"/>
            </a:xfrm>
          </p:grpSpPr>
          <p:pic>
            <p:nvPicPr>
              <p:cNvPr id="18447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9" y="-335"/>
                <a:ext cx="4083" cy="3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09" t="94890" r="-26"/>
              <a:stretch>
                <a:fillRect/>
              </a:stretch>
            </p:blipFill>
            <p:spPr bwMode="auto">
              <a:xfrm>
                <a:off x="1418" y="2685"/>
                <a:ext cx="409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39" name="Group 16"/>
            <p:cNvGrpSpPr>
              <a:grpSpLocks/>
            </p:cNvGrpSpPr>
            <p:nvPr/>
          </p:nvGrpSpPr>
          <p:grpSpPr bwMode="auto">
            <a:xfrm>
              <a:off x="979" y="1262"/>
              <a:ext cx="3815" cy="180"/>
              <a:chOff x="1202" y="1434"/>
              <a:chExt cx="3815" cy="180"/>
            </a:xfrm>
          </p:grpSpPr>
          <p:grpSp>
            <p:nvGrpSpPr>
              <p:cNvPr id="18440" name="Group 17"/>
              <p:cNvGrpSpPr>
                <a:grpSpLocks/>
              </p:cNvGrpSpPr>
              <p:nvPr/>
            </p:nvGrpSpPr>
            <p:grpSpPr bwMode="auto">
              <a:xfrm>
                <a:off x="1202" y="1434"/>
                <a:ext cx="3711" cy="180"/>
                <a:chOff x="839" y="1664"/>
                <a:chExt cx="3711" cy="180"/>
              </a:xfrm>
            </p:grpSpPr>
            <p:grpSp>
              <p:nvGrpSpPr>
                <p:cNvPr id="18442" name="Group 18"/>
                <p:cNvGrpSpPr>
                  <a:grpSpLocks/>
                </p:cNvGrpSpPr>
                <p:nvPr/>
              </p:nvGrpSpPr>
              <p:grpSpPr bwMode="auto">
                <a:xfrm>
                  <a:off x="839" y="1664"/>
                  <a:ext cx="3711" cy="180"/>
                  <a:chOff x="1111" y="1752"/>
                  <a:chExt cx="3711" cy="180"/>
                </a:xfrm>
              </p:grpSpPr>
              <p:pic>
                <p:nvPicPr>
                  <p:cNvPr id="18444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-195" t="18988" r="9306" b="75316"/>
                  <a:stretch>
                    <a:fillRect/>
                  </a:stretch>
                </p:blipFill>
                <p:spPr bwMode="auto">
                  <a:xfrm>
                    <a:off x="1111" y="1752"/>
                    <a:ext cx="3711" cy="1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445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586" t="19115" r="57776" b="75316"/>
                  <a:stretch>
                    <a:fillRect/>
                  </a:stretch>
                </p:blipFill>
                <p:spPr bwMode="auto">
                  <a:xfrm>
                    <a:off x="1122" y="1754"/>
                    <a:ext cx="1006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446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9" y="1790"/>
                    <a:ext cx="771" cy="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>
                    <a:lvl1pPr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50000"/>
                      </a:lnSpc>
                      <a:spcBef>
                        <a:spcPct val="50000"/>
                      </a:spcBef>
                      <a:buFontTx/>
                      <a:buNone/>
                    </a:pPr>
                    <a:r>
                      <a:rPr lang="de-DE" altLang="de-DE" sz="700" b="1">
                        <a:solidFill>
                          <a:srgbClr val="336699"/>
                        </a:solidFill>
                        <a:latin typeface="Arial monospaced for SAP" pitchFamily="49" charset="0"/>
                        <a:cs typeface="Arial" panose="020B0604020202020204" pitchFamily="34" charset="0"/>
                      </a:rPr>
                      <a:t>it-service grigull</a:t>
                    </a:r>
                  </a:p>
                  <a:p>
                    <a:pPr eaLnBrk="1" hangingPunct="1">
                      <a:lnSpc>
                        <a:spcPct val="50000"/>
                      </a:lnSpc>
                      <a:spcBef>
                        <a:spcPct val="50000"/>
                      </a:spcBef>
                      <a:buFontTx/>
                      <a:buNone/>
                    </a:pPr>
                    <a:r>
                      <a:rPr lang="de-DE" altLang="de-DE" sz="700" b="1">
                        <a:solidFill>
                          <a:srgbClr val="336699"/>
                        </a:solidFill>
                        <a:latin typeface="Arial monospaced for SAP" pitchFamily="49" charset="0"/>
                        <a:cs typeface="Arial" panose="020B0604020202020204" pitchFamily="34" charset="0"/>
                      </a:rPr>
                      <a:t>Neuwied</a:t>
                    </a:r>
                  </a:p>
                </p:txBody>
              </p:sp>
            </p:grpSp>
            <p:pic>
              <p:nvPicPr>
                <p:cNvPr id="18443" name="Picture 22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586" t="19095" r="57799" b="75322"/>
                <a:stretch>
                  <a:fillRect/>
                </a:stretch>
              </p:blipFill>
              <p:spPr bwMode="auto">
                <a:xfrm>
                  <a:off x="4360" y="1772"/>
                  <a:ext cx="18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8441" name="Text Box 23"/>
              <p:cNvSpPr txBox="1">
                <a:spLocks noChangeArrowheads="1"/>
              </p:cNvSpPr>
              <p:nvPr/>
            </p:nvSpPr>
            <p:spPr bwMode="auto">
              <a:xfrm>
                <a:off x="4710" y="1537"/>
                <a:ext cx="30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tIns="0" rIns="18000" bIns="0" anchor="ctr"/>
              <a:lstStyle>
                <a:lvl1pPr>
                  <a:lnSpc>
                    <a:spcPct val="150000"/>
                  </a:lnSpc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de-DE" altLang="de-DE" sz="700" b="1">
                    <a:solidFill>
                      <a:srgbClr val="336699"/>
                    </a:solidFill>
                    <a:latin typeface="Arial monospaced for SAP" pitchFamily="49" charset="0"/>
                    <a:cs typeface="Arial" panose="020B0604020202020204" pitchFamily="34" charset="0"/>
                  </a:rPr>
                  <a:t>LKROCKER</a:t>
                </a: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Workflowszenarien für eingehende Dokumente </a:t>
            </a:r>
          </a:p>
        </p:txBody>
      </p:sp>
      <p:sp>
        <p:nvSpPr>
          <p:cNvPr id="22531" name="Inhaltsplatzhalter 3"/>
          <p:cNvSpPr>
            <a:spLocks noGrp="1"/>
          </p:cNvSpPr>
          <p:nvPr>
            <p:ph idx="1"/>
          </p:nvPr>
        </p:nvSpPr>
        <p:spPr>
          <a:xfrm>
            <a:off x="838200" y="1125538"/>
            <a:ext cx="10515600" cy="53609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altLang="de-DE" sz="2800" b="1" smtClean="0"/>
              <a:t>SAP bietet mehrere Workflowszenarien für die Archivierung eingehender Dokumente.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altLang="de-DE" sz="2800" b="1" smtClean="0"/>
          </a:p>
          <a:p>
            <a:pPr lvl="1" eaLnBrk="1" hangingPunct="1"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3200" smtClean="0"/>
              <a:t>Ablegen für die spätere Erfassung</a:t>
            </a:r>
          </a:p>
          <a:p>
            <a:pPr lvl="1" eaLnBrk="1" hangingPunct="1"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3200" smtClean="0"/>
              <a:t>Ablegen und Erfassen </a:t>
            </a:r>
          </a:p>
          <a:p>
            <a:pPr lvl="1" eaLnBrk="1" hangingPunct="1"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3200" smtClean="0"/>
              <a:t>Zuordnen und Ablegen</a:t>
            </a:r>
          </a:p>
          <a:p>
            <a:pPr lvl="1" eaLnBrk="1" hangingPunct="1"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3200" smtClean="0"/>
              <a:t>Ablegen für spätere Zuordnung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Workflow mit Dokumentanzeige über den SAP R/3 - GUI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196975"/>
            <a:ext cx="70199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1412875"/>
            <a:ext cx="36068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945813" cy="1325563"/>
          </a:xfrm>
        </p:spPr>
        <p:txBody>
          <a:bodyPr/>
          <a:lstStyle/>
          <a:p>
            <a:pPr eaLnBrk="1" hangingPunct="1"/>
            <a:r>
              <a:rPr lang="de-DE" altLang="de-DE" smtClean="0"/>
              <a:t>Barcodeszenarien für eingehende Dokumente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5138737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DE" sz="2800" b="1" dirty="0" smtClean="0">
                <a:solidFill>
                  <a:srgbClr val="0080C8"/>
                </a:solidFill>
              </a:rPr>
              <a:t>Spätes Ablegen mit Barcode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defRPr/>
            </a:pPr>
            <a:endParaRPr lang="de-DE" dirty="0" smtClean="0"/>
          </a:p>
          <a:p>
            <a:pPr marL="457200" indent="-457200" eaLnBrk="1" hangingPunct="1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de-DE" dirty="0" smtClean="0"/>
              <a:t>Das Dokument erhält bei der Erfassung ein Barcodeetikett. 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de-DE" dirty="0" smtClean="0"/>
              <a:t>Die Barcodenummer wird bei der Erfassung in SAP eingegeben (manuell/Handscanner).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de-DE" dirty="0" smtClean="0"/>
              <a:t>Nach der Erfassung wird das Dokument gescannt.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de-DE" dirty="0" smtClean="0"/>
              <a:t>Indexdaten und Dokument werden über die Barcodenummer im Archiv zusammengeführt.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5138737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DE" sz="2800" b="1" dirty="0" smtClean="0">
                <a:solidFill>
                  <a:srgbClr val="0080C8"/>
                </a:solidFill>
              </a:rPr>
              <a:t>Frühes Ablegen mit Barcode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AutoNum type="arabicPeriod"/>
              <a:defRPr/>
            </a:pPr>
            <a:endParaRPr lang="de-DE" dirty="0" smtClean="0"/>
          </a:p>
          <a:p>
            <a:pPr marL="457200" indent="-457200" eaLnBrk="1" hangingPunct="1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AutoNum type="arabicPeriod"/>
              <a:defRPr/>
            </a:pPr>
            <a:r>
              <a:rPr lang="de-DE" dirty="0" smtClean="0"/>
              <a:t>Das Dokument wird mit Barcodeetikett versehen und gescannt.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AutoNum type="arabicPeriod"/>
              <a:defRPr/>
            </a:pPr>
            <a:r>
              <a:rPr lang="de-DE" dirty="0" smtClean="0"/>
              <a:t>Bei der Erfassung in SAP wird die Barcodenummer eingegeben (manuell/Handscanner).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AutoNum type="arabicPeriod"/>
              <a:defRPr/>
            </a:pPr>
            <a:r>
              <a:rPr lang="de-DE" dirty="0" smtClean="0"/>
              <a:t>Indexdaten und Dokument werden über die Barcodenummer im Archiv zusammengeführt.</a:t>
            </a: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Liste offener Barcodes in SAP R/3</a:t>
            </a:r>
          </a:p>
        </p:txBody>
      </p:sp>
      <p:sp>
        <p:nvSpPr>
          <p:cNvPr id="22531" name="Textfeld 6"/>
          <p:cNvSpPr txBox="1">
            <a:spLocks noChangeArrowheads="1"/>
          </p:cNvSpPr>
          <p:nvPr/>
        </p:nvSpPr>
        <p:spPr bwMode="auto">
          <a:xfrm>
            <a:off x="911225" y="1773238"/>
            <a:ext cx="28082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2800"/>
              <a:t>Die Liste zeigt  gescannte aber noch nicht verknüpfte Barcodenummern in SAP R/3 an.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719513" y="1557338"/>
            <a:ext cx="8166100" cy="43354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Der Weg der SAP R/3-Dokumente ins </a:t>
            </a:r>
            <a:r>
              <a:rPr lang="de-DE" altLang="de-DE" dirty="0" smtClean="0"/>
              <a:t>PROXESS Archiv</a:t>
            </a:r>
            <a:endParaRPr lang="de-DE" altLang="de-DE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40188" y="3344863"/>
            <a:ext cx="7240587" cy="371475"/>
          </a:xfrm>
          <a:prstGeom prst="rect">
            <a:avLst/>
          </a:prstGeom>
          <a:solidFill>
            <a:srgbClr val="92D050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buChar char="•"/>
              <a:defRPr sz="21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de-DE" altLang="de-DE" sz="1800" smtClean="0">
              <a:solidFill>
                <a:schemeClr val="tx1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Rectangle 166"/>
          <p:cNvSpPr>
            <a:spLocks noChangeArrowheads="1"/>
          </p:cNvSpPr>
          <p:nvPr/>
        </p:nvSpPr>
        <p:spPr bwMode="auto">
          <a:xfrm>
            <a:off x="1631950" y="1973263"/>
            <a:ext cx="27797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9" tIns="44441" rIns="90469" bIns="44441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buChar char="•"/>
              <a:defRPr sz="21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de-DE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SAP R/3 </a:t>
            </a:r>
            <a:r>
              <a:rPr lang="en-US" altLang="de-DE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Datenbank</a:t>
            </a:r>
            <a:endParaRPr lang="en-US" altLang="de-DE" sz="24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30" name="Rectangle 828"/>
          <p:cNvSpPr>
            <a:spLocks noChangeArrowheads="1"/>
          </p:cNvSpPr>
          <p:nvPr/>
        </p:nvSpPr>
        <p:spPr bwMode="auto">
          <a:xfrm>
            <a:off x="6096000" y="1962150"/>
            <a:ext cx="22320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9" tIns="44441" rIns="90469" bIns="44441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buChar char="•"/>
              <a:defRPr sz="21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de-DE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SAP-</a:t>
            </a:r>
            <a:r>
              <a:rPr lang="en-US" altLang="de-DE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Archivdatei</a:t>
            </a:r>
            <a:endParaRPr lang="en-US" altLang="de-DE" sz="24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31" name="Line 829"/>
          <p:cNvSpPr>
            <a:spLocks noChangeShapeType="1"/>
          </p:cNvSpPr>
          <p:nvPr/>
        </p:nvSpPr>
        <p:spPr bwMode="auto">
          <a:xfrm>
            <a:off x="4106863" y="3541713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32" name="Rectangle 830"/>
          <p:cNvSpPr>
            <a:spLocks noChangeArrowheads="1"/>
          </p:cNvSpPr>
          <p:nvPr/>
        </p:nvSpPr>
        <p:spPr bwMode="auto">
          <a:xfrm>
            <a:off x="4411663" y="2779713"/>
            <a:ext cx="1793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69" tIns="44441" rIns="90469" bIns="44441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r>
              <a:rPr lang="en-US" altLang="de-DE" sz="1800" b="1">
                <a:latin typeface="Arial" panose="020B0604020202020204" pitchFamily="34" charset="0"/>
                <a:cs typeface="Arial" panose="020B0604020202020204" pitchFamily="34" charset="0"/>
              </a:rPr>
              <a:t>Archivierungs-</a:t>
            </a:r>
            <a:br>
              <a:rPr lang="en-US" altLang="de-DE" sz="1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800" b="1">
                <a:latin typeface="Arial" panose="020B0604020202020204" pitchFamily="34" charset="0"/>
                <a:cs typeface="Arial" panose="020B0604020202020204" pitchFamily="34" charset="0"/>
              </a:rPr>
              <a:t>objekte</a:t>
            </a:r>
          </a:p>
        </p:txBody>
      </p:sp>
      <p:sp>
        <p:nvSpPr>
          <p:cNvPr id="833" name="Rectangle 831"/>
          <p:cNvSpPr>
            <a:spLocks noChangeArrowheads="1"/>
          </p:cNvSpPr>
          <p:nvPr/>
        </p:nvSpPr>
        <p:spPr bwMode="auto">
          <a:xfrm>
            <a:off x="9036050" y="3289300"/>
            <a:ext cx="17399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9" tIns="44441" rIns="90469" bIns="44441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buChar char="•"/>
              <a:defRPr sz="21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de-DE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SAP-</a:t>
            </a:r>
            <a:r>
              <a:rPr lang="en-US" altLang="de-DE" sz="2400" b="1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Archiv</a:t>
            </a:r>
            <a:endParaRPr lang="en-US" altLang="de-DE" sz="24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34" name="Line 832"/>
          <p:cNvSpPr>
            <a:spLocks noChangeShapeType="1"/>
          </p:cNvSpPr>
          <p:nvPr/>
        </p:nvSpPr>
        <p:spPr bwMode="auto">
          <a:xfrm>
            <a:off x="7319963" y="4941888"/>
            <a:ext cx="1728787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35" name="Line 833"/>
          <p:cNvSpPr>
            <a:spLocks noChangeShapeType="1"/>
          </p:cNvSpPr>
          <p:nvPr/>
        </p:nvSpPr>
        <p:spPr bwMode="auto">
          <a:xfrm flipV="1">
            <a:off x="7319963" y="425608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36" name="Rectangle 834"/>
          <p:cNvSpPr>
            <a:spLocks noChangeArrowheads="1"/>
          </p:cNvSpPr>
          <p:nvPr/>
        </p:nvSpPr>
        <p:spPr bwMode="auto">
          <a:xfrm>
            <a:off x="4098925" y="3694113"/>
            <a:ext cx="2341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69" tIns="44441" rIns="90469" bIns="44441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r>
              <a:rPr lang="en-US" altLang="de-DE" sz="1800" b="1">
                <a:latin typeface="Arial" panose="020B0604020202020204" pitchFamily="34" charset="0"/>
                <a:cs typeface="Arial" panose="020B0604020202020204" pitchFamily="34" charset="0"/>
              </a:rPr>
              <a:t>(Übergabe via ADK)</a:t>
            </a:r>
          </a:p>
        </p:txBody>
      </p:sp>
      <p:sp>
        <p:nvSpPr>
          <p:cNvPr id="837" name="Rectangle 835"/>
          <p:cNvSpPr>
            <a:spLocks noChangeArrowheads="1"/>
          </p:cNvSpPr>
          <p:nvPr/>
        </p:nvSpPr>
        <p:spPr bwMode="auto">
          <a:xfrm>
            <a:off x="7404100" y="5010150"/>
            <a:ext cx="1503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69" tIns="44441" rIns="90469" bIns="44441">
            <a:spAutoFit/>
          </a:bodyPr>
          <a:lstStyle>
            <a:lvl1pPr>
              <a:lnSpc>
                <a:spcPct val="150000"/>
              </a:lnSpc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15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r>
              <a:rPr lang="en-US" altLang="de-DE" sz="1800" b="1">
                <a:latin typeface="Arial" panose="020B0604020202020204" pitchFamily="34" charset="0"/>
                <a:cs typeface="Arial" panose="020B0604020202020204" pitchFamily="34" charset="0"/>
              </a:rPr>
              <a:t>ArchiveLink</a:t>
            </a:r>
          </a:p>
        </p:txBody>
      </p:sp>
      <p:pic>
        <p:nvPicPr>
          <p:cNvPr id="843" name="Grafik 8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4478338"/>
            <a:ext cx="290195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5" name="Grafik 8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492375"/>
            <a:ext cx="15176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" name="Gruppieren 848"/>
          <p:cNvGrpSpPr>
            <a:grpSpLocks/>
          </p:cNvGrpSpPr>
          <p:nvPr/>
        </p:nvGrpSpPr>
        <p:grpSpPr bwMode="auto">
          <a:xfrm>
            <a:off x="6600825" y="2644775"/>
            <a:ext cx="1257300" cy="1576388"/>
            <a:chOff x="6600056" y="2645428"/>
            <a:chExt cx="1257944" cy="1575660"/>
          </a:xfrm>
        </p:grpSpPr>
        <p:pic>
          <p:nvPicPr>
            <p:cNvPr id="23572" name="Grafik 8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056" y="2645428"/>
              <a:ext cx="953144" cy="127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Grafik 8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2456" y="2797828"/>
              <a:ext cx="953144" cy="127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Grafik 8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856" y="2950228"/>
              <a:ext cx="953144" cy="127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55" name="Gruppieren 854"/>
          <p:cNvGrpSpPr>
            <a:grpSpLocks/>
          </p:cNvGrpSpPr>
          <p:nvPr/>
        </p:nvGrpSpPr>
        <p:grpSpPr bwMode="auto">
          <a:xfrm>
            <a:off x="1416050" y="4303713"/>
            <a:ext cx="2554288" cy="1444625"/>
            <a:chOff x="1452581" y="4304133"/>
            <a:chExt cx="2555187" cy="1444210"/>
          </a:xfrm>
        </p:grpSpPr>
        <p:sp>
          <p:nvSpPr>
            <p:cNvPr id="23569" name="Rectangle 839"/>
            <p:cNvSpPr>
              <a:spLocks noChangeArrowheads="1"/>
            </p:cNvSpPr>
            <p:nvPr/>
          </p:nvSpPr>
          <p:spPr bwMode="auto">
            <a:xfrm>
              <a:off x="1452581" y="4369428"/>
              <a:ext cx="1331051" cy="64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69" tIns="44441" rIns="90469" bIns="44441">
              <a:spAutoFit/>
            </a:bodyPr>
            <a:lstStyle>
              <a:lvl1pPr>
                <a:lnSpc>
                  <a:spcPct val="150000"/>
                </a:lnSpc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de-DE" altLang="de-DE" sz="1800" b="1">
                  <a:latin typeface="Arial" panose="020B0604020202020204" pitchFamily="34" charset="0"/>
                  <a:cs typeface="Arial" panose="020B0604020202020204" pitchFamily="34" charset="0"/>
                </a:rPr>
                <a:t>vorab zur Kontrolle</a:t>
              </a:r>
              <a:endParaRPr lang="en-US" altLang="de-DE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" name="Textfeld 849"/>
            <p:cNvSpPr txBox="1"/>
            <p:nvPr/>
          </p:nvSpPr>
          <p:spPr>
            <a:xfrm>
              <a:off x="1848008" y="5010367"/>
              <a:ext cx="2159760" cy="7379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400" b="1" dirty="0"/>
                <a:t>DART</a:t>
              </a:r>
            </a:p>
            <a:p>
              <a:pPr algn="ctr">
                <a:defRPr/>
              </a:pPr>
              <a:r>
                <a:rPr lang="de-DE" dirty="0"/>
                <a:t>(Data Retention Tool)</a:t>
              </a:r>
            </a:p>
          </p:txBody>
        </p:sp>
        <p:cxnSp>
          <p:nvCxnSpPr>
            <p:cNvPr id="852" name="Gerade Verbindung mit Pfeil 851"/>
            <p:cNvCxnSpPr/>
            <p:nvPr/>
          </p:nvCxnSpPr>
          <p:spPr>
            <a:xfrm>
              <a:off x="2875482" y="4304133"/>
              <a:ext cx="0" cy="6443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8" grpId="0"/>
      <p:bldP spid="830" grpId="0" autoUpdateAnimBg="0"/>
      <p:bldP spid="832" grpId="0" autoUpdateAnimBg="0"/>
      <p:bldP spid="8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Customizing der Schnittstelle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>
          <a:xfrm>
            <a:off x="838200" y="1843088"/>
            <a:ext cx="2867025" cy="4032250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altLang="de-DE" sz="2800" smtClean="0"/>
              <a:t>Die Konfiguration erfolgt über eine graphische Administrator-Oberfläche im PROXESS SAP Link. </a:t>
            </a:r>
          </a:p>
        </p:txBody>
      </p:sp>
      <p:grpSp>
        <p:nvGrpSpPr>
          <p:cNvPr id="24580" name="Gruppieren 10"/>
          <p:cNvGrpSpPr>
            <a:grpSpLocks/>
          </p:cNvGrpSpPr>
          <p:nvPr/>
        </p:nvGrpSpPr>
        <p:grpSpPr bwMode="auto">
          <a:xfrm>
            <a:off x="4187825" y="1700213"/>
            <a:ext cx="7669213" cy="4537075"/>
            <a:chOff x="4007768" y="1842495"/>
            <a:chExt cx="7225515" cy="4032250"/>
          </a:xfrm>
        </p:grpSpPr>
        <p:pic>
          <p:nvPicPr>
            <p:cNvPr id="2458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196" y="1842495"/>
              <a:ext cx="3494087" cy="403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768" y="1842495"/>
              <a:ext cx="3476625" cy="403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5563250" y="2806115"/>
              <a:ext cx="360454" cy="105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584" name="Textfeld 9"/>
            <p:cNvSpPr txBox="1">
              <a:spLocks noChangeArrowheads="1"/>
            </p:cNvSpPr>
            <p:nvPr/>
          </p:nvSpPr>
          <p:spPr bwMode="auto">
            <a:xfrm>
              <a:off x="5489598" y="2747926"/>
              <a:ext cx="43204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de-DE" altLang="de-DE" sz="800"/>
                <a:t>8.2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Vorteile und Nutzen des PROXESS SAP R/3 Links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400" smtClean="0"/>
              <a:t>Revisionssichere Archivierung aller Geschäftsbelege (eingehend, ausgehend)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400" smtClean="0"/>
              <a:t>Integration in die gewohnte SAP R/3-Oberfläche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400" smtClean="0"/>
              <a:t>Vorgangsbezogene Archivierung von Eingangsbelegen wie Korrespondenz, Bilder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400" smtClean="0"/>
              <a:t>Zusätzliche (vorgangsbezogene) Archivierung technischer Dokumente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400" smtClean="0"/>
              <a:t>Zusätzliche Ablage von Vertragsdaten möglich 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400" smtClean="0"/>
              <a:t>Volltextrecherche in den Host-Beständen möglich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400" smtClean="0"/>
              <a:t>Bei Übernahme der SAP R/3 Indexdaten ins Archiv ist die S</a:t>
            </a:r>
            <a:r>
              <a:rPr lang="de-DE" altLang="de-DE" sz="2400" smtClean="0">
                <a:sym typeface="Wingdings" panose="05000000000000000000" pitchFamily="2" charset="2"/>
              </a:rPr>
              <a:t>uche auch nach Löschung in SAP weiter möglich</a:t>
            </a:r>
            <a:endParaRPr lang="de-DE" altLang="de-DE" sz="2400" smtClean="0"/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400" smtClean="0"/>
              <a:t>Voller Funktionsumfang des PROXESS Archivs außerhalb des SAP-GUI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Weitere Lösungen rund um PROXESS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58812" y="1454150"/>
            <a:ext cx="5221163" cy="5160963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de-DE" altLang="de-DE" sz="2531" b="1" dirty="0">
              <a:cs typeface="Tahoma" panose="020B0604030504040204" pitchFamily="34" charset="0"/>
            </a:endParaRPr>
          </a:p>
          <a:p>
            <a:pPr marL="0" indent="0" algn="ctr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de-DE" altLang="de-DE" sz="2812" b="1" dirty="0">
                <a:cs typeface="Tahoma" panose="020B0604030504040204" pitchFamily="34" charset="0"/>
              </a:rPr>
              <a:t>Digitale </a:t>
            </a:r>
            <a:r>
              <a:rPr lang="de-DE" altLang="de-DE" sz="2812" b="1" dirty="0" smtClean="0">
                <a:cs typeface="Tahoma" panose="020B0604030504040204" pitchFamily="34" charset="0"/>
              </a:rPr>
              <a:t>Vertragsmanagement</a:t>
            </a:r>
            <a:endParaRPr lang="de-DE" altLang="de-DE" sz="2812" b="1" dirty="0">
              <a:cs typeface="Tahoma" panose="020B0604030504040204" pitchFamily="34" charset="0"/>
            </a:endParaRPr>
          </a:p>
          <a:p>
            <a:pPr marL="0" indent="0" algn="ctr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de-DE" altLang="de-DE" sz="2531" b="1" dirty="0">
              <a:cs typeface="Tahoma" panose="020B0604030504040204" pitchFamily="34" charset="0"/>
            </a:endParaRPr>
          </a:p>
          <a:p>
            <a:pPr marL="0" indent="0" algn="ctr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de-DE" altLang="de-DE" sz="2531" b="1" dirty="0">
              <a:cs typeface="Tahoma" panose="020B0604030504040204" pitchFamily="34" charset="0"/>
            </a:endParaRPr>
          </a:p>
          <a:p>
            <a:pPr marL="0" indent="0" algn="ctr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de-DE" altLang="de-DE" sz="2531" b="1" dirty="0">
              <a:cs typeface="Tahoma" panose="020B0604030504040204" pitchFamily="34" charset="0"/>
            </a:endParaRPr>
          </a:p>
          <a:p>
            <a:pPr marL="0" indent="0" algn="ctr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de-DE" altLang="de-DE" sz="2812" b="1" dirty="0" smtClean="0">
                <a:cs typeface="Tahoma" panose="020B0604030504040204" pitchFamily="34" charset="0"/>
              </a:rPr>
              <a:t>Automatische Belegerkennung</a:t>
            </a:r>
            <a:endParaRPr lang="de-DE" altLang="de-DE" sz="2812" b="1" dirty="0"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4294967295"/>
          </p:nvPr>
        </p:nvSpPr>
        <p:spPr>
          <a:xfrm>
            <a:off x="6754813" y="1454150"/>
            <a:ext cx="5437187" cy="49609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de-DE" altLang="de-DE" sz="2531" b="1" dirty="0">
              <a:cs typeface="Tahoma" panose="020B0604030504040204" pitchFamily="34" charset="0"/>
            </a:endParaRPr>
          </a:p>
          <a:p>
            <a:pPr marL="0" indent="0" algn="ctr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de-DE" altLang="de-DE" sz="2812" b="1" dirty="0">
                <a:cs typeface="Tahoma" panose="020B0604030504040204" pitchFamily="34" charset="0"/>
              </a:rPr>
              <a:t>Digitales </a:t>
            </a:r>
            <a:r>
              <a:rPr lang="de-DE" altLang="de-DE" sz="2812" b="1" dirty="0" smtClean="0">
                <a:cs typeface="Tahoma" panose="020B0604030504040204" pitchFamily="34" charset="0"/>
              </a:rPr>
              <a:t>Personalmanagement</a:t>
            </a:r>
            <a:endParaRPr lang="de-DE" altLang="de-DE" sz="2812" b="1" dirty="0">
              <a:cs typeface="Tahoma" panose="020B0604030504040204" pitchFamily="34" charset="0"/>
            </a:endParaRPr>
          </a:p>
          <a:p>
            <a:pPr marL="0" indent="0" algn="ctr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de-DE" altLang="de-DE" sz="2531" b="1" dirty="0">
              <a:cs typeface="Tahoma" panose="020B0604030504040204" pitchFamily="34" charset="0"/>
            </a:endParaRPr>
          </a:p>
          <a:p>
            <a:pPr marL="0" indent="0" algn="ctr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de-DE" altLang="de-DE" sz="2531" b="1" dirty="0">
              <a:cs typeface="Tahoma" panose="020B0604030504040204" pitchFamily="34" charset="0"/>
            </a:endParaRPr>
          </a:p>
          <a:p>
            <a:pPr marL="0" indent="0" algn="ctr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de-DE" altLang="de-DE" sz="2531" b="1" dirty="0">
              <a:cs typeface="Tahoma" panose="020B0604030504040204" pitchFamily="34" charset="0"/>
            </a:endParaRPr>
          </a:p>
          <a:p>
            <a:pPr marL="0" indent="0" algn="ctr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de-DE" altLang="de-DE" sz="2812" b="1" dirty="0" smtClean="0">
                <a:cs typeface="Tahoma" panose="020B0604030504040204" pitchFamily="34" charset="0"/>
              </a:rPr>
              <a:t>Digitaler Rechnungseingang</a:t>
            </a:r>
            <a:endParaRPr lang="de-DE" altLang="de-DE" sz="2812" dirty="0">
              <a:solidFill>
                <a:srgbClr val="003366"/>
              </a:solidFill>
              <a:cs typeface="Tahoma" panose="020B0604030504040204" pitchFamily="34" charset="0"/>
            </a:endParaRPr>
          </a:p>
          <a:p>
            <a:pPr algn="ctr">
              <a:defRPr/>
            </a:pPr>
            <a:endParaRPr lang="de-DE" dirty="0"/>
          </a:p>
        </p:txBody>
      </p:sp>
      <p:pic>
        <p:nvPicPr>
          <p:cNvPr id="26629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3563938"/>
            <a:ext cx="36957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B364800C-F452-2944-8E05-010F12200975}"/>
              </a:ext>
            </a:extLst>
          </p:cNvPr>
          <p:cNvSpPr txBox="1"/>
          <p:nvPr/>
        </p:nvSpPr>
        <p:spPr>
          <a:xfrm>
            <a:off x="1404634" y="4002710"/>
            <a:ext cx="3971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Gegründet </a:t>
            </a:r>
            <a:r>
              <a:rPr lang="de-DE" sz="2800" dirty="0" smtClean="0">
                <a:solidFill>
                  <a:schemeClr val="bg1"/>
                </a:solidFill>
              </a:rPr>
              <a:t>1991</a:t>
            </a:r>
            <a:endParaRPr lang="de-DE" sz="2800" dirty="0">
              <a:solidFill>
                <a:schemeClr val="bg1"/>
              </a:solidFill>
            </a:endParaRPr>
          </a:p>
          <a:p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 smtClean="0">
                <a:solidFill>
                  <a:schemeClr val="bg1"/>
                </a:solidFill>
              </a:rPr>
              <a:t>Rietheim-Weilheim (HQ)</a:t>
            </a:r>
          </a:p>
          <a:p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Leipzig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172C4A6-49A8-9343-8B19-A70AE93A6B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3286" y="4949973"/>
            <a:ext cx="277867" cy="37048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EEDD610-C49C-9E47-81A9-D9F931D6BC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3286" y="5781906"/>
            <a:ext cx="277867" cy="37048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47EE310-6A09-2B47-AA2D-E6A3C2A3B95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47425" y="4073926"/>
            <a:ext cx="369588" cy="36958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7807381-B662-884F-9158-5DAE15D8DE54}"/>
              </a:ext>
            </a:extLst>
          </p:cNvPr>
          <p:cNvSpPr txBox="1"/>
          <p:nvPr/>
        </p:nvSpPr>
        <p:spPr>
          <a:xfrm>
            <a:off x="6594437" y="3993690"/>
            <a:ext cx="31628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100 Mitarbeiter </a:t>
            </a:r>
          </a:p>
          <a:p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 err="1">
                <a:solidFill>
                  <a:schemeClr val="bg1"/>
                </a:solidFill>
              </a:rPr>
              <a:t>Rengsdorf</a:t>
            </a:r>
            <a:endParaRPr lang="de-DE" sz="2800" dirty="0">
              <a:solidFill>
                <a:schemeClr val="bg1"/>
              </a:solidFill>
            </a:endParaRPr>
          </a:p>
          <a:p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 err="1">
                <a:solidFill>
                  <a:schemeClr val="bg1"/>
                </a:solidFill>
              </a:rPr>
              <a:t>Thayngen</a:t>
            </a:r>
            <a:r>
              <a:rPr lang="de-DE" sz="2800" dirty="0">
                <a:solidFill>
                  <a:schemeClr val="bg1"/>
                </a:solidFill>
              </a:rPr>
              <a:t> (Schweiz)</a:t>
            </a:r>
          </a:p>
          <a:p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268CE77-77FE-5745-B4C4-89642FBD80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87662" y="4949972"/>
            <a:ext cx="277867" cy="37048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21726E2-F4F4-9C4A-BDD4-D29F4F9DB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87662" y="5781904"/>
            <a:ext cx="277867" cy="37048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475D88E-E3A6-464B-A6B3-8774156476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8"/>
              </a:ext>
            </a:extLst>
          </a:blip>
          <a:stretch>
            <a:fillRect/>
          </a:stretch>
        </p:blipFill>
        <p:spPr>
          <a:xfrm>
            <a:off x="5882252" y="4098213"/>
            <a:ext cx="462000" cy="3696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2057"/>
            <a:ext cx="12192000" cy="34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1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0853D149-2B3D-E84C-889D-504F94D69F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" y="106"/>
            <a:ext cx="12191628" cy="54277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2ACAA02D-0C60-0C44-87F2-24533CD48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6005136"/>
            <a:ext cx="11639492" cy="540230"/>
          </a:xfrm>
        </p:spPr>
        <p:txBody>
          <a:bodyPr anchor="ctr" anchorCtr="0">
            <a:normAutofit fontScale="90000"/>
          </a:bodyPr>
          <a:lstStyle/>
          <a:p>
            <a:r>
              <a:rPr lang="de-DE" dirty="0">
                <a:latin typeface="+mn-lt"/>
              </a:rPr>
              <a:t>Erfahrung in vielen Branchen</a:t>
            </a:r>
          </a:p>
        </p:txBody>
      </p:sp>
      <p:sp>
        <p:nvSpPr>
          <p:cNvPr id="15" name="Untertitel 14">
            <a:extLst>
              <a:ext uri="{FF2B5EF4-FFF2-40B4-BE49-F238E27FC236}">
                <a16:creationId xmlns:a16="http://schemas.microsoft.com/office/drawing/2014/main" id="{D0D1A69B-5219-FA4F-86D7-49BC36D6071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5659122"/>
            <a:ext cx="11639492" cy="3817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 smtClean="0">
                <a:latin typeface="+mn-lt"/>
              </a:rPr>
              <a:t>Know-how </a:t>
            </a:r>
            <a:r>
              <a:rPr lang="de-DE" dirty="0">
                <a:latin typeface="+mn-lt"/>
              </a:rPr>
              <a:t>durch eigenes Consulting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6F80BE2-AF4F-5D47-8870-D3C262FB99F9}"/>
              </a:ext>
            </a:extLst>
          </p:cNvPr>
          <p:cNvSpPr txBox="1"/>
          <p:nvPr/>
        </p:nvSpPr>
        <p:spPr>
          <a:xfrm>
            <a:off x="187" y="1268089"/>
            <a:ext cx="2437730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31" b="1" dirty="0">
                <a:solidFill>
                  <a:srgbClr val="0080C9"/>
                </a:solidFill>
                <a:latin typeface="+mj-lt"/>
              </a:rPr>
              <a:t>Industrie</a:t>
            </a:r>
            <a:br>
              <a:rPr lang="de-DE" sz="2531" b="1" dirty="0">
                <a:solidFill>
                  <a:srgbClr val="0080C9"/>
                </a:solidFill>
                <a:latin typeface="+mj-lt"/>
              </a:rPr>
            </a:br>
            <a:r>
              <a:rPr lang="de-DE" sz="2531" b="1" dirty="0">
                <a:solidFill>
                  <a:srgbClr val="0080C9"/>
                </a:solidFill>
                <a:latin typeface="+mj-lt"/>
              </a:rPr>
              <a:t>Produktion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494F56D-F804-4848-90D8-FF6DE9CE05AC}"/>
              </a:ext>
            </a:extLst>
          </p:cNvPr>
          <p:cNvSpPr txBox="1"/>
          <p:nvPr/>
        </p:nvSpPr>
        <p:spPr>
          <a:xfrm>
            <a:off x="2437919" y="1261496"/>
            <a:ext cx="2436001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31" b="1" dirty="0">
                <a:solidFill>
                  <a:srgbClr val="0080C9"/>
                </a:solidFill>
                <a:latin typeface="+mj-lt"/>
              </a:rPr>
              <a:t>Hotels</a:t>
            </a:r>
          </a:p>
          <a:p>
            <a:pPr algn="ctr"/>
            <a:r>
              <a:rPr lang="de-DE" sz="2531" b="1" dirty="0" err="1">
                <a:solidFill>
                  <a:srgbClr val="0080C9"/>
                </a:solidFill>
                <a:latin typeface="+mj-lt"/>
              </a:rPr>
              <a:t>Confertainment</a:t>
            </a:r>
            <a:endParaRPr lang="de-DE" sz="2531" b="1" dirty="0">
              <a:solidFill>
                <a:srgbClr val="0080C9"/>
              </a:solidFill>
              <a:latin typeface="+mj-lt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E5BEB30-E1CE-8442-9CEC-42DB1C27901C}"/>
              </a:ext>
            </a:extLst>
          </p:cNvPr>
          <p:cNvSpPr txBox="1"/>
          <p:nvPr/>
        </p:nvSpPr>
        <p:spPr>
          <a:xfrm>
            <a:off x="4877701" y="1254901"/>
            <a:ext cx="2438326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31" b="1" dirty="0">
                <a:solidFill>
                  <a:srgbClr val="0080C9"/>
                </a:solidFill>
                <a:latin typeface="+mj-lt"/>
              </a:rPr>
              <a:t>Medizintechnik</a:t>
            </a:r>
          </a:p>
          <a:p>
            <a:pPr algn="ctr"/>
            <a:r>
              <a:rPr lang="de-DE" sz="2531" b="1" dirty="0">
                <a:solidFill>
                  <a:srgbClr val="0080C9"/>
                </a:solidFill>
                <a:latin typeface="+mj-lt"/>
              </a:rPr>
              <a:t>Klinikum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F9F0993-E6F1-B745-87E1-07E3429F102E}"/>
              </a:ext>
            </a:extLst>
          </p:cNvPr>
          <p:cNvSpPr txBox="1"/>
          <p:nvPr/>
        </p:nvSpPr>
        <p:spPr>
          <a:xfrm>
            <a:off x="7313108" y="1259850"/>
            <a:ext cx="2438326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31" b="1" dirty="0">
                <a:solidFill>
                  <a:srgbClr val="0080C9"/>
                </a:solidFill>
                <a:latin typeface="+mj-lt"/>
              </a:rPr>
              <a:t>Großhandel</a:t>
            </a:r>
          </a:p>
          <a:p>
            <a:pPr algn="ctr"/>
            <a:r>
              <a:rPr lang="de-DE" sz="2531" b="1" dirty="0">
                <a:solidFill>
                  <a:srgbClr val="0080C9"/>
                </a:solidFill>
                <a:latin typeface="+mj-lt"/>
              </a:rPr>
              <a:t>Einzelhandel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782CCC5-0FE6-074E-931A-46A5496EE498}"/>
              </a:ext>
            </a:extLst>
          </p:cNvPr>
          <p:cNvSpPr txBox="1"/>
          <p:nvPr/>
        </p:nvSpPr>
        <p:spPr>
          <a:xfrm>
            <a:off x="9753489" y="1268688"/>
            <a:ext cx="2438326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31" b="1" dirty="0">
                <a:solidFill>
                  <a:srgbClr val="0080C9"/>
                </a:solidFill>
                <a:latin typeface="+mj-lt"/>
              </a:rPr>
              <a:t>Transport</a:t>
            </a:r>
          </a:p>
          <a:p>
            <a:pPr algn="ctr"/>
            <a:r>
              <a:rPr lang="de-DE" sz="2531" b="1" dirty="0">
                <a:solidFill>
                  <a:srgbClr val="0080C9"/>
                </a:solidFill>
                <a:latin typeface="+mj-lt"/>
              </a:rPr>
              <a:t>Logistik</a:t>
            </a:r>
          </a:p>
        </p:txBody>
      </p:sp>
      <p:pic>
        <p:nvPicPr>
          <p:cNvPr id="43" name="Picture 4" descr="I:\Grafik\Kunden Logos\Noerpel gelb ohne Schriftzug.jpg">
            <a:extLst>
              <a:ext uri="{FF2B5EF4-FFF2-40B4-BE49-F238E27FC236}">
                <a16:creationId xmlns:a16="http://schemas.microsoft.com/office/drawing/2014/main" id="{682DE645-5C36-1D43-B496-EDC21492E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2674" y="2502224"/>
            <a:ext cx="1439956" cy="33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DB0C1BC4-A36A-F64A-9666-C322CB17B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2674" y="3497171"/>
            <a:ext cx="1439956" cy="485037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F39565E-9EF3-3940-AAA9-375EF5E94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2676" y="4602121"/>
            <a:ext cx="1434611" cy="480594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D51DF709-F53F-954A-B6D2-4F84F73C7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074" y="2483724"/>
            <a:ext cx="1439956" cy="367872"/>
          </a:xfrm>
          <a:prstGeom prst="rect">
            <a:avLst/>
          </a:prstGeom>
        </p:spPr>
      </p:pic>
      <p:pic>
        <p:nvPicPr>
          <p:cNvPr id="46" name="Grafik 15" descr="LOrange_farbe.JPG">
            <a:extLst>
              <a:ext uri="{FF2B5EF4-FFF2-40B4-BE49-F238E27FC236}">
                <a16:creationId xmlns:a16="http://schemas.microsoft.com/office/drawing/2014/main" id="{CA3D4738-0F9C-7048-967F-3FB10E758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74" y="3619603"/>
            <a:ext cx="1439956" cy="37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3B9CEF6A-EEAF-C54F-800D-704E899AEF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334" y="4671561"/>
            <a:ext cx="1440696" cy="384186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F3FD4F55-FBB5-9441-B547-FEEE46FB2F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5652" y="2457613"/>
            <a:ext cx="1440696" cy="512681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59999C74-2764-5F4F-A7AE-ECE2DF5126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5652" y="3669098"/>
            <a:ext cx="1440696" cy="249202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AD981B1E-2F6A-754E-80F4-3C2AB8E8F8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5505" y="4573134"/>
            <a:ext cx="1440992" cy="586166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119950C8-7B17-7744-88E4-DC4FD525E0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2293" y="2451000"/>
            <a:ext cx="1439956" cy="43332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0D2CA652-E3D4-804F-B947-DC660900DB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35941" y="2483724"/>
            <a:ext cx="1439956" cy="441586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C9A1ED98-0F01-5C42-AC78-A57E744FCBA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938" y="4606321"/>
            <a:ext cx="705962" cy="425718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C6DBEAC8-E28A-644C-A0A4-420B31E599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51948" y="3826192"/>
            <a:ext cx="1439956" cy="92108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B7F5708D-7471-6748-9A0D-5FDCF55CC7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25671" y="3619603"/>
            <a:ext cx="1439956" cy="464502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115358D8-2B5F-8E4C-AACC-B0AF27A84C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293" y="4547300"/>
            <a:ext cx="1439956" cy="63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0853D149-2B3D-E84C-889D-504F94D69F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" y="2055"/>
            <a:ext cx="12191628" cy="5427702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2ACAA02D-0C60-0C44-87F2-24533CD48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6005136"/>
            <a:ext cx="11639492" cy="540230"/>
          </a:xfrm>
        </p:spPr>
        <p:txBody>
          <a:bodyPr anchor="ctr" anchorCtr="0">
            <a:normAutofit fontScale="90000"/>
          </a:bodyPr>
          <a:lstStyle/>
          <a:p>
            <a:r>
              <a:rPr lang="de-DE" dirty="0">
                <a:latin typeface="+mn-lt"/>
              </a:rPr>
              <a:t>Erfahrung in vielen Branchen</a:t>
            </a:r>
          </a:p>
        </p:txBody>
      </p:sp>
      <p:sp>
        <p:nvSpPr>
          <p:cNvPr id="15" name="Untertitel 14">
            <a:extLst>
              <a:ext uri="{FF2B5EF4-FFF2-40B4-BE49-F238E27FC236}">
                <a16:creationId xmlns:a16="http://schemas.microsoft.com/office/drawing/2014/main" id="{D0D1A69B-5219-FA4F-86D7-49BC36D6071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5659122"/>
            <a:ext cx="11639492" cy="3817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 smtClean="0"/>
              <a:t>Know-how </a:t>
            </a:r>
            <a:r>
              <a:rPr lang="de-DE" dirty="0"/>
              <a:t>durch eigenes Consulting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6F80BE2-AF4F-5D47-8870-D3C262FB99F9}"/>
              </a:ext>
            </a:extLst>
          </p:cNvPr>
          <p:cNvSpPr txBox="1"/>
          <p:nvPr/>
        </p:nvSpPr>
        <p:spPr>
          <a:xfrm>
            <a:off x="187" y="1265138"/>
            <a:ext cx="2437730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31" b="1" dirty="0">
                <a:solidFill>
                  <a:srgbClr val="0080C9"/>
                </a:solidFill>
                <a:latin typeface="+mn-lt"/>
              </a:rPr>
              <a:t>Industrie</a:t>
            </a:r>
            <a:br>
              <a:rPr lang="de-DE" sz="2531" b="1" dirty="0">
                <a:solidFill>
                  <a:srgbClr val="0080C9"/>
                </a:solidFill>
                <a:latin typeface="+mn-lt"/>
              </a:rPr>
            </a:br>
            <a:r>
              <a:rPr lang="de-DE" sz="2531" b="1" dirty="0">
                <a:solidFill>
                  <a:srgbClr val="0080C9"/>
                </a:solidFill>
                <a:latin typeface="+mn-lt"/>
              </a:rPr>
              <a:t>Produktion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494F56D-F804-4848-90D8-FF6DE9CE05AC}"/>
              </a:ext>
            </a:extLst>
          </p:cNvPr>
          <p:cNvSpPr txBox="1"/>
          <p:nvPr/>
        </p:nvSpPr>
        <p:spPr>
          <a:xfrm>
            <a:off x="2437919" y="1258545"/>
            <a:ext cx="2436001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31" b="1" dirty="0">
                <a:solidFill>
                  <a:srgbClr val="0080C9"/>
                </a:solidFill>
                <a:latin typeface="+mn-lt"/>
              </a:rPr>
              <a:t>Hotels</a:t>
            </a:r>
          </a:p>
          <a:p>
            <a:pPr algn="ctr"/>
            <a:r>
              <a:rPr lang="de-DE" sz="2531" b="1" dirty="0" err="1">
                <a:solidFill>
                  <a:srgbClr val="0080C9"/>
                </a:solidFill>
                <a:latin typeface="+mn-lt"/>
              </a:rPr>
              <a:t>Confertainment</a:t>
            </a:r>
            <a:endParaRPr lang="de-DE" sz="2531" b="1" dirty="0">
              <a:solidFill>
                <a:srgbClr val="0080C9"/>
              </a:solidFill>
              <a:latin typeface="+mn-lt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E5BEB30-E1CE-8442-9CEC-42DB1C27901C}"/>
              </a:ext>
            </a:extLst>
          </p:cNvPr>
          <p:cNvSpPr txBox="1"/>
          <p:nvPr/>
        </p:nvSpPr>
        <p:spPr>
          <a:xfrm>
            <a:off x="4877701" y="1251949"/>
            <a:ext cx="2438326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31" b="1" dirty="0">
                <a:solidFill>
                  <a:srgbClr val="0080C9"/>
                </a:solidFill>
                <a:latin typeface="+mn-lt"/>
              </a:rPr>
              <a:t>Medizintechnik</a:t>
            </a:r>
          </a:p>
          <a:p>
            <a:pPr algn="ctr"/>
            <a:r>
              <a:rPr lang="de-DE" sz="2531" b="1" dirty="0">
                <a:solidFill>
                  <a:srgbClr val="0080C9"/>
                </a:solidFill>
                <a:latin typeface="+mn-lt"/>
              </a:rPr>
              <a:t>Klinikum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F9F0993-E6F1-B745-87E1-07E3429F102E}"/>
              </a:ext>
            </a:extLst>
          </p:cNvPr>
          <p:cNvSpPr txBox="1"/>
          <p:nvPr/>
        </p:nvSpPr>
        <p:spPr>
          <a:xfrm>
            <a:off x="7313108" y="1256898"/>
            <a:ext cx="2438326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31" b="1" dirty="0">
                <a:solidFill>
                  <a:srgbClr val="0080C9"/>
                </a:solidFill>
                <a:latin typeface="+mn-lt"/>
              </a:rPr>
              <a:t>Großhandel</a:t>
            </a:r>
          </a:p>
          <a:p>
            <a:pPr algn="ctr"/>
            <a:r>
              <a:rPr lang="de-DE" sz="2531" b="1" dirty="0">
                <a:solidFill>
                  <a:srgbClr val="0080C9"/>
                </a:solidFill>
                <a:latin typeface="+mn-lt"/>
              </a:rPr>
              <a:t>Einzelhandel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782CCC5-0FE6-074E-931A-46A5496EE498}"/>
              </a:ext>
            </a:extLst>
          </p:cNvPr>
          <p:cNvSpPr txBox="1"/>
          <p:nvPr/>
        </p:nvSpPr>
        <p:spPr>
          <a:xfrm>
            <a:off x="9753489" y="1261328"/>
            <a:ext cx="2438326" cy="6632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2531" b="1" dirty="0">
                <a:solidFill>
                  <a:srgbClr val="0080C9"/>
                </a:solidFill>
              </a:rPr>
              <a:t>Sonstige</a:t>
            </a:r>
          </a:p>
        </p:txBody>
      </p:sp>
      <p:pic>
        <p:nvPicPr>
          <p:cNvPr id="43" name="Picture 4" descr="I:\Grafik\Kunden Logos\Noerpel gelb ohne Schriftzug.jpg">
            <a:extLst>
              <a:ext uri="{FF2B5EF4-FFF2-40B4-BE49-F238E27FC236}">
                <a16:creationId xmlns:a16="http://schemas.microsoft.com/office/drawing/2014/main" id="{682DE645-5C36-1D43-B496-EDC21492E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2674" y="2502224"/>
            <a:ext cx="1439956" cy="33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119950C8-7B17-7744-88E4-DC4FD525E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293" y="2451000"/>
            <a:ext cx="1439956" cy="43332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0D2CA652-E3D4-804F-B947-DC660900D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5941" y="2483724"/>
            <a:ext cx="1439956" cy="441586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C6DBEAC8-E28A-644C-A0A4-420B31E599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1948" y="3826192"/>
            <a:ext cx="1439956" cy="9210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B0EFED6-51FA-BD4C-9E33-FEB70EC9D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336" y="2579165"/>
            <a:ext cx="1437181" cy="3964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5331B3-650C-DF44-A8FE-0B033335E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230" y="3497172"/>
            <a:ext cx="1535396" cy="511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84230FD-C621-4948-94C6-F73A3CB154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230" y="4637580"/>
            <a:ext cx="1528286" cy="3346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A04783-6C47-8342-B4BA-1F5F4FAF94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721" y="4448649"/>
            <a:ext cx="999578" cy="83000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01613BD-D58F-A34C-B429-F4051421A9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1023" y="2579165"/>
            <a:ext cx="1440845" cy="35142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1E1FD2B-CDF0-914C-A483-346FE2B37C6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023" y="3542104"/>
            <a:ext cx="1440845" cy="5561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C2A4492-630F-ED47-9773-10CCE94847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71023" y="4637581"/>
            <a:ext cx="1440845" cy="4276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8DBF647-7263-8444-A29E-7B08BECB8A9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639" y="3387752"/>
            <a:ext cx="1461264" cy="73063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F5F2E86-8D8F-5749-82CF-5C1C32936C8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641" y="4555180"/>
            <a:ext cx="1439957" cy="5893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DA7BF6B-7104-4C48-844F-BD6FE60BA40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1797" y="3690511"/>
            <a:ext cx="1436367" cy="19844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56056D6-58A4-B648-9902-2B6F4ED47E5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51798" y="4264616"/>
            <a:ext cx="1440789" cy="10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feld 13"/>
          <p:cNvSpPr txBox="1">
            <a:spLocks noChangeArrowheads="1"/>
          </p:cNvSpPr>
          <p:nvPr/>
        </p:nvSpPr>
        <p:spPr bwMode="auto">
          <a:xfrm>
            <a:off x="943133" y="4633877"/>
            <a:ext cx="5052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AC2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1800" dirty="0">
                <a:solidFill>
                  <a:schemeClr val="bg1"/>
                </a:solidFill>
                <a:latin typeface="+mj-lt"/>
              </a:rPr>
              <a:t>Lutz Krocker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1800" dirty="0">
                <a:solidFill>
                  <a:schemeClr val="bg1"/>
                </a:solidFill>
                <a:latin typeface="+mj-lt"/>
              </a:rPr>
              <a:t>Projekte, Produktmanagement, Marketing</a:t>
            </a:r>
          </a:p>
        </p:txBody>
      </p:sp>
      <p:sp>
        <p:nvSpPr>
          <p:cNvPr id="15366" name="Textfeld 14"/>
          <p:cNvSpPr txBox="1">
            <a:spLocks noChangeArrowheads="1"/>
          </p:cNvSpPr>
          <p:nvPr/>
        </p:nvSpPr>
        <p:spPr bwMode="auto">
          <a:xfrm>
            <a:off x="5995991" y="4633877"/>
            <a:ext cx="5110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AC2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1800" dirty="0">
                <a:solidFill>
                  <a:schemeClr val="bg1"/>
                </a:solidFill>
                <a:latin typeface="+mj-lt"/>
              </a:rPr>
              <a:t>Heinz Pretz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1800" dirty="0">
                <a:solidFill>
                  <a:schemeClr val="bg1"/>
                </a:solidFill>
                <a:latin typeface="+mj-lt"/>
              </a:rPr>
              <a:t>Entwicklung, Vertrieb, Service</a:t>
            </a:r>
          </a:p>
        </p:txBody>
      </p:sp>
      <p:pic>
        <p:nvPicPr>
          <p:cNvPr id="7" name="Grafik 2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2007" y="-3070"/>
            <a:ext cx="3014571" cy="20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700" y="-17358"/>
            <a:ext cx="3073306" cy="20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3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492" y="1693"/>
            <a:ext cx="3017746" cy="20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88" y="105"/>
            <a:ext cx="3076481" cy="20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-2988" y="-17357"/>
            <a:ext cx="12194803" cy="2057338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4299"/>
          </a:p>
        </p:txBody>
      </p:sp>
      <p:sp>
        <p:nvSpPr>
          <p:cNvPr id="12" name="Rechteck 11"/>
          <p:cNvSpPr/>
          <p:nvPr/>
        </p:nvSpPr>
        <p:spPr>
          <a:xfrm>
            <a:off x="-30119" y="2028868"/>
            <a:ext cx="12193216" cy="3981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4299"/>
          </a:p>
        </p:txBody>
      </p:sp>
      <p:pic>
        <p:nvPicPr>
          <p:cNvPr id="14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67" y="2390807"/>
            <a:ext cx="1650950" cy="64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56" y="5018040"/>
            <a:ext cx="1819219" cy="75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70" y="3778239"/>
            <a:ext cx="1855731" cy="58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r Verbinder 16"/>
          <p:cNvCxnSpPr/>
          <p:nvPr/>
        </p:nvCxnSpPr>
        <p:spPr>
          <a:xfrm>
            <a:off x="-2988" y="3328991"/>
            <a:ext cx="12194803" cy="0"/>
          </a:xfrm>
          <a:prstGeom prst="line">
            <a:avLst/>
          </a:prstGeom>
          <a:ln w="12700" cmpd="sng">
            <a:solidFill>
              <a:schemeClr val="tx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-6164" y="4708486"/>
            <a:ext cx="12193216" cy="0"/>
          </a:xfrm>
          <a:prstGeom prst="line">
            <a:avLst/>
          </a:prstGeom>
          <a:ln w="12700" cmpd="sng">
            <a:solidFill>
              <a:schemeClr val="tx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rafik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0124" y="5124971"/>
            <a:ext cx="2533572" cy="6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1618" y="3670293"/>
            <a:ext cx="1611263" cy="8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797" y="5204217"/>
            <a:ext cx="1947803" cy="3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057" y="2249524"/>
            <a:ext cx="1714448" cy="71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6241" y="2332072"/>
            <a:ext cx="1838269" cy="78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fik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526" y="4998990"/>
            <a:ext cx="1900180" cy="89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5866" y="2467005"/>
            <a:ext cx="2430388" cy="46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180" y="3649656"/>
            <a:ext cx="1977965" cy="70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73" y="3778239"/>
            <a:ext cx="1855731" cy="58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fik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043" y="2332072"/>
            <a:ext cx="1838269" cy="78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Grafik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329" y="5062996"/>
            <a:ext cx="1900180" cy="89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Grafik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9982" y="3649656"/>
            <a:ext cx="1977965" cy="70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850" y="3834033"/>
            <a:ext cx="2014475" cy="42807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-30119" y="-13777"/>
            <a:ext cx="12202742" cy="205733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3318076" y="1049433"/>
            <a:ext cx="2820902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12" b="1" dirty="0">
                <a:solidFill>
                  <a:srgbClr val="0080C8"/>
                </a:solidFill>
                <a:latin typeface="+mn-lt"/>
              </a:rPr>
              <a:t>Technischer Handel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52698" y="1513668"/>
            <a:ext cx="2771690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12" b="1" dirty="0">
                <a:solidFill>
                  <a:srgbClr val="0080C8"/>
                </a:solidFill>
                <a:latin typeface="+mn-lt"/>
              </a:rPr>
              <a:t>Möbelhandel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298516" y="1486614"/>
            <a:ext cx="2716130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12" b="1" dirty="0">
                <a:solidFill>
                  <a:srgbClr val="0080C8"/>
                </a:solidFill>
                <a:latin typeface="+mn-lt"/>
              </a:rPr>
              <a:t>Industrie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9324082" y="1056416"/>
            <a:ext cx="2649458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12" b="1" dirty="0">
                <a:solidFill>
                  <a:srgbClr val="0080C8"/>
                </a:solidFill>
                <a:latin typeface="+mn-lt"/>
              </a:rPr>
              <a:t>Gesundheit/</a:t>
            </a:r>
          </a:p>
          <a:p>
            <a:r>
              <a:rPr lang="de-DE" sz="2812" b="1" dirty="0">
                <a:solidFill>
                  <a:srgbClr val="0080C8"/>
                </a:solidFill>
                <a:latin typeface="+mn-lt"/>
              </a:rPr>
              <a:t>Soziales</a:t>
            </a:r>
          </a:p>
        </p:txBody>
      </p:sp>
      <p:sp>
        <p:nvSpPr>
          <p:cNvPr id="33" name="Titel 12">
            <a:extLst>
              <a:ext uri="{FF2B5EF4-FFF2-40B4-BE49-F238E27FC236}">
                <a16:creationId xmlns:a16="http://schemas.microsoft.com/office/drawing/2014/main" id="{2ACAA02D-0C60-0C44-87F2-24533CD48FFC}"/>
              </a:ext>
            </a:extLst>
          </p:cNvPr>
          <p:cNvSpPr txBox="1">
            <a:spLocks/>
          </p:cNvSpPr>
          <p:nvPr/>
        </p:nvSpPr>
        <p:spPr bwMode="auto">
          <a:xfrm>
            <a:off x="0" y="6367302"/>
            <a:ext cx="11639492" cy="5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457200" algn="l" defTabSz="6858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914400" algn="l" defTabSz="6858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1371600" algn="l" defTabSz="6858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1828800" algn="l" defTabSz="685800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smtClean="0">
                <a:latin typeface="+mn-lt"/>
              </a:rPr>
              <a:t>Erfahrung in vielen Branchen</a:t>
            </a:r>
            <a:endParaRPr lang="de-DE" dirty="0">
              <a:latin typeface="+mn-lt"/>
            </a:endParaRPr>
          </a:p>
        </p:txBody>
      </p:sp>
      <p:sp>
        <p:nvSpPr>
          <p:cNvPr id="35" name="Untertitel 14">
            <a:extLst>
              <a:ext uri="{FF2B5EF4-FFF2-40B4-BE49-F238E27FC236}">
                <a16:creationId xmlns:a16="http://schemas.microsoft.com/office/drawing/2014/main" id="{D0D1A69B-5219-FA4F-86D7-49BC36D60714}"/>
              </a:ext>
            </a:extLst>
          </p:cNvPr>
          <p:cNvSpPr txBox="1">
            <a:spLocks/>
          </p:cNvSpPr>
          <p:nvPr/>
        </p:nvSpPr>
        <p:spPr bwMode="auto">
          <a:xfrm>
            <a:off x="0" y="6021288"/>
            <a:ext cx="11639492" cy="38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171450" indent="-171450" algn="l" defTabSz="6858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mtClean="0"/>
              <a:t>Know-how durch eigenes Consulting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0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Warum PROXESS? – 5 gute Gründe!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4294967295"/>
          </p:nvPr>
        </p:nvSpPr>
        <p:spPr>
          <a:xfrm>
            <a:off x="1820863" y="1100138"/>
            <a:ext cx="10371137" cy="475932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ct val="30000"/>
              </a:spcBef>
              <a:buClr>
                <a:srgbClr val="0066FF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2812" b="1" dirty="0">
                <a:cs typeface="Tahoma" pitchFamily="34" charset="0"/>
                <a:sym typeface="Gill Sans" charset="0"/>
              </a:rPr>
              <a:t>TÜV-zertifiziertes Sicherheitssystem</a:t>
            </a: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rgbClr val="0066FF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2812" b="1" dirty="0">
                <a:cs typeface="Tahoma" pitchFamily="34" charset="0"/>
                <a:sym typeface="Gill Sans" charset="0"/>
              </a:rPr>
              <a:t>Über 20 Jahre DMS-Erfahrung </a:t>
            </a: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rgbClr val="0066FF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2812" b="1" dirty="0">
                <a:cs typeface="Tahoma" pitchFamily="34" charset="0"/>
                <a:sym typeface="Gill Sans" charset="0"/>
              </a:rPr>
              <a:t>Mit uns können Sie wachsen </a:t>
            </a: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rgbClr val="0066FF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2812" b="1" dirty="0">
                <a:cs typeface="Tahoma" pitchFamily="34" charset="0"/>
                <a:sym typeface="Gill Sans" charset="0"/>
              </a:rPr>
              <a:t>Zukunftsfähige Systemarchitektur mit Cloudfähigkeit</a:t>
            </a: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rgbClr val="0066FF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2812" b="1" dirty="0">
                <a:cs typeface="Tahoma" pitchFamily="34" charset="0"/>
                <a:sym typeface="Gill Sans" charset="0"/>
              </a:rPr>
              <a:t>Umfangreiches Gesamt-Lösungsportfolio </a:t>
            </a: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rgbClr val="0066FF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2812" b="1" dirty="0">
                <a:cs typeface="Tahoma" pitchFamily="34" charset="0"/>
                <a:sym typeface="Gill Sans" charset="0"/>
              </a:rPr>
              <a:t>Investitionssicherheit durch offenes System</a:t>
            </a: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rgbClr val="0066FF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2812" b="1" dirty="0" smtClean="0">
                <a:cs typeface="Tahoma" pitchFamily="34" charset="0"/>
                <a:sym typeface="Gill Sans" charset="0"/>
              </a:rPr>
              <a:t>Jährlich </a:t>
            </a:r>
            <a:r>
              <a:rPr lang="de-DE" sz="2812" b="1" dirty="0">
                <a:cs typeface="Tahoma" pitchFamily="34" charset="0"/>
                <a:sym typeface="Gill Sans" charset="0"/>
              </a:rPr>
              <a:t>Bestnoten für </a:t>
            </a:r>
            <a:r>
              <a:rPr lang="de-DE" sz="2812" b="1" dirty="0" smtClean="0">
                <a:cs typeface="Tahoma" pitchFamily="34" charset="0"/>
                <a:sym typeface="Gill Sans" charset="0"/>
              </a:rPr>
              <a:t>unseren PROXESS-Kundenservice </a:t>
            </a:r>
            <a:endParaRPr lang="de-DE" sz="2812" b="1" dirty="0">
              <a:cs typeface="Tahoma" pitchFamily="34" charset="0"/>
              <a:sym typeface="Gill Sans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797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5625" dirty="0"/>
              <a:t>Vielen Dank für Ihre Aufmerksamkeit!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476000" y="1624049"/>
            <a:ext cx="3240000" cy="3240000"/>
          </a:xfrm>
          <a:prstGeom prst="ellipse">
            <a:avLst/>
          </a:prstGeom>
          <a:noFill/>
          <a:ln>
            <a:solidFill>
              <a:srgbClr val="C9232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3600" b="1" dirty="0">
              <a:solidFill>
                <a:srgbClr val="86B3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469533" y="2764495"/>
            <a:ext cx="3240000" cy="996033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6000" dirty="0" smtClean="0">
                <a:solidFill>
                  <a:srgbClr val="C92323"/>
                </a:solidFill>
              </a:rPr>
              <a:t>100</a:t>
            </a:r>
            <a:endParaRPr lang="de-DE" sz="6000" dirty="0">
              <a:solidFill>
                <a:srgbClr val="C92323"/>
              </a:solidFill>
            </a:endParaRPr>
          </a:p>
        </p:txBody>
      </p:sp>
      <p:sp>
        <p:nvSpPr>
          <p:cNvPr id="9" name="Rechteck 8"/>
          <p:cNvSpPr>
            <a:spLocks/>
          </p:cNvSpPr>
          <p:nvPr/>
        </p:nvSpPr>
        <p:spPr>
          <a:xfrm>
            <a:off x="5378826" y="3775917"/>
            <a:ext cx="1418492" cy="349702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Mitarbeiter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28035" y="1624049"/>
            <a:ext cx="3240000" cy="3240000"/>
          </a:xfrm>
          <a:prstGeom prst="ellipse">
            <a:avLst/>
          </a:prstGeom>
          <a:noFill/>
          <a:ln>
            <a:solidFill>
              <a:srgbClr val="C9232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89000" y="2936341"/>
            <a:ext cx="2376264" cy="615417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0" dirty="0" smtClean="0">
                <a:solidFill>
                  <a:srgbClr val="C92323"/>
                </a:solidFill>
              </a:rPr>
              <a:t>2.600</a:t>
            </a:r>
            <a:endParaRPr lang="de-DE" sz="6000" dirty="0">
              <a:solidFill>
                <a:srgbClr val="C92323"/>
              </a:solidFill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1732304" y="3757454"/>
            <a:ext cx="831459" cy="349702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Kunden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9412960" y="3757454"/>
            <a:ext cx="1333733" cy="349702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Umsatz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423967" y="1624049"/>
            <a:ext cx="3240000" cy="3240000"/>
          </a:xfrm>
          <a:prstGeom prst="ellipse">
            <a:avLst/>
          </a:prstGeom>
          <a:noFill/>
          <a:ln>
            <a:solidFill>
              <a:srgbClr val="C9232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897815" y="2694005"/>
            <a:ext cx="2347547" cy="996033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6000" dirty="0" smtClean="0">
                <a:solidFill>
                  <a:srgbClr val="C92323"/>
                </a:solidFill>
              </a:rPr>
              <a:t>10 </a:t>
            </a:r>
            <a:r>
              <a:rPr lang="de-DE" sz="6000" dirty="0" err="1" smtClean="0">
                <a:solidFill>
                  <a:srgbClr val="C92323"/>
                </a:solidFill>
              </a:rPr>
              <a:t>Mio</a:t>
            </a:r>
            <a:r>
              <a:rPr lang="de-DE" sz="6000" dirty="0" smtClean="0">
                <a:solidFill>
                  <a:srgbClr val="C92323"/>
                </a:solidFill>
              </a:rPr>
              <a:t> </a:t>
            </a:r>
            <a:endParaRPr lang="de-DE" sz="6000" dirty="0">
              <a:solidFill>
                <a:srgbClr val="C92323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AAFA69-7EB2-A848-AAB6-10077A4B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+mn-lt"/>
              </a:rPr>
              <a:t>Weltweit vertraut der Mittelstand auf </a:t>
            </a:r>
            <a:r>
              <a:rPr lang="de-DE" dirty="0" smtClean="0">
                <a:latin typeface="+mn-lt"/>
              </a:rPr>
              <a:t>PROXESS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50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3">
            <a:extLst>
              <a:ext uri="{FF2B5EF4-FFF2-40B4-BE49-F238E27FC236}">
                <a16:creationId xmlns:a16="http://schemas.microsoft.com/office/drawing/2014/main" id="{8CB54733-0ADF-3845-A7F1-9917D064ACAB}"/>
              </a:ext>
            </a:extLst>
          </p:cNvPr>
          <p:cNvSpPr/>
          <p:nvPr/>
        </p:nvSpPr>
        <p:spPr>
          <a:xfrm>
            <a:off x="-464933" y="1241890"/>
            <a:ext cx="5522811" cy="5424797"/>
          </a:xfrm>
          <a:prstGeom prst="ellipse">
            <a:avLst/>
          </a:prstGeom>
          <a:noFill/>
          <a:ln>
            <a:solidFill>
              <a:srgbClr val="C9232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3600" b="1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AAFA69-7EB2-A848-AAB6-10077A4B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Auszeichnungen und Zertifikate</a:t>
            </a:r>
            <a:endParaRPr lang="de-DE" dirty="0"/>
          </a:p>
        </p:txBody>
      </p:sp>
      <p:sp>
        <p:nvSpPr>
          <p:cNvPr id="11" name="Ellipse 3">
            <a:extLst>
              <a:ext uri="{FF2B5EF4-FFF2-40B4-BE49-F238E27FC236}">
                <a16:creationId xmlns:a16="http://schemas.microsoft.com/office/drawing/2014/main" id="{F69AFD13-74B1-B14F-BA4B-913D1AA4626E}"/>
              </a:ext>
            </a:extLst>
          </p:cNvPr>
          <p:cNvSpPr/>
          <p:nvPr/>
        </p:nvSpPr>
        <p:spPr>
          <a:xfrm>
            <a:off x="5847487" y="-792058"/>
            <a:ext cx="5522811" cy="5424797"/>
          </a:xfrm>
          <a:prstGeom prst="ellipse">
            <a:avLst/>
          </a:prstGeom>
          <a:noFill/>
          <a:ln>
            <a:solidFill>
              <a:srgbClr val="C9232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3600" b="1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15" y="3104035"/>
            <a:ext cx="3113168" cy="164912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237" y="811043"/>
            <a:ext cx="2185594" cy="218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7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de-DE" altLang="de-DE" dirty="0" smtClean="0">
                <a:latin typeface="Tahoma" panose="020B0604030504040204" pitchFamily="34" charset="0"/>
                <a:cs typeface="Tahoma" panose="020B0604030504040204" pitchFamily="34" charset="0"/>
              </a:rPr>
              <a:t>Funktionsumfang</a:t>
            </a:r>
            <a:endParaRPr lang="de-DE" altLang="de-DE" baseline="30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557338"/>
            <a:ext cx="10945813" cy="2951162"/>
          </a:xfrm>
          <a:solidFill>
            <a:srgbClr val="FFFFFF"/>
          </a:solidFill>
        </p:spPr>
        <p:txBody>
          <a:bodyPr/>
          <a:lstStyle/>
          <a:p>
            <a:pPr indent="-287338" eaLnBrk="1" hangingPunct="1">
              <a:lnSpc>
                <a:spcPct val="90000"/>
              </a:lnSpc>
              <a:spcAft>
                <a:spcPct val="500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400" dirty="0" smtClean="0">
                <a:cs typeface="Tahoma" panose="020B0604030504040204" pitchFamily="34" charset="0"/>
              </a:rPr>
              <a:t>Der volle Leistungsumfang des SAP </a:t>
            </a:r>
            <a:r>
              <a:rPr lang="de-DE" altLang="de-DE" sz="2400" dirty="0" err="1" smtClean="0">
                <a:cs typeface="Tahoma" panose="020B0604030504040204" pitchFamily="34" charset="0"/>
              </a:rPr>
              <a:t>ArchiveLink</a:t>
            </a:r>
            <a:r>
              <a:rPr lang="de-DE" altLang="de-DE" sz="2400" baseline="30000" dirty="0" smtClean="0">
                <a:cs typeface="Tahoma" panose="020B0604030504040204" pitchFamily="34" charset="0"/>
              </a:rPr>
              <a:t>®</a:t>
            </a:r>
            <a:r>
              <a:rPr lang="de-DE" altLang="de-DE" sz="2400" dirty="0" smtClean="0">
                <a:cs typeface="Tahoma" panose="020B0604030504040204" pitchFamily="34" charset="0"/>
              </a:rPr>
              <a:t> wird unterstützt</a:t>
            </a:r>
          </a:p>
          <a:p>
            <a:pPr indent="-287338" eaLnBrk="1" hangingPunct="1">
              <a:lnSpc>
                <a:spcPct val="90000"/>
              </a:lnSpc>
              <a:spcAft>
                <a:spcPct val="500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400" dirty="0" smtClean="0">
                <a:cs typeface="Tahoma" panose="020B0604030504040204" pitchFamily="34" charset="0"/>
              </a:rPr>
              <a:t>Erfassung und revisionssichere Ablage von SAP R/3 Dokumenten</a:t>
            </a:r>
          </a:p>
          <a:p>
            <a:pPr indent="-287338" eaLnBrk="1" hangingPunct="1">
              <a:lnSpc>
                <a:spcPct val="90000"/>
              </a:lnSpc>
              <a:spcAft>
                <a:spcPct val="500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400" dirty="0" smtClean="0">
                <a:cs typeface="Tahoma" panose="020B0604030504040204" pitchFamily="34" charset="0"/>
              </a:rPr>
              <a:t>Zugriff aus dem SAP-GUI zur Anzeige oder Auswertung</a:t>
            </a:r>
          </a:p>
          <a:p>
            <a:pPr indent="-287338" eaLnBrk="1" hangingPunct="1">
              <a:lnSpc>
                <a:spcPct val="90000"/>
              </a:lnSpc>
              <a:spcAft>
                <a:spcPct val="500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400" dirty="0" smtClean="0">
                <a:cs typeface="Tahoma" panose="020B0604030504040204" pitchFamily="34" charset="0"/>
              </a:rPr>
              <a:t>Speicherung von SAP R/3 Inhalten auch außerhalb von SAP R/3</a:t>
            </a:r>
          </a:p>
          <a:p>
            <a:pPr indent="-287338" eaLnBrk="1" hangingPunct="1">
              <a:lnSpc>
                <a:spcPct val="90000"/>
              </a:lnSpc>
              <a:spcAft>
                <a:spcPct val="500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400" dirty="0" smtClean="0">
                <a:cs typeface="Tahoma" panose="020B0604030504040204" pitchFamily="34" charset="0"/>
              </a:rPr>
              <a:t>Zugriff auf archivierte Dokumente nach Indexübernahme auch über Browser möglich</a:t>
            </a:r>
          </a:p>
        </p:txBody>
      </p:sp>
      <p:grpSp>
        <p:nvGrpSpPr>
          <p:cNvPr id="16388" name="Gruppieren 4"/>
          <p:cNvGrpSpPr>
            <a:grpSpLocks/>
          </p:cNvGrpSpPr>
          <p:nvPr/>
        </p:nvGrpSpPr>
        <p:grpSpPr bwMode="auto">
          <a:xfrm>
            <a:off x="7912100" y="4857750"/>
            <a:ext cx="3656013" cy="1282700"/>
            <a:chOff x="7680176" y="8732696"/>
            <a:chExt cx="3656191" cy="1283767"/>
          </a:xfrm>
        </p:grpSpPr>
        <p:pic>
          <p:nvPicPr>
            <p:cNvPr id="10246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6320" y="8732696"/>
              <a:ext cx="2360047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Textfeld 3"/>
            <p:cNvSpPr txBox="1">
              <a:spLocks noChangeArrowheads="1"/>
            </p:cNvSpPr>
            <p:nvPr/>
          </p:nvSpPr>
          <p:spPr bwMode="auto">
            <a:xfrm>
              <a:off x="7680176" y="9647131"/>
              <a:ext cx="129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de-DE" altLang="de-DE" i="1"/>
                <a:t>certified by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838200" y="4857750"/>
            <a:ext cx="76340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b="1" dirty="0" smtClean="0">
                <a:latin typeface="+mj-lt"/>
              </a:rPr>
              <a:t>Die </a:t>
            </a:r>
            <a:r>
              <a:rPr lang="de-DE" sz="2800" b="1" dirty="0">
                <a:latin typeface="+mj-lt"/>
              </a:rPr>
              <a:t>PROXESS </a:t>
            </a:r>
            <a:r>
              <a:rPr lang="de-DE" altLang="de-DE" sz="2800" b="1" dirty="0">
                <a:latin typeface="+mj-lt"/>
                <a:cs typeface="Tahoma" panose="020B0604030504040204" pitchFamily="34" charset="0"/>
              </a:rPr>
              <a:t>SAP R/3</a:t>
            </a:r>
            <a:r>
              <a:rPr lang="de-DE" altLang="de-DE" sz="2800" b="1" baseline="30000" dirty="0">
                <a:latin typeface="+mj-lt"/>
                <a:cs typeface="Tahoma" panose="020B0604030504040204" pitchFamily="34" charset="0"/>
              </a:rPr>
              <a:t>® </a:t>
            </a:r>
            <a:r>
              <a:rPr lang="de-DE" altLang="de-DE" sz="2800" b="1" dirty="0" smtClean="0">
                <a:latin typeface="+mj-lt"/>
                <a:cs typeface="Tahoma" panose="020B0604030504040204" pitchFamily="34" charset="0"/>
              </a:rPr>
              <a:t>Integration </a:t>
            </a:r>
            <a:r>
              <a:rPr lang="de-DE" altLang="de-DE" sz="2800" b="1" dirty="0">
                <a:latin typeface="+mj-lt"/>
                <a:cs typeface="Tahoma" panose="020B0604030504040204" pitchFamily="34" charset="0"/>
              </a:rPr>
              <a:t>ist eine von der KGS Software GmbH zertifizierte Schnittstelle </a:t>
            </a:r>
          </a:p>
          <a:p>
            <a:pPr>
              <a:defRPr/>
            </a:pPr>
            <a:r>
              <a:rPr lang="de-DE" altLang="de-DE" sz="2800" b="1" dirty="0">
                <a:latin typeface="+mj-lt"/>
                <a:cs typeface="Tahoma" panose="020B0604030504040204" pitchFamily="34" charset="0"/>
              </a:rPr>
              <a:t>(SAPA-Link).</a:t>
            </a:r>
            <a:endParaRPr lang="de-DE" sz="2800" b="1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4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4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4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4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Was bedeutet die Bezeichnung SAP ArchiveLink</a:t>
            </a:r>
            <a:r>
              <a:rPr lang="de-DE" altLang="de-DE" sz="3200" baseline="30000" smtClean="0">
                <a:cs typeface="Arial" panose="020B0604020202020204" pitchFamily="34" charset="0"/>
              </a:rPr>
              <a:t>®</a:t>
            </a:r>
            <a:r>
              <a:rPr lang="de-DE" altLang="de-DE" smtClean="0"/>
              <a:t>?</a:t>
            </a:r>
          </a:p>
        </p:txBody>
      </p:sp>
      <p:sp>
        <p:nvSpPr>
          <p:cNvPr id="19459" name="Inhaltsplatzhalter 3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40287"/>
          </a:xfrm>
        </p:spPr>
        <p:txBody>
          <a:bodyPr/>
          <a:lstStyle/>
          <a:p>
            <a:pPr eaLnBrk="1" hangingPunct="1"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800" smtClean="0"/>
              <a:t> Einheitlicher SAP R/3-Schnittstellenstandard für alle Archivsysteme</a:t>
            </a:r>
          </a:p>
          <a:p>
            <a:pPr eaLnBrk="1" hangingPunct="1"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800" smtClean="0"/>
              <a:t> SAP ArchiveLink</a:t>
            </a:r>
            <a:r>
              <a:rPr lang="de-DE" altLang="de-DE" sz="2800" baseline="30000" smtClean="0">
                <a:cs typeface="Arial" panose="020B0604020202020204" pitchFamily="34" charset="0"/>
              </a:rPr>
              <a:t>®</a:t>
            </a:r>
            <a:r>
              <a:rPr lang="de-DE" altLang="de-DE" sz="2800" smtClean="0"/>
              <a:t> ist Bestandteil der SAP R/3-Basissoftware</a:t>
            </a:r>
          </a:p>
          <a:p>
            <a:pPr eaLnBrk="1" hangingPunct="1"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800" smtClean="0"/>
              <a:t> Einheitlich definierter Funktionsumfang für… </a:t>
            </a:r>
          </a:p>
          <a:p>
            <a:pPr lvl="1" eaLnBrk="1" hangingPunct="1"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500" smtClean="0"/>
              <a:t>Eingehende und ausgehende Belege </a:t>
            </a:r>
          </a:p>
          <a:p>
            <a:pPr lvl="1" eaLnBrk="1" hangingPunct="1"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500" smtClean="0"/>
              <a:t>SAP-Drucklisten </a:t>
            </a:r>
          </a:p>
          <a:p>
            <a:pPr lvl="1" eaLnBrk="1" hangingPunct="1"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500" smtClean="0"/>
              <a:t>SAP R/3 Daten)</a:t>
            </a:r>
          </a:p>
          <a:p>
            <a:pPr eaLnBrk="1" hangingPunct="1"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altLang="de-DE" sz="2800" smtClean="0"/>
              <a:t> Kommunikation erfolgt über HTTP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Zertifiziert und in bester Gesellschaft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1773238"/>
            <a:ext cx="6767513" cy="3819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16" name="Textfeld 6"/>
          <p:cNvSpPr txBox="1">
            <a:spLocks noChangeArrowheads="1"/>
          </p:cNvSpPr>
          <p:nvPr/>
        </p:nvSpPr>
        <p:spPr bwMode="auto">
          <a:xfrm>
            <a:off x="982663" y="2276475"/>
            <a:ext cx="3889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sz="3200"/>
              <a:t>Viele namhafte Archivhersteller haben ihre SAP-Schnittstelle durch die </a:t>
            </a:r>
            <a:r>
              <a:rPr lang="de-DE" altLang="de-DE" sz="3200" b="1">
                <a:solidFill>
                  <a:srgbClr val="0080C8"/>
                </a:solidFill>
              </a:rPr>
              <a:t>KGS Software GmbH </a:t>
            </a:r>
            <a:r>
              <a:rPr lang="de-DE" altLang="de-DE" sz="3200"/>
              <a:t>zertifizieren lassen.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3357563"/>
            <a:ext cx="4397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Schnittstellenaufbau </a:t>
            </a:r>
            <a:r>
              <a:rPr lang="de-DE" altLang="de-DE" dirty="0" smtClean="0"/>
              <a:t>des SAP </a:t>
            </a:r>
            <a:r>
              <a:rPr lang="de-DE" altLang="de-DE" dirty="0" err="1" smtClean="0"/>
              <a:t>ArchiveLinks</a:t>
            </a:r>
            <a:r>
              <a:rPr lang="de-DE" altLang="de-DE" sz="3200" baseline="30000" dirty="0" smtClean="0">
                <a:cs typeface="Arial" panose="020B0604020202020204" pitchFamily="34" charset="0"/>
              </a:rPr>
              <a:t>®</a:t>
            </a:r>
            <a:endParaRPr lang="de-DE" altLang="de-DE" dirty="0" smtClean="0"/>
          </a:p>
        </p:txBody>
      </p:sp>
      <p:grpSp>
        <p:nvGrpSpPr>
          <p:cNvPr id="14340" name="Gruppieren 10"/>
          <p:cNvGrpSpPr>
            <a:grpSpLocks/>
          </p:cNvGrpSpPr>
          <p:nvPr/>
        </p:nvGrpSpPr>
        <p:grpSpPr bwMode="auto">
          <a:xfrm>
            <a:off x="2640013" y="1381125"/>
            <a:ext cx="6781800" cy="4424363"/>
            <a:chOff x="2639616" y="1268413"/>
            <a:chExt cx="6782197" cy="4424362"/>
          </a:xfrm>
        </p:grpSpPr>
        <p:sp>
          <p:nvSpPr>
            <p:cNvPr id="336898" name="Rectangle 2"/>
            <p:cNvSpPr>
              <a:spLocks noChangeArrowheads="1"/>
            </p:cNvSpPr>
            <p:nvPr/>
          </p:nvSpPr>
          <p:spPr bwMode="auto">
            <a:xfrm>
              <a:off x="2639616" y="4294187"/>
              <a:ext cx="6750445" cy="5032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 defTabSz="762000">
                <a:lnSpc>
                  <a:spcPct val="150000"/>
                </a:lnSpc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62000">
                <a:lnSpc>
                  <a:spcPct val="150000"/>
                </a:lnSpc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62000">
                <a:lnSpc>
                  <a:spcPct val="150000"/>
                </a:lnSpc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620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620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620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620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620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620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  <a:defRPr/>
              </a:pPr>
              <a:endParaRPr lang="de-DE" altLang="de-DE" sz="2000" b="1" smtClean="0">
                <a:solidFill>
                  <a:srgbClr val="A7A6C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899" name="Rectangle 3"/>
            <p:cNvSpPr>
              <a:spLocks noChangeArrowheads="1"/>
            </p:cNvSpPr>
            <p:nvPr/>
          </p:nvSpPr>
          <p:spPr bwMode="auto">
            <a:xfrm>
              <a:off x="4727300" y="4292600"/>
              <a:ext cx="273701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lnSpc>
                  <a:spcPct val="150000"/>
                </a:lnSpc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  <a:defRPr/>
              </a:pPr>
              <a:r>
                <a:rPr lang="de-DE" altLang="de-DE" sz="2400" b="1" dirty="0" smtClean="0">
                  <a:solidFill>
                    <a:srgbClr val="1D2F68"/>
                  </a:solidFill>
                  <a:latin typeface="Futura Hv BT" pitchFamily="34" charset="0"/>
                  <a:cs typeface="Arial" panose="020B0604020202020204" pitchFamily="34" charset="0"/>
                </a:rPr>
                <a:t>  </a:t>
              </a:r>
              <a:r>
                <a:rPr lang="de-DE" altLang="de-DE" sz="2800" b="1" dirty="0" smtClean="0">
                  <a:latin typeface="+mn-lt"/>
                  <a:cs typeface="Arial" panose="020B0604020202020204" pitchFamily="34" charset="0"/>
                </a:rPr>
                <a:t>KGS - </a:t>
              </a:r>
              <a:r>
                <a:rPr lang="de-DE" altLang="de-DE" sz="2800" b="1" dirty="0" err="1" smtClean="0">
                  <a:latin typeface="+mn-lt"/>
                  <a:cs typeface="Arial" panose="020B0604020202020204" pitchFamily="34" charset="0"/>
                </a:rPr>
                <a:t>SAPALink</a:t>
              </a:r>
              <a:endParaRPr lang="de-DE" altLang="de-DE" sz="2800" dirty="0" smtClean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36900" name="Rectangle 4"/>
            <p:cNvSpPr>
              <a:spLocks noChangeArrowheads="1"/>
            </p:cNvSpPr>
            <p:nvPr/>
          </p:nvSpPr>
          <p:spPr bwMode="auto">
            <a:xfrm>
              <a:off x="2669780" y="2057401"/>
              <a:ext cx="6750445" cy="4905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 defTabSz="762000">
                <a:lnSpc>
                  <a:spcPct val="150000"/>
                </a:lnSpc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62000">
                <a:lnSpc>
                  <a:spcPct val="150000"/>
                </a:lnSpc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62000">
                <a:lnSpc>
                  <a:spcPct val="150000"/>
                </a:lnSpc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620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620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620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620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620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620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  <a:defRPr/>
              </a:pPr>
              <a:endParaRPr lang="de-DE" altLang="de-DE" sz="2000" b="1" smtClean="0">
                <a:solidFill>
                  <a:srgbClr val="A7A6C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901" name="Rectangle 5"/>
            <p:cNvSpPr>
              <a:spLocks noChangeArrowheads="1"/>
            </p:cNvSpPr>
            <p:nvPr/>
          </p:nvSpPr>
          <p:spPr bwMode="auto">
            <a:xfrm>
              <a:off x="4646333" y="2060576"/>
              <a:ext cx="295451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lnSpc>
                  <a:spcPct val="150000"/>
                </a:lnSpc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  <a:defRPr/>
              </a:pPr>
              <a:r>
                <a:rPr lang="de-DE" altLang="de-DE" sz="2400" b="1" dirty="0" smtClean="0">
                  <a:solidFill>
                    <a:srgbClr val="1D2F68"/>
                  </a:solidFill>
                  <a:latin typeface="Futura Hv BT" pitchFamily="34" charset="0"/>
                  <a:cs typeface="Arial" panose="020B0604020202020204" pitchFamily="34" charset="0"/>
                </a:rPr>
                <a:t>  </a:t>
              </a:r>
              <a:r>
                <a:rPr lang="de-DE" altLang="de-DE" sz="2800" b="1" dirty="0" smtClean="0">
                  <a:latin typeface="+mn-lt"/>
                  <a:cs typeface="Arial" panose="020B0604020202020204" pitchFamily="34" charset="0"/>
                </a:rPr>
                <a:t>SAP </a:t>
              </a:r>
              <a:r>
                <a:rPr lang="de-DE" altLang="de-DE" sz="2800" b="1" dirty="0" err="1" smtClean="0">
                  <a:latin typeface="+mn-lt"/>
                  <a:cs typeface="Arial" panose="020B0604020202020204" pitchFamily="34" charset="0"/>
                </a:rPr>
                <a:t>ArchiveLink</a:t>
              </a:r>
              <a:r>
                <a:rPr lang="de-DE" altLang="de-DE" sz="2800" b="1" baseline="30000" dirty="0" smtClean="0">
                  <a:latin typeface="+mn-lt"/>
                  <a:cs typeface="Arial" panose="020B0604020202020204" pitchFamily="34" charset="0"/>
                </a:rPr>
                <a:t>®</a:t>
              </a:r>
              <a:endParaRPr lang="de-DE" altLang="de-DE" sz="2800" dirty="0" smtClean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36902" name="Rectangle 6"/>
            <p:cNvSpPr>
              <a:spLocks noChangeArrowheads="1"/>
            </p:cNvSpPr>
            <p:nvPr/>
          </p:nvSpPr>
          <p:spPr bwMode="auto">
            <a:xfrm>
              <a:off x="2639616" y="5075237"/>
              <a:ext cx="6750445" cy="588963"/>
            </a:xfrm>
            <a:prstGeom prst="rect">
              <a:avLst/>
            </a:prstGeom>
            <a:solidFill>
              <a:srgbClr val="0080C8"/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150000"/>
                </a:lnSpc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  <a:defRPr/>
              </a:pPr>
              <a:endParaRPr lang="de-DE" altLang="de-DE" sz="1800" smtClean="0">
                <a:solidFill>
                  <a:srgbClr val="000066"/>
                </a:solidFill>
                <a:latin typeface="Arial" panose="020B0604020202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6906" name="Rectangle 10"/>
            <p:cNvSpPr>
              <a:spLocks noChangeArrowheads="1"/>
            </p:cNvSpPr>
            <p:nvPr/>
          </p:nvSpPr>
          <p:spPr bwMode="auto">
            <a:xfrm>
              <a:off x="2671368" y="1336676"/>
              <a:ext cx="6750445" cy="504825"/>
            </a:xfrm>
            <a:prstGeom prst="rect">
              <a:avLst/>
            </a:prstGeom>
            <a:solidFill>
              <a:srgbClr val="0080C8"/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150000"/>
                </a:lnSpc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  <a:defRPr/>
              </a:pPr>
              <a:endParaRPr lang="de-DE" altLang="de-DE" sz="1800" smtClean="0">
                <a:solidFill>
                  <a:srgbClr val="000066"/>
                </a:solidFill>
                <a:latin typeface="Arial" panose="020B0604020202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6910" name="Rectangle 14"/>
            <p:cNvSpPr>
              <a:spLocks noChangeArrowheads="1"/>
            </p:cNvSpPr>
            <p:nvPr/>
          </p:nvSpPr>
          <p:spPr bwMode="auto">
            <a:xfrm>
              <a:off x="4295475" y="1268413"/>
              <a:ext cx="333394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cs typeface="Arial" charset="0"/>
                </a:rPr>
                <a:t>         </a:t>
              </a:r>
              <a:r>
                <a:rPr lang="de-DE" sz="3600" b="1" dirty="0">
                  <a:solidFill>
                    <a:srgbClr val="FFFFFF"/>
                  </a:solidFill>
                  <a:latin typeface="+mj-lt"/>
                  <a:cs typeface="Arial" charset="0"/>
                </a:rPr>
                <a:t>SAP R/3</a:t>
              </a:r>
              <a:r>
                <a:rPr lang="de-DE" sz="3600" b="1" baseline="30000" dirty="0">
                  <a:solidFill>
                    <a:srgbClr val="FFFFFF"/>
                  </a:solidFill>
                  <a:latin typeface="+mj-lt"/>
                  <a:cs typeface="Arial" charset="0"/>
                </a:rPr>
                <a:t>®</a:t>
              </a:r>
              <a:endParaRPr lang="de-DE" sz="3600" dirty="0">
                <a:solidFill>
                  <a:schemeClr val="bg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36911" name="Rectangle 15"/>
            <p:cNvSpPr>
              <a:spLocks noChangeArrowheads="1"/>
            </p:cNvSpPr>
            <p:nvPr/>
          </p:nvSpPr>
          <p:spPr bwMode="auto">
            <a:xfrm>
              <a:off x="2876167" y="3716337"/>
              <a:ext cx="1119254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ct val="150000"/>
                </a:lnSpc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de-DE" altLang="de-DE" sz="1600" dirty="0" smtClean="0">
                  <a:latin typeface="+mj-lt"/>
                  <a:cs typeface="Arial" panose="020B0604020202020204" pitchFamily="34" charset="0"/>
                </a:rPr>
                <a:t>Drucklisten</a:t>
              </a:r>
            </a:p>
          </p:txBody>
        </p:sp>
        <p:sp>
          <p:nvSpPr>
            <p:cNvPr id="336912" name="Rectangle 16"/>
            <p:cNvSpPr>
              <a:spLocks noChangeArrowheads="1"/>
            </p:cNvSpPr>
            <p:nvPr/>
          </p:nvSpPr>
          <p:spPr bwMode="auto">
            <a:xfrm>
              <a:off x="4970202" y="3703637"/>
              <a:ext cx="2367101" cy="585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ct val="150000"/>
                </a:lnSpc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de-DE" altLang="de-DE" sz="1600" dirty="0" smtClean="0">
                  <a:latin typeface="+mj-lt"/>
                  <a:cs typeface="Arial" panose="020B0604020202020204" pitchFamily="34" charset="0"/>
                </a:rPr>
                <a:t>Eingehende / Ausgehende</a:t>
              </a:r>
              <a:br>
                <a:rPr lang="de-DE" altLang="de-DE" sz="1600" dirty="0" smtClean="0">
                  <a:latin typeface="+mj-lt"/>
                  <a:cs typeface="Arial" panose="020B0604020202020204" pitchFamily="34" charset="0"/>
                </a:rPr>
              </a:br>
              <a:r>
                <a:rPr lang="de-DE" altLang="de-DE" sz="1600" dirty="0" smtClean="0">
                  <a:latin typeface="+mj-lt"/>
                  <a:cs typeface="Arial" panose="020B0604020202020204" pitchFamily="34" charset="0"/>
                </a:rPr>
                <a:t>Dokumente</a:t>
              </a:r>
            </a:p>
          </p:txBody>
        </p:sp>
        <p:sp>
          <p:nvSpPr>
            <p:cNvPr id="336913" name="Rectangle 17"/>
            <p:cNvSpPr>
              <a:spLocks noChangeArrowheads="1"/>
            </p:cNvSpPr>
            <p:nvPr/>
          </p:nvSpPr>
          <p:spPr bwMode="auto">
            <a:xfrm>
              <a:off x="8234293" y="3700462"/>
              <a:ext cx="102717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ct val="150000"/>
                </a:lnSpc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  <a:defRPr/>
              </a:pPr>
              <a:r>
                <a:rPr lang="de-DE" altLang="de-DE" sz="1600" dirty="0" smtClean="0">
                  <a:latin typeface="+mn-lt"/>
                  <a:cs typeface="Arial" panose="020B0604020202020204" pitchFamily="34" charset="0"/>
                </a:rPr>
                <a:t>R/3 Daten</a:t>
              </a:r>
            </a:p>
          </p:txBody>
        </p:sp>
        <p:sp>
          <p:nvSpPr>
            <p:cNvPr id="18446" name="Rectangle 18"/>
            <p:cNvSpPr>
              <a:spLocks noChangeArrowheads="1"/>
            </p:cNvSpPr>
            <p:nvPr/>
          </p:nvSpPr>
          <p:spPr bwMode="auto">
            <a:xfrm>
              <a:off x="4655859" y="5051425"/>
              <a:ext cx="316883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lnSpc>
                  <a:spcPct val="150000"/>
                </a:lnSpc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  <a:defRPr/>
              </a:pPr>
              <a:r>
                <a:rPr lang="de-DE" altLang="de-DE" sz="3600" b="1" dirty="0" smtClean="0">
                  <a:solidFill>
                    <a:srgbClr val="FFFFFF"/>
                  </a:solidFill>
                  <a:latin typeface="Futura Hv BT" pitchFamily="34" charset="0"/>
                  <a:cs typeface="Arial" panose="020B0604020202020204" pitchFamily="34" charset="0"/>
                </a:rPr>
                <a:t>    </a:t>
              </a:r>
              <a:r>
                <a:rPr lang="de-DE" altLang="de-DE" sz="3600" b="1" dirty="0" smtClean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PROXESS</a:t>
              </a:r>
              <a:endParaRPr lang="de-DE" altLang="de-DE" sz="3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4352" name="Grafi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904" y="3018633"/>
              <a:ext cx="825472" cy="66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Grafik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248" y="2924944"/>
              <a:ext cx="622296" cy="71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Grafik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837" y="2852936"/>
              <a:ext cx="424403" cy="56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Grafik 8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237" y="3005336"/>
              <a:ext cx="424403" cy="56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Grafik 8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637" y="3157736"/>
              <a:ext cx="424403" cy="56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Pfeil nach oben 9"/>
            <p:cNvSpPr/>
            <p:nvPr/>
          </p:nvSpPr>
          <p:spPr>
            <a:xfrm>
              <a:off x="7557979" y="1844676"/>
              <a:ext cx="769982" cy="3217861"/>
            </a:xfrm>
            <a:prstGeom prst="upArrow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5" name="Pfeil nach oben 84"/>
            <p:cNvSpPr/>
            <p:nvPr/>
          </p:nvSpPr>
          <p:spPr>
            <a:xfrm rot="10800000">
              <a:off x="3957318" y="1854201"/>
              <a:ext cx="769982" cy="3217861"/>
            </a:xfrm>
            <a:prstGeom prst="upArrow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Archivierung ausgehender Dokumente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2400" dirty="0" smtClean="0"/>
              <a:t>Ausgangsbelege (z. B. Bestellung, Lieferschein, Faktura) werden von SAP R/3 an das PROXESS-Archiv übergeben.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2400" dirty="0" smtClean="0"/>
              <a:t>Die Archivierung erfolgt im kompatiblen PDF-Format.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2400" dirty="0" smtClean="0"/>
              <a:t>Alle Belege des SAP R/3 </a:t>
            </a:r>
            <a:r>
              <a:rPr lang="de-DE" sz="2400" dirty="0" err="1" smtClean="0"/>
              <a:t>ArchiveLink</a:t>
            </a:r>
            <a:r>
              <a:rPr lang="de-DE" altLang="de-DE" sz="2400" baseline="30000" dirty="0" smtClean="0">
                <a:latin typeface="+mj-lt"/>
              </a:rPr>
              <a:t>®</a:t>
            </a:r>
            <a:r>
              <a:rPr lang="de-DE" altLang="de-DE" sz="2400" dirty="0" smtClean="0">
                <a:latin typeface="+mj-lt"/>
              </a:rPr>
              <a:t>-Standards werden unterstützt.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2400" dirty="0" smtClean="0">
                <a:latin typeface="+mj-lt"/>
              </a:rPr>
              <a:t>Recherche und Dokumentanzeige ist von allen SAP-Arbeitsplätzen möglich.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2400" dirty="0" smtClean="0">
                <a:latin typeface="+mj-lt"/>
              </a:rPr>
              <a:t>Die Recherche wird durch eine attribuierte Suche unterstützt.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2400" dirty="0" smtClean="0">
                <a:latin typeface="+mj-lt"/>
              </a:rPr>
              <a:t>Nach der Indexübernahme ist die Recherche auch über den PROXESS-Client ohne SAP-GUI möglich.</a:t>
            </a:r>
          </a:p>
          <a:p>
            <a:pPr>
              <a:defRPr/>
            </a:pPr>
            <a:endParaRPr lang="de-DE" sz="2400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XESS Brand Gradiant">
  <a:themeElements>
    <a:clrScheme name="HABEL Sty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0C8"/>
      </a:accent1>
      <a:accent2>
        <a:srgbClr val="55A546"/>
      </a:accent2>
      <a:accent3>
        <a:srgbClr val="BD0B24"/>
      </a:accent3>
      <a:accent4>
        <a:srgbClr val="F7A600"/>
      </a:accent4>
      <a:accent5>
        <a:srgbClr val="E53013"/>
      </a:accent5>
      <a:accent6>
        <a:srgbClr val="005789"/>
      </a:accent6>
      <a:hlink>
        <a:srgbClr val="BD0B24"/>
      </a:hlink>
      <a:folHlink>
        <a:srgbClr val="900B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5" id="{C2569752-A1EF-4762-A36D-21E0DFECCE3A}" vid="{ABCC1853-F5E3-4799-BFF6-9138989E1903}"/>
    </a:ext>
  </a:extLst>
</a:theme>
</file>

<file path=ppt/theme/theme2.xml><?xml version="1.0" encoding="utf-8"?>
<a:theme xmlns:a="http://schemas.openxmlformats.org/drawingml/2006/main" name="PROXESS Brand White">
  <a:themeElements>
    <a:clrScheme name="HABEL Sty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0C8"/>
      </a:accent1>
      <a:accent2>
        <a:srgbClr val="55A546"/>
      </a:accent2>
      <a:accent3>
        <a:srgbClr val="BD0B24"/>
      </a:accent3>
      <a:accent4>
        <a:srgbClr val="F7A600"/>
      </a:accent4>
      <a:accent5>
        <a:srgbClr val="E53013"/>
      </a:accent5>
      <a:accent6>
        <a:srgbClr val="005789"/>
      </a:accent6>
      <a:hlink>
        <a:srgbClr val="BD0B24"/>
      </a:hlink>
      <a:folHlink>
        <a:srgbClr val="900B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5" id="{C2569752-A1EF-4762-A36D-21E0DFECCE3A}" vid="{BA47CE03-04F5-41B1-A026-8A27BA96FFCD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 PROXESS Brand 2019</Template>
  <TotalTime>0</TotalTime>
  <Words>677</Words>
  <Application>Microsoft Office PowerPoint</Application>
  <PresentationFormat>Breitbild</PresentationFormat>
  <Paragraphs>167</Paragraphs>
  <Slides>24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3" baseType="lpstr">
      <vt:lpstr>Calibri</vt:lpstr>
      <vt:lpstr>Arial</vt:lpstr>
      <vt:lpstr>Tahoma</vt:lpstr>
      <vt:lpstr>Wingdings</vt:lpstr>
      <vt:lpstr>Futura Hv BT</vt:lpstr>
      <vt:lpstr>Arial monospaced for SAP</vt:lpstr>
      <vt:lpstr>Gill Sans</vt:lpstr>
      <vt:lpstr>PROXESS Brand Gradiant</vt:lpstr>
      <vt:lpstr>PROXESS Brand White</vt:lpstr>
      <vt:lpstr>PROXESS SAP R/3 Integration Weniger Papier – Mehr Leistung</vt:lpstr>
      <vt:lpstr>PowerPoint-Präsentation</vt:lpstr>
      <vt:lpstr>Weltweit vertraut der Mittelstand auf PROXESS</vt:lpstr>
      <vt:lpstr>Auszeichnungen und Zertifikate</vt:lpstr>
      <vt:lpstr>Funktionsumfang</vt:lpstr>
      <vt:lpstr>Was bedeutet die Bezeichnung SAP ArchiveLink®?</vt:lpstr>
      <vt:lpstr>Zertifiziert und in bester Gesellschaft</vt:lpstr>
      <vt:lpstr>Schnittstellenaufbau des SAP ArchiveLinks®</vt:lpstr>
      <vt:lpstr>Archivierung ausgehender Dokumente</vt:lpstr>
      <vt:lpstr>Archivierung von Drucklisten aus SAP R/3</vt:lpstr>
      <vt:lpstr>Anzeige archivierter Drucklisten über SAP R/3</vt:lpstr>
      <vt:lpstr>Workflowszenarien für eingehende Dokumente </vt:lpstr>
      <vt:lpstr>Workflow mit Dokumentanzeige über den SAP R/3 - GUI</vt:lpstr>
      <vt:lpstr>Barcodeszenarien für eingehende Dokumente</vt:lpstr>
      <vt:lpstr>Liste offener Barcodes in SAP R/3</vt:lpstr>
      <vt:lpstr>Der Weg der SAP R/3-Dokumente ins PROXESS Archiv</vt:lpstr>
      <vt:lpstr>Customizing der Schnittstelle</vt:lpstr>
      <vt:lpstr>Vorteile und Nutzen des PROXESS SAP R/3 Links</vt:lpstr>
      <vt:lpstr>Weitere Lösungen rund um PROXESS</vt:lpstr>
      <vt:lpstr>Erfahrung in vielen Branchen</vt:lpstr>
      <vt:lpstr>Erfahrung in vielen Branchen</vt:lpstr>
      <vt:lpstr>PowerPoint-Präsentation</vt:lpstr>
      <vt:lpstr>Warum PROXESS? – 5 gute Gründe!</vt:lpstr>
      <vt:lpstr>Vielen Dank für Ihre Aufmerksamkeit!</vt:lpstr>
    </vt:vector>
  </TitlesOfParts>
  <Company>Akzentum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Rudi Menz</dc:creator>
  <cp:lastModifiedBy>Ahlgrim, Sabine</cp:lastModifiedBy>
  <cp:revision>160</cp:revision>
  <cp:lastPrinted>2019-05-24T07:17:06Z</cp:lastPrinted>
  <dcterms:created xsi:type="dcterms:W3CDTF">2004-01-22T15:20:39Z</dcterms:created>
  <dcterms:modified xsi:type="dcterms:W3CDTF">2019-10-24T09:08:50Z</dcterms:modified>
</cp:coreProperties>
</file>