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</p:sldMasterIdLst>
  <p:handoutMasterIdLst>
    <p:handoutMasterId r:id="rId46"/>
  </p:handoutMasterIdLst>
  <p:sldIdLst>
    <p:sldId id="310" r:id="rId3"/>
    <p:sldId id="311" r:id="rId4"/>
    <p:sldId id="276" r:id="rId5"/>
    <p:sldId id="268" r:id="rId6"/>
    <p:sldId id="312" r:id="rId7"/>
    <p:sldId id="313" r:id="rId8"/>
    <p:sldId id="314" r:id="rId9"/>
    <p:sldId id="269" r:id="rId10"/>
    <p:sldId id="270" r:id="rId11"/>
    <p:sldId id="315" r:id="rId12"/>
    <p:sldId id="320" r:id="rId13"/>
    <p:sldId id="271" r:id="rId14"/>
    <p:sldId id="272" r:id="rId15"/>
    <p:sldId id="316" r:id="rId16"/>
    <p:sldId id="309" r:id="rId17"/>
    <p:sldId id="298" r:id="rId18"/>
    <p:sldId id="278" r:id="rId19"/>
    <p:sldId id="280" r:id="rId20"/>
    <p:sldId id="317" r:id="rId21"/>
    <p:sldId id="281" r:id="rId22"/>
    <p:sldId id="318" r:id="rId23"/>
    <p:sldId id="282" r:id="rId24"/>
    <p:sldId id="283" r:id="rId25"/>
    <p:sldId id="319" r:id="rId26"/>
    <p:sldId id="306" r:id="rId27"/>
    <p:sldId id="325" r:id="rId28"/>
    <p:sldId id="287" r:id="rId29"/>
    <p:sldId id="299" r:id="rId30"/>
    <p:sldId id="321" r:id="rId31"/>
    <p:sldId id="303" r:id="rId32"/>
    <p:sldId id="324" r:id="rId33"/>
    <p:sldId id="323" r:id="rId34"/>
    <p:sldId id="322" r:id="rId35"/>
    <p:sldId id="291" r:id="rId36"/>
    <p:sldId id="295" r:id="rId37"/>
    <p:sldId id="279" r:id="rId38"/>
    <p:sldId id="294" r:id="rId39"/>
    <p:sldId id="293" r:id="rId40"/>
    <p:sldId id="292" r:id="rId41"/>
    <p:sldId id="296" r:id="rId42"/>
    <p:sldId id="327" r:id="rId43"/>
    <p:sldId id="326" r:id="rId44"/>
    <p:sldId id="304" r:id="rId45"/>
  </p:sldIdLst>
  <p:sldSz cx="12192000" cy="6858000"/>
  <p:notesSz cx="9872663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lgrim, Sabine" initials="AS" lastIdx="0" clrIdx="0">
    <p:extLst>
      <p:ext uri="{19B8F6BF-5375-455C-9EA6-DF929625EA0E}">
        <p15:presenceInfo xmlns:p15="http://schemas.microsoft.com/office/powerpoint/2012/main" userId="S-1-5-21-1087526532-128870181-754734023-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C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1" autoAdjust="0"/>
    <p:restoredTop sz="94660"/>
  </p:normalViewPr>
  <p:slideViewPr>
    <p:cSldViewPr snapToGrid="0">
      <p:cViewPr>
        <p:scale>
          <a:sx n="100" d="100"/>
          <a:sy n="100" d="100"/>
        </p:scale>
        <p:origin x="7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481AF-8FE4-4A84-922F-F0FD13B2AA9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837D-6582-4181-92A5-4F01173C3A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18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3E7F1FC-9BD5-A745-8D03-9B043D2F1D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Untertitel (Calibri, 24pt)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DDFD444-30C7-0D4A-9B02-BC5749165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013636"/>
            <a:ext cx="9144000" cy="2588402"/>
          </a:xfrm>
        </p:spPr>
        <p:txBody>
          <a:bodyPr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(Calibri, 60pt, Fett)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7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1" y="627262"/>
            <a:ext cx="361644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9" y="403962"/>
            <a:ext cx="3431393" cy="8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3E7F1FC-9BD5-A745-8D03-9B043D2F1D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Untertitel (Calibri, 24pt)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DDFD444-30C7-0D4A-9B02-BC5749165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013636"/>
            <a:ext cx="9144000" cy="2588402"/>
          </a:xfrm>
        </p:spPr>
        <p:txBody>
          <a:bodyPr anchor="b" anchorCtr="0">
            <a:normAutofit/>
          </a:bodyPr>
          <a:lstStyle>
            <a:lvl1pPr algn="ctr">
              <a:defRPr sz="6000" baseline="0"/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(Calibri, 60pt, Fett)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5EBE-1B18-7849-AD69-65AAFCE4F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797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 smtClean="0"/>
              <a:t>Titel für einen neuen Abschnitt</a:t>
            </a:r>
            <a:br>
              <a:rPr lang="de-DE" dirty="0" smtClean="0"/>
            </a:br>
            <a:r>
              <a:rPr lang="de-DE" dirty="0" smtClean="0"/>
              <a:t>(Calibri, 60pt,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B6B461-38E8-2944-8559-15BB816141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 (Calibri, 24pt)</a:t>
            </a:r>
          </a:p>
        </p:txBody>
      </p:sp>
    </p:spTree>
    <p:extLst>
      <p:ext uri="{BB962C8B-B14F-4D97-AF65-F5344CB8AC3E}">
        <p14:creationId xmlns:p14="http://schemas.microsoft.com/office/powerpoint/2010/main" val="27386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94334-247F-FC40-A469-3DB1366B1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0F8A1-60E1-2140-96B7-EBDCB5B8576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12BC6-AE24-D44D-A7B4-2E232D2BC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88081-703E-D543-9E5E-0BF505C377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25564"/>
            <a:ext cx="5181600" cy="5139032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DA070D-6095-5145-8F01-D05E0D0472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25562"/>
            <a:ext cx="5181600" cy="5139032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B8C13-C7EB-BB45-959A-B03DC7250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55"/>
            <a:ext cx="10515600" cy="1325563"/>
          </a:xfrm>
        </p:spPr>
        <p:txBody>
          <a:bodyPr/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390A9E-41B5-8842-A121-E528CB31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311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0CAD0-B945-FB49-97A9-A132B94325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155030"/>
            <a:ext cx="5157787" cy="4352096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A2899C-5E82-DC41-AC1F-05F056335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3311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C29D82-A7FB-D44C-B9A5-B4ECC591E3F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155030"/>
            <a:ext cx="5183188" cy="4352096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D1A8A-D17D-C64A-9A10-C7B96CFD2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7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5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16969-D0D1-CA4F-9AEA-F2895508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r>
              <a:rPr lang="de-DE" dirty="0" smtClean="0"/>
              <a:t>Calibri, 32pt, </a:t>
            </a:r>
            <a:br>
              <a:rPr lang="de-DE" dirty="0" smtClean="0"/>
            </a:br>
            <a:r>
              <a:rPr lang="de-DE" dirty="0" smtClean="0"/>
              <a:t>Fett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DE6215-5300-1A4D-95A4-5442FFB12C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6001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F15472-2B07-4D4F-91B4-31E175AD57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00200"/>
            <a:ext cx="3929061" cy="48736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Fließtext, Beschreibungstext (Calibri 16pt)</a:t>
            </a:r>
          </a:p>
        </p:txBody>
      </p:sp>
    </p:spTree>
    <p:extLst>
      <p:ext uri="{BB962C8B-B14F-4D97-AF65-F5344CB8AC3E}">
        <p14:creationId xmlns:p14="http://schemas.microsoft.com/office/powerpoint/2010/main" val="39892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5EBE-1B18-7849-AD69-65AAFCE4F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797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 smtClean="0"/>
              <a:t>Titel für einen neuen Abschnitt</a:t>
            </a:r>
            <a:br>
              <a:rPr lang="de-DE" dirty="0" smtClean="0"/>
            </a:br>
            <a:r>
              <a:rPr lang="de-DE" dirty="0" smtClean="0"/>
              <a:t>(Calibri, 60pt,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B6B461-38E8-2944-8559-15BB816141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 (Schrift: Calibri, 24pt)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08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8A763-FDE7-B44F-84EB-6E018643E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r>
              <a:rPr lang="de-DE" dirty="0" smtClean="0"/>
              <a:t>Calibri, 32pt, </a:t>
            </a:r>
            <a:br>
              <a:rPr lang="de-DE" dirty="0" smtClean="0"/>
            </a:br>
            <a:r>
              <a:rPr lang="de-DE" dirty="0" smtClean="0"/>
              <a:t>Fett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F80704-BA83-F947-A94E-C70D052E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873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EA5143-DE5E-3C48-B48F-823B543AA9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00200"/>
            <a:ext cx="3929061" cy="48736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Fließtext, Beschreibungstext (Calibri 16pt)</a:t>
            </a:r>
          </a:p>
        </p:txBody>
      </p:sp>
    </p:spTree>
    <p:extLst>
      <p:ext uri="{BB962C8B-B14F-4D97-AF65-F5344CB8AC3E}">
        <p14:creationId xmlns:p14="http://schemas.microsoft.com/office/powerpoint/2010/main" val="39816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94334-247F-FC40-A469-3DB1366B1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(Calibri, 44pt)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0F8A1-60E1-2140-96B7-EBDCB5B8576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49733"/>
            <a:ext cx="1466802" cy="3911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936" y="6509893"/>
            <a:ext cx="1640085" cy="279825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9204165" y="6601682"/>
            <a:ext cx="1792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0" dirty="0" smtClean="0">
                <a:solidFill>
                  <a:schemeClr val="bg1"/>
                </a:solidFill>
              </a:rPr>
              <a:t>Ein Produkt von</a:t>
            </a:r>
            <a:endParaRPr lang="de-DE" sz="1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12BC6-AE24-D44D-A7B4-2E232D2BC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(Calibri, 44pt)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88081-703E-D543-9E5E-0BF505C377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25564"/>
            <a:ext cx="5181600" cy="5139032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DA070D-6095-5145-8F01-D05E0D0472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25562"/>
            <a:ext cx="5181600" cy="5139032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6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B8C13-C7EB-BB45-959A-B03DC7250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55"/>
            <a:ext cx="10515600" cy="1325563"/>
          </a:xfrm>
        </p:spPr>
        <p:txBody>
          <a:bodyPr/>
          <a:lstStyle/>
          <a:p>
            <a:r>
              <a:rPr lang="de-DE" dirty="0" smtClean="0"/>
              <a:t>Folientitel (Calibri, 44pt)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390A9E-41B5-8842-A121-E528CB315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3311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 (Calibri, 24pt)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0CAD0-B945-FB49-97A9-A132B94325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155030"/>
            <a:ext cx="5157787" cy="4352096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A2899C-5E82-DC41-AC1F-05F056335C5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3311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 (Calibri, 24pt)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C29D82-A7FB-D44C-B9A5-B4ECC591E3F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155030"/>
            <a:ext cx="5183188" cy="4352096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1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D1A8A-D17D-C64A-9A10-C7B96CFD2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(Calibri, 44pt)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3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4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16969-D0D1-CA4F-9AEA-F2895508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DE6215-5300-1A4D-95A4-5442FFB12C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6001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F15472-2B07-4D4F-91B4-31E175AD57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00200"/>
            <a:ext cx="3929061" cy="48736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Fließtext, Beschreibungstext (Calibri 16pt)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1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8A763-FDE7-B44F-84EB-6E018643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F80704-BA83-F947-A94E-C70D052E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873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EA5143-DE5E-3C48-B48F-823B543AA9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00200"/>
            <a:ext cx="3929061" cy="48736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Fließtext, Beschreibungstext (Calibri 16pt)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0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0">
              <a:srgbClr val="0080C8"/>
            </a:gs>
            <a:gs pos="100000">
              <a:srgbClr val="55A54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2328D77-0F9E-534B-95B2-75A52DAEA8C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r="16207" b="7196"/>
          <a:stretch/>
        </p:blipFill>
        <p:spPr>
          <a:xfrm>
            <a:off x="7221072" y="664322"/>
            <a:ext cx="4970928" cy="6193678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96203F-1179-324B-BB25-DEF980CC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(Calibri, 44pt,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09AEF8-832A-B746-8134-162318E16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5160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A41695-CAF8-4145-A48A-2D0A1A8298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41446" y="6561135"/>
            <a:ext cx="913864" cy="2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4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96203F-1179-324B-BB25-DEF980CC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09AEF8-832A-B746-8134-162318E16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5160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4EA61B7-2954-E74C-A1D9-568E6674310D}"/>
              </a:ext>
            </a:extLst>
          </p:cNvPr>
          <p:cNvSpPr/>
          <p:nvPr/>
        </p:nvSpPr>
        <p:spPr>
          <a:xfrm>
            <a:off x="0" y="6561135"/>
            <a:ext cx="12192000" cy="242926"/>
          </a:xfrm>
          <a:prstGeom prst="rect">
            <a:avLst/>
          </a:prstGeom>
          <a:gradFill flip="none" rotWithShape="1">
            <a:gsLst>
              <a:gs pos="35000">
                <a:srgbClr val="0080C8"/>
              </a:gs>
              <a:gs pos="100000">
                <a:srgbClr val="55A5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C2F986A-5B6B-CC43-872E-A1634CA6C11D}"/>
              </a:ext>
            </a:extLst>
          </p:cNvPr>
          <p:cNvSpPr/>
          <p:nvPr/>
        </p:nvSpPr>
        <p:spPr>
          <a:xfrm>
            <a:off x="10852298" y="6561135"/>
            <a:ext cx="1092160" cy="242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7D376D-71B6-FC4A-A36C-2FD676CBC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41446" y="6561135"/>
            <a:ext cx="913864" cy="2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8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baseline="0">
          <a:solidFill>
            <a:srgbClr val="0080C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524000" y="4351282"/>
            <a:ext cx="9144000" cy="906518"/>
          </a:xfrm>
        </p:spPr>
        <p:txBody>
          <a:bodyPr/>
          <a:lstStyle/>
          <a:p>
            <a:r>
              <a:rPr lang="de-DE" dirty="0" smtClean="0"/>
              <a:t>Referent, Unternehmen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0" y="1013635"/>
            <a:ext cx="9144000" cy="33376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Rechtskonforme Archivierung mit Dynamics NAV / </a:t>
            </a:r>
            <a:br>
              <a:rPr lang="de-DE" dirty="0" smtClean="0"/>
            </a:br>
            <a:r>
              <a:rPr lang="de-DE" dirty="0" smtClean="0"/>
              <a:t>Dynamics 365 BC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1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Beleganzeige in Navision über Drop-Area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325563"/>
            <a:ext cx="5086008" cy="51602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/>
              <a:t>Durch Klick auf die Anzahl übertragener Dateien, öffnen sich die jeweiligen Posten.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archivierten Dokumente können… 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in der Navision Drop-Area angezeigt werden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im Langzeit-PROXESS-Archiv angezeigt werden 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in Navision lokal gelöscht werden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3"/>
          <a:stretch/>
        </p:blipFill>
        <p:spPr>
          <a:xfrm>
            <a:off x="6037376" y="3763889"/>
            <a:ext cx="4625207" cy="2711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6" t="33351"/>
          <a:stretch/>
        </p:blipFill>
        <p:spPr>
          <a:xfrm>
            <a:off x="9232807" y="1064743"/>
            <a:ext cx="2562311" cy="41011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11325513" y="3244488"/>
            <a:ext cx="478285" cy="372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10154093" y="3648527"/>
            <a:ext cx="1244008" cy="20292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6037376" y="5773478"/>
            <a:ext cx="4627084" cy="41467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035499" y="4167962"/>
            <a:ext cx="960723" cy="72301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995971" y="4171503"/>
            <a:ext cx="960723" cy="72301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954817" y="4164414"/>
            <a:ext cx="1153735" cy="72301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Recherche aus Navision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6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12" y="2449922"/>
            <a:ext cx="6891506" cy="37997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Anfrage im Kundenservice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199" y="1127051"/>
            <a:ext cx="10868247" cy="1175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Der </a:t>
            </a:r>
            <a:r>
              <a:rPr lang="de-DE" dirty="0"/>
              <a:t>Auftrag wurde geliefert und fakturiert. </a:t>
            </a:r>
            <a:r>
              <a:rPr lang="de-DE" dirty="0" smtClean="0"/>
              <a:t>Der </a:t>
            </a:r>
            <a:r>
              <a:rPr lang="de-DE" dirty="0"/>
              <a:t>Kunde ruft an und hat eine Rückfrage. Er kennt nur </a:t>
            </a:r>
            <a:r>
              <a:rPr lang="de-DE" dirty="0" smtClean="0"/>
              <a:t>noch seine Lieferscheinnummer.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241311" y="3171047"/>
            <a:ext cx="701749" cy="79632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943060" y="5597073"/>
            <a:ext cx="601578" cy="3128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403950" y="4679467"/>
            <a:ext cx="601578" cy="3128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948068" y="2108792"/>
            <a:ext cx="4059444" cy="412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838199" y="2360023"/>
            <a:ext cx="3916681" cy="3926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Über die Eingabe der Lieferscheinnummer in Navision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kann die komplette Auftragsakte aus dem Archiv aufgerufen werden.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5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Trefferliste der Auftragsakte im PROXESS-Archiv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740912" y="4433770"/>
            <a:ext cx="378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Abb.: Trefferliste aus PROXESS-Archiv „Dynamics 365“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08"/>
          <a:stretch/>
        </p:blipFill>
        <p:spPr>
          <a:xfrm>
            <a:off x="957897" y="1839433"/>
            <a:ext cx="10559677" cy="23178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8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0"/>
          <a:stretch/>
        </p:blipFill>
        <p:spPr>
          <a:xfrm>
            <a:off x="4467933" y="2108792"/>
            <a:ext cx="6376029" cy="34144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Belegsuche anhand einer Rechnungsnummer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348549" y="2690949"/>
            <a:ext cx="505098" cy="6531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985122" y="4650378"/>
            <a:ext cx="601578" cy="182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950286" y="3762104"/>
            <a:ext cx="2497028" cy="3831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948068" y="2108792"/>
            <a:ext cx="4059444" cy="412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838199" y="2108793"/>
            <a:ext cx="3429001" cy="341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Über den Menüpunkt „Belegsuche“ kann ein einzelner Beleg direkt aus dem Archiv aufgerufen werden.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199" y="0"/>
            <a:ext cx="10846981" cy="1325563"/>
          </a:xfrm>
        </p:spPr>
        <p:txBody>
          <a:bodyPr>
            <a:normAutofit/>
          </a:bodyPr>
          <a:lstStyle/>
          <a:p>
            <a:r>
              <a:rPr lang="de-DE" dirty="0" smtClean="0"/>
              <a:t>Aufruf Einzelbeleg (VK-Rechnung) im Archiv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1" y="1143504"/>
            <a:ext cx="9124505" cy="5036633"/>
          </a:xfrm>
          <a:prstGeom prst="rect">
            <a:avLst/>
          </a:prstGeom>
          <a:ln>
            <a:solidFill>
              <a:schemeClr val="lt2"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5672918" y="3694205"/>
            <a:ext cx="1237397" cy="11807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2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Einkaufsprozess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Einkaufsbestellung anlegen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325564"/>
            <a:ext cx="3671656" cy="494936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Wir haben ein Angebot von der Chronus AG erhalten und legen auf dieser Basis eine Einkaufsbestellung an.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546096" y="1424007"/>
            <a:ext cx="6353120" cy="4776486"/>
            <a:chOff x="4780549" y="1498438"/>
            <a:chExt cx="6353120" cy="477648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22115" b="22645"/>
            <a:stretch/>
          </p:blipFill>
          <p:spPr>
            <a:xfrm>
              <a:off x="4780549" y="1498438"/>
              <a:ext cx="6353120" cy="477648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hteck 8"/>
            <p:cNvSpPr/>
            <p:nvPr/>
          </p:nvSpPr>
          <p:spPr>
            <a:xfrm>
              <a:off x="4780549" y="1509244"/>
              <a:ext cx="2585139" cy="202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846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0"/>
          <a:stretch/>
        </p:blipFill>
        <p:spPr>
          <a:xfrm>
            <a:off x="4639588" y="1595327"/>
            <a:ext cx="7286281" cy="42951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Angebot des Lieferanten anhängen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0345482" y="2670183"/>
            <a:ext cx="1582484" cy="1806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325563"/>
            <a:ext cx="3425456" cy="51602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/>
              <a:t>Das Angebot der Chronus AG (PDF per E-Mail) wird </a:t>
            </a:r>
            <a:r>
              <a:rPr lang="de-DE" dirty="0" smtClean="0">
                <a:solidFill>
                  <a:srgbClr val="C00000"/>
                </a:solidFill>
              </a:rPr>
              <a:t>per Drag &amp; Drop </a:t>
            </a:r>
            <a:r>
              <a:rPr lang="de-DE" dirty="0" smtClean="0"/>
              <a:t>mit der Bestellung verknüpft.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Beide Dokumente werden mit passenden Indexdaten automatisch ans Archiv übergeben.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4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AB des Lieferanten anhängen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325563"/>
            <a:ext cx="3190198" cy="51602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Die eingehende AB wird ebenfalls </a:t>
            </a:r>
            <a:r>
              <a:rPr lang="de-DE" dirty="0" smtClean="0">
                <a:solidFill>
                  <a:srgbClr val="C00000"/>
                </a:solidFill>
              </a:rPr>
              <a:t>per Drag &amp; Drop </a:t>
            </a:r>
            <a:r>
              <a:rPr lang="de-DE" dirty="0" smtClean="0"/>
              <a:t>an den Bestellvorgang angehängt.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Es sind nun beide Eingangsdokumente (Angebot und AB) mit dem Vorgang verknüpft und archiviert.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9" y="1498312"/>
            <a:ext cx="7898063" cy="458351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229061" y="1818167"/>
            <a:ext cx="616688" cy="66985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283842" y="5071730"/>
            <a:ext cx="3934045" cy="48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1471907" y="4104166"/>
            <a:ext cx="415295" cy="299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>
            <a:stCxn id="10" idx="3"/>
          </p:cNvCxnSpPr>
          <p:nvPr/>
        </p:nvCxnSpPr>
        <p:spPr>
          <a:xfrm flipH="1">
            <a:off x="10226057" y="4359603"/>
            <a:ext cx="1306669" cy="9354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5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Funktionen im Überblick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029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Rechtskonforme </a:t>
            </a:r>
            <a:r>
              <a:rPr lang="de-DE" dirty="0" smtClean="0"/>
              <a:t>Archivierung aller Navision-Belegarten</a:t>
            </a:r>
            <a:endParaRPr lang="de-DE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Passend </a:t>
            </a:r>
            <a:r>
              <a:rPr lang="de-DE" dirty="0" smtClean="0"/>
              <a:t>für jede Unternehmensgröße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Mandantenfähig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/>
              <a:t>Archivierung online bzw. zeitgesteuert möglich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/>
              <a:t>E-Mails, Bilder etc. </a:t>
            </a:r>
            <a:r>
              <a:rPr lang="de-DE" dirty="0" smtClean="0"/>
              <a:t>per </a:t>
            </a:r>
            <a:r>
              <a:rPr lang="de-DE" dirty="0"/>
              <a:t>Drag &amp; Drop zum Vorgang hinzufügen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/>
              <a:t>Archivierung per Barcodeverknüpfung für </a:t>
            </a:r>
            <a:r>
              <a:rPr lang="de-DE" dirty="0" smtClean="0"/>
              <a:t>Papierdokumente</a:t>
            </a:r>
            <a:endParaRPr lang="de-DE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Integrierter Archivzugriff über die Navision-Oberfläche</a:t>
            </a:r>
            <a:endParaRPr lang="de-DE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Browserbasierter Archivc</a:t>
            </a:r>
            <a:r>
              <a:rPr lang="de-DE" dirty="0" smtClean="0"/>
              <a:t>lient mit vielen Suchoptionen</a:t>
            </a:r>
            <a:endParaRPr lang="de-DE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Einfache </a:t>
            </a:r>
            <a:r>
              <a:rPr lang="de-DE" dirty="0" smtClean="0"/>
              <a:t>Konfiguration der Schnittstelle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7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Eingehenden Lieferschein anhängen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325563"/>
            <a:ext cx="3606209" cy="51602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smtClean="0"/>
              <a:t>Der Wareneingang ist erfolgt.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Der unterschriebene Lieferschein wird mit dem Barcodeverfahren ebenfalls an den Vorgang angehängt archiviert.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35" y="1488198"/>
            <a:ext cx="7102550" cy="4433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9229061" y="1818167"/>
            <a:ext cx="616688" cy="66985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943596" y="5188689"/>
            <a:ext cx="4051009" cy="265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8133907" y="2562447"/>
            <a:ext cx="1265274" cy="2551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67" y="1722475"/>
            <a:ext cx="6554201" cy="3833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Drag &amp; Drop Infobox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8833" y="1176701"/>
            <a:ext cx="3988981" cy="5170936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Mit dem Buchen der Lieferung wird der angehängte Eingangslieferschein mit den passenden Indexdaten ans Archiv übergeben. </a:t>
            </a:r>
          </a:p>
          <a:p>
            <a:pPr marL="0" indent="0">
              <a:buNone/>
            </a:pPr>
            <a:r>
              <a:rPr lang="de-DE" dirty="0" smtClean="0"/>
              <a:t>Dieser Vorgang kann auch manuell angestoßen werden.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Über die Infobox können die verknüpften Dokument angezeigt werden.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196623" y="2838890"/>
            <a:ext cx="1345846" cy="1531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967861" y="4742121"/>
            <a:ext cx="3207496" cy="813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4603898" y="5082363"/>
            <a:ext cx="22328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Kreditorenrechnung anhängen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325563"/>
            <a:ext cx="3106479" cy="516029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Ebenfalls </a:t>
            </a:r>
            <a:r>
              <a:rPr lang="de-DE" b="1" dirty="0" smtClean="0">
                <a:solidFill>
                  <a:srgbClr val="0080C8"/>
                </a:solidFill>
              </a:rPr>
              <a:t>per Drag &amp; Drop</a:t>
            </a:r>
            <a:r>
              <a:rPr lang="de-DE" dirty="0" smtClean="0"/>
              <a:t> wird die Kreditorenrechnung an den Vorgang angehängt.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75" y="1580740"/>
            <a:ext cx="7555164" cy="46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Ansicht aller verknüpften Dokumente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61" y="1560552"/>
            <a:ext cx="7341038" cy="4532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38200" y="1325563"/>
            <a:ext cx="3510516" cy="491574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Übersicht  aller mit dem Bestellvorgang verknüpften Eingangsdokumente.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6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Ansicht aus Sicht der gebuchten Rechnung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199" y="1325563"/>
            <a:ext cx="10421679" cy="1162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Auch über die Kreditorenrechnung können die angehängten Dokumente angezeigt werden.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5" y="2704291"/>
            <a:ext cx="9901486" cy="3263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1998892" y="3094076"/>
            <a:ext cx="1127081" cy="893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1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Recherche aus Navision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0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Recherche nach Einzelbeleg aus Navision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8014"/>
            <a:ext cx="3267075" cy="3808412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Gewünschten Beleg in Navision auswählen</a:t>
            </a:r>
          </a:p>
          <a:p>
            <a:pPr marL="0" indent="0">
              <a:buClr>
                <a:srgbClr val="0080C8"/>
              </a:buClr>
              <a:buNone/>
            </a:pPr>
            <a:endParaRPr lang="de-DE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Über „Belegsuche“ kann der Einzelbeleg im Archiv aufgerufen werden.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1798273"/>
            <a:ext cx="7619927" cy="43132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6291127" y="5012167"/>
            <a:ext cx="545864" cy="2807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894744" y="2514599"/>
            <a:ext cx="667856" cy="8858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6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Belegansicht nach Recherche im Archiv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43302"/>
            <a:ext cx="9591675" cy="48178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Recherche nach Bestellakte aus der EK-Rechnung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541715"/>
            <a:ext cx="3829493" cy="483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Wenn die Nummer der </a:t>
            </a:r>
          </a:p>
          <a:p>
            <a:pPr marL="0" indent="0">
              <a:buNone/>
            </a:pPr>
            <a:r>
              <a:rPr lang="de-DE" dirty="0" smtClean="0"/>
              <a:t>EK-Rechnung  </a:t>
            </a:r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Bsp</a:t>
            </a:r>
            <a:r>
              <a:rPr lang="de-DE" dirty="0" smtClean="0"/>
              <a:t>: 108036) </a:t>
            </a:r>
          </a:p>
          <a:p>
            <a:pPr marL="0" indent="0">
              <a:buNone/>
            </a:pPr>
            <a:r>
              <a:rPr lang="de-DE" dirty="0" smtClean="0"/>
              <a:t>bekannt ist, kann hierüber die gesamte Bestellakte im Archiv aufgerufen werden.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5"/>
          <a:stretch/>
        </p:blipFill>
        <p:spPr>
          <a:xfrm>
            <a:off x="4812266" y="1648045"/>
            <a:ext cx="7043044" cy="44231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8218970" y="2554620"/>
            <a:ext cx="853264" cy="890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9686257" y="4278963"/>
            <a:ext cx="797445" cy="3674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9734290" y="4327446"/>
            <a:ext cx="7068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108036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1509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Bestellakte und Dokumentansicht im Archiv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4"/>
          <a:stretch/>
        </p:blipFill>
        <p:spPr>
          <a:xfrm>
            <a:off x="625554" y="1058908"/>
            <a:ext cx="11040465" cy="51398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9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Verkaufsprozess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3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Dokumente zu Kreditor, Debitor und Artikel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6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Drag &amp; Drop oder Barcodeverknüpfung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80C8"/>
                </a:solidFill>
              </a:rPr>
              <a:t>Digitale Dokumente </a:t>
            </a:r>
            <a:r>
              <a:rPr lang="de-DE" dirty="0" smtClean="0"/>
              <a:t>werden </a:t>
            </a:r>
            <a:r>
              <a:rPr lang="de-DE" dirty="0" smtClean="0"/>
              <a:t>am einfachsten </a:t>
            </a:r>
            <a:r>
              <a:rPr lang="de-DE" b="1" dirty="0" smtClean="0"/>
              <a:t>per </a:t>
            </a:r>
            <a:r>
              <a:rPr lang="de-DE" b="1" dirty="0" smtClean="0"/>
              <a:t>Drag &amp; Drop </a:t>
            </a:r>
            <a:r>
              <a:rPr lang="de-DE" dirty="0" smtClean="0"/>
              <a:t>zum Artikel, Debitor oder Kreditor hinzugefügt </a:t>
            </a:r>
            <a:r>
              <a:rPr lang="de-DE" dirty="0" smtClean="0"/>
              <a:t>(z.B. Office-Dokumente, Fotos etc., E-Mail-Anhänge</a:t>
            </a:r>
            <a:r>
              <a:rPr lang="de-DE" dirty="0" smtClean="0"/>
              <a:t>).</a:t>
            </a:r>
            <a:endParaRPr lang="de-DE" dirty="0" smtClean="0"/>
          </a:p>
          <a:p>
            <a:pPr>
              <a:spcAft>
                <a:spcPts val="10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80C8"/>
                </a:solidFill>
              </a:rPr>
              <a:t>Schriftliche Dokumente </a:t>
            </a:r>
            <a:r>
              <a:rPr lang="de-DE" dirty="0" smtClean="0"/>
              <a:t>werden </a:t>
            </a:r>
            <a:r>
              <a:rPr lang="de-DE" b="1" dirty="0" smtClean="0"/>
              <a:t>per Barcode-Verknüpfung </a:t>
            </a:r>
            <a:r>
              <a:rPr lang="de-DE" dirty="0" smtClean="0"/>
              <a:t>und Scannen hinzugefügt (z. B. Zeichnungen, unterschriebene Dokumente, Briefpost</a:t>
            </a:r>
            <a:r>
              <a:rPr lang="de-DE" dirty="0" smtClean="0"/>
              <a:t>).</a:t>
            </a:r>
            <a:endParaRPr lang="de-DE" dirty="0" smtClean="0"/>
          </a:p>
          <a:p>
            <a:pPr>
              <a:spcAft>
                <a:spcPts val="10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Alle Dokumente </a:t>
            </a:r>
            <a:r>
              <a:rPr lang="de-DE" dirty="0" smtClean="0"/>
              <a:t>können </a:t>
            </a:r>
            <a:r>
              <a:rPr lang="de-DE" dirty="0" smtClean="0"/>
              <a:t>grundsätzlich über </a:t>
            </a:r>
            <a:r>
              <a:rPr lang="de-DE" dirty="0" smtClean="0"/>
              <a:t>beide Wege an den </a:t>
            </a:r>
            <a:r>
              <a:rPr lang="de-DE" b="1" dirty="0" smtClean="0"/>
              <a:t>Kreditor, Debitor oder Artikel</a:t>
            </a:r>
            <a:r>
              <a:rPr lang="de-DE" dirty="0" smtClean="0"/>
              <a:t> in Navision angehängt </a:t>
            </a:r>
            <a:r>
              <a:rPr lang="de-DE" dirty="0" smtClean="0"/>
              <a:t>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8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Dokumente per Drag &amp; Drop verknüpfen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28" y="1711842"/>
            <a:ext cx="7287501" cy="37809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Inhaltsplatzhalter 4"/>
          <p:cNvSpPr txBox="1">
            <a:spLocks/>
          </p:cNvSpPr>
          <p:nvPr/>
        </p:nvSpPr>
        <p:spPr>
          <a:xfrm>
            <a:off x="838201" y="1533377"/>
            <a:ext cx="3779327" cy="468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2200" dirty="0" smtClean="0"/>
              <a:t>Beispiel: Kreditor in Navision aufrufen</a:t>
            </a:r>
          </a:p>
          <a:p>
            <a:pPr marL="0" indent="0">
              <a:buClr>
                <a:srgbClr val="0080C8"/>
              </a:buClr>
              <a:buNone/>
            </a:pPr>
            <a:endParaRPr lang="de-DE" sz="2200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2200" dirty="0" smtClean="0"/>
              <a:t>Datei auf </a:t>
            </a:r>
            <a:r>
              <a:rPr lang="de-DE" sz="2200" dirty="0" smtClean="0"/>
              <a:t>die PROXESS Drop Zone ziehen</a:t>
            </a:r>
          </a:p>
          <a:p>
            <a:pPr marL="0" indent="0">
              <a:buClr>
                <a:srgbClr val="0080C8"/>
              </a:buClr>
              <a:buFont typeface="Arial" panose="020B0604020202020204" pitchFamily="34" charset="0"/>
              <a:buNone/>
            </a:pPr>
            <a:endParaRPr lang="de-DE" sz="2200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2200" dirty="0" smtClean="0"/>
              <a:t>Dokumenttyp für </a:t>
            </a:r>
            <a:r>
              <a:rPr lang="de-DE" sz="2200" dirty="0" smtClean="0"/>
              <a:t>das </a:t>
            </a:r>
            <a:r>
              <a:rPr lang="de-DE" sz="2200" dirty="0" smtClean="0"/>
              <a:t>Archiv wählen und sofort archivieren.</a:t>
            </a:r>
            <a:endParaRPr lang="de-DE" sz="2200" dirty="0"/>
          </a:p>
        </p:txBody>
      </p:sp>
      <p:sp>
        <p:nvSpPr>
          <p:cNvPr id="7" name="Rechteck 6"/>
          <p:cNvSpPr/>
          <p:nvPr/>
        </p:nvSpPr>
        <p:spPr>
          <a:xfrm>
            <a:off x="10494335" y="2756496"/>
            <a:ext cx="1297172" cy="1053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4368867" y="3282752"/>
            <a:ext cx="61254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5766067" y="3577571"/>
            <a:ext cx="1910874" cy="13997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1"/>
          <a:stretch/>
        </p:blipFill>
        <p:spPr>
          <a:xfrm>
            <a:off x="4368867" y="4335712"/>
            <a:ext cx="3832598" cy="20864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4385087" y="5281436"/>
            <a:ext cx="3080837" cy="16477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0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Dokumente per Barcode verknüpfen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199" y="1325564"/>
            <a:ext cx="3413333" cy="4888806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2200" dirty="0" smtClean="0"/>
              <a:t>Ein Barcodeetikett </a:t>
            </a:r>
            <a:r>
              <a:rPr lang="de-DE" sz="2200" dirty="0"/>
              <a:t>auf </a:t>
            </a:r>
            <a:r>
              <a:rPr lang="de-DE" sz="2200" dirty="0" smtClean="0"/>
              <a:t>dem Dokument aufbringen und scannen oder von PROXESS automatisch generieren </a:t>
            </a:r>
            <a:r>
              <a:rPr lang="de-DE" sz="2200" dirty="0" smtClean="0"/>
              <a:t>lassen (Bsp. Word, E-Mail)</a:t>
            </a:r>
            <a:endParaRPr lang="de-DE" sz="2200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endParaRPr lang="de-DE" sz="2200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2200" dirty="0" smtClean="0"/>
              <a:t>Beispiel:</a:t>
            </a:r>
            <a:r>
              <a:rPr lang="de-DE" sz="2200" dirty="0" smtClean="0"/>
              <a:t> Gewünschten </a:t>
            </a:r>
            <a:r>
              <a:rPr lang="de-DE" sz="2200" dirty="0" smtClean="0"/>
              <a:t>Artikel in Navision aufrufen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endParaRPr lang="de-DE" sz="2200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2200" dirty="0" smtClean="0"/>
              <a:t>„Dokument verknüpfen“ wählen</a:t>
            </a:r>
          </a:p>
          <a:p>
            <a:pPr marL="0" indent="0">
              <a:buClr>
                <a:srgbClr val="0080C8"/>
              </a:buClr>
              <a:buNone/>
            </a:pPr>
            <a:endParaRPr lang="de-DE" sz="2200" dirty="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2200" dirty="0" smtClean="0"/>
              <a:t>Barcodenummer (Etikett oder aus  Zwischenablage) </a:t>
            </a:r>
            <a:r>
              <a:rPr lang="de-DE" sz="2200" dirty="0" smtClean="0"/>
              <a:t>eingeben, Dokumenttyp wählen und sofort archivieren.</a:t>
            </a:r>
            <a:endParaRPr lang="de-DE" sz="22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32" y="1643707"/>
            <a:ext cx="7603770" cy="4055344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5437533" y="4404017"/>
            <a:ext cx="995165" cy="28139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444949" y="3551274"/>
            <a:ext cx="1892595" cy="988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10770782" y="2137143"/>
            <a:ext cx="946298" cy="595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3802566" y="4716232"/>
            <a:ext cx="2608542" cy="2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802566" y="2494959"/>
            <a:ext cx="6968216" cy="1374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Konfiguration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7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Allgemeine Einrichtungsparameter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325564"/>
            <a:ext cx="3790951" cy="4475162"/>
          </a:xfrm>
        </p:spPr>
        <p:txBody>
          <a:bodyPr/>
          <a:lstStyle/>
          <a:p>
            <a:r>
              <a:rPr lang="de-DE" dirty="0" smtClean="0"/>
              <a:t>Archivierung aktivieren</a:t>
            </a:r>
          </a:p>
          <a:p>
            <a:r>
              <a:rPr lang="de-DE" dirty="0" smtClean="0"/>
              <a:t>Lizenzeinstellungen</a:t>
            </a:r>
          </a:p>
          <a:p>
            <a:r>
              <a:rPr lang="de-DE" dirty="0" smtClean="0"/>
              <a:t>Belegarten</a:t>
            </a:r>
          </a:p>
          <a:p>
            <a:r>
              <a:rPr lang="de-DE" dirty="0" smtClean="0"/>
              <a:t>Übergabepfade</a:t>
            </a:r>
          </a:p>
          <a:p>
            <a:r>
              <a:rPr lang="de-DE" dirty="0" smtClean="0"/>
              <a:t>Zielarchiv wählen</a:t>
            </a:r>
          </a:p>
          <a:p>
            <a:r>
              <a:rPr lang="de-DE" dirty="0" smtClean="0"/>
              <a:t>….</a:t>
            </a: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87"/>
          <a:stretch/>
        </p:blipFill>
        <p:spPr>
          <a:xfrm>
            <a:off x="4581525" y="2137520"/>
            <a:ext cx="7007836" cy="39885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4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Dokumenttypen (Standardauswahl)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 r="14423" b="45401"/>
          <a:stretch/>
        </p:blipFill>
        <p:spPr>
          <a:xfrm>
            <a:off x="954014" y="1632906"/>
            <a:ext cx="4922912" cy="3750858"/>
          </a:xfrm>
          <a:ln>
            <a:solidFill>
              <a:schemeClr val="accent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8" r="15311" b="6680"/>
          <a:stretch/>
        </p:blipFill>
        <p:spPr>
          <a:xfrm>
            <a:off x="6305550" y="1623381"/>
            <a:ext cx="4467225" cy="3763908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76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Archivierungseinstellungen und Mapping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0" y="1166949"/>
            <a:ext cx="10605766" cy="46765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uppieren 19"/>
          <p:cNvGrpSpPr/>
          <p:nvPr/>
        </p:nvGrpSpPr>
        <p:grpSpPr>
          <a:xfrm>
            <a:off x="1724297" y="4476206"/>
            <a:ext cx="3169919" cy="1862842"/>
            <a:chOff x="1933308" y="4515404"/>
            <a:chExt cx="3169919" cy="1862842"/>
          </a:xfrm>
        </p:grpSpPr>
        <p:sp>
          <p:nvSpPr>
            <p:cNvPr id="6" name="Textfeld 5"/>
            <p:cNvSpPr txBox="1"/>
            <p:nvPr/>
          </p:nvSpPr>
          <p:spPr>
            <a:xfrm>
              <a:off x="2586446" y="6008914"/>
              <a:ext cx="2516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accent3"/>
                  </a:solidFill>
                </a:rPr>
                <a:t>Navision-Belegarten</a:t>
              </a:r>
              <a:endParaRPr lang="de-DE" dirty="0">
                <a:solidFill>
                  <a:schemeClr val="accent3"/>
                </a:solidFill>
              </a:endParaRP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 flipV="1">
              <a:off x="1933308" y="4515404"/>
              <a:ext cx="1576240" cy="148914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5347063" y="4476206"/>
            <a:ext cx="3396343" cy="1862842"/>
            <a:chOff x="5347063" y="4511042"/>
            <a:chExt cx="3396343" cy="1862842"/>
          </a:xfrm>
        </p:grpSpPr>
        <p:sp>
          <p:nvSpPr>
            <p:cNvPr id="7" name="Textfeld 6"/>
            <p:cNvSpPr txBox="1"/>
            <p:nvPr/>
          </p:nvSpPr>
          <p:spPr>
            <a:xfrm>
              <a:off x="5830399" y="6004552"/>
              <a:ext cx="2913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accent2"/>
                  </a:solidFill>
                </a:rPr>
                <a:t>PROXESS-Dokumenttypen</a:t>
              </a:r>
              <a:endParaRPr lang="de-DE" dirty="0">
                <a:solidFill>
                  <a:schemeClr val="accent2"/>
                </a:solidFill>
              </a:endParaRPr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H="1" flipV="1">
              <a:off x="5347063" y="4511042"/>
              <a:ext cx="1271452" cy="14935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uppieren 31"/>
          <p:cNvGrpSpPr/>
          <p:nvPr/>
        </p:nvGrpSpPr>
        <p:grpSpPr>
          <a:xfrm>
            <a:off x="3471819" y="1541394"/>
            <a:ext cx="3586206" cy="1036343"/>
            <a:chOff x="3471819" y="1541394"/>
            <a:chExt cx="3586206" cy="1036343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3471819" y="1541394"/>
              <a:ext cx="3586206" cy="1036343"/>
              <a:chOff x="3471819" y="1541394"/>
              <a:chExt cx="3586206" cy="1036343"/>
            </a:xfrm>
          </p:grpSpPr>
          <p:sp>
            <p:nvSpPr>
              <p:cNvPr id="24" name="Textfeld 23"/>
              <p:cNvSpPr txBox="1"/>
              <p:nvPr/>
            </p:nvSpPr>
            <p:spPr>
              <a:xfrm>
                <a:off x="4323804" y="1541394"/>
                <a:ext cx="2734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3"/>
                    </a:solidFill>
                  </a:rPr>
                  <a:t>Was wird archiviert?</a:t>
                </a:r>
                <a:endParaRPr lang="de-DE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25" name="Gerade Verbindung mit Pfeil 24"/>
              <p:cNvCxnSpPr/>
              <p:nvPr/>
            </p:nvCxnSpPr>
            <p:spPr>
              <a:xfrm flipH="1">
                <a:off x="3471819" y="1910727"/>
                <a:ext cx="1666238" cy="66701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9" name="Gerade Verbindung mit Pfeil 28"/>
            <p:cNvCxnSpPr/>
            <p:nvPr/>
          </p:nvCxnSpPr>
          <p:spPr>
            <a:xfrm>
              <a:off x="5495109" y="1910727"/>
              <a:ext cx="773704" cy="51896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61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Allgemeine Einrichtung </a:t>
            </a:r>
            <a:r>
              <a:rPr lang="de-DE" dirty="0" smtClean="0"/>
              <a:t>zu Kreditor, Debitor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 smtClean="0"/>
              <a:t>Artikel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98" y="1287463"/>
            <a:ext cx="7328253" cy="5160962"/>
          </a:xfrm>
        </p:spPr>
      </p:pic>
    </p:spTree>
    <p:extLst>
      <p:ext uri="{BB962C8B-B14F-4D97-AF65-F5344CB8AC3E}">
        <p14:creationId xmlns:p14="http://schemas.microsoft.com/office/powerpoint/2010/main" val="6076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Zeitgesteuerte Archivierung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477707"/>
            <a:ext cx="9046817" cy="4261241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5410200" y="3943350"/>
            <a:ext cx="4495800" cy="13239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1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 Angebot erstellen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838200" y="1325563"/>
            <a:ext cx="5600178" cy="51602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3200" dirty="0" smtClean="0"/>
              <a:t>Wir erstellen ein Angebot für die </a:t>
            </a:r>
          </a:p>
          <a:p>
            <a:pPr marL="0" indent="0">
              <a:buNone/>
            </a:pPr>
            <a:r>
              <a:rPr lang="de-DE" sz="3200" dirty="0" smtClean="0"/>
              <a:t>Chronus AG.</a:t>
            </a:r>
          </a:p>
          <a:p>
            <a:pPr marL="0" indent="0">
              <a:buNone/>
            </a:pPr>
            <a:endParaRPr lang="de-DE" sz="3200" dirty="0" smtClean="0"/>
          </a:p>
          <a:p>
            <a:pPr marL="0" indent="0">
              <a:buNone/>
            </a:pPr>
            <a:r>
              <a:rPr lang="de-DE" sz="3200" dirty="0" smtClean="0"/>
              <a:t>Mit dem Druck wird das Angebot online in PROXESS mit passenden Indexdaten archiviert. </a:t>
            </a:r>
            <a:endParaRPr lang="de-DE" sz="3200" dirty="0"/>
          </a:p>
        </p:txBody>
      </p:sp>
      <p:pic>
        <p:nvPicPr>
          <p:cNvPr id="16" name="Inhaltsplatzhalter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2"/>
          <a:stretch/>
        </p:blipFill>
        <p:spPr>
          <a:xfrm>
            <a:off x="6685549" y="1325563"/>
            <a:ext cx="4788292" cy="50185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6685549" y="1314614"/>
            <a:ext cx="1912541" cy="2027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8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Benutzerrechte festlegen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325563"/>
            <a:ext cx="8177348" cy="4662524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2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Zusammengefasst noch einmal…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8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…alle wichtigen Vorteile auf einen 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42035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0080C8"/>
              </a:buClr>
              <a:buNone/>
            </a:pPr>
            <a:r>
              <a:rPr lang="de-DE" sz="2400" b="1" dirty="0" smtClean="0">
                <a:solidFill>
                  <a:srgbClr val="0080C8"/>
                </a:solidFill>
              </a:rPr>
              <a:t>Sicher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Rechtkonforme Archivierung geschäftsrelevanter Dokumente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TÜV-geprüftes Archivsystem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Passend für jede Unternehmensgröße, da skalierbar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80C8"/>
              </a:buClr>
              <a:buNone/>
            </a:pPr>
            <a:r>
              <a:rPr lang="de-DE" sz="2400" b="1" dirty="0" smtClean="0">
                <a:solidFill>
                  <a:srgbClr val="0080C8"/>
                </a:solidFill>
              </a:rPr>
              <a:t>Schnell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Zeitersparnis bei der Ablage und Recherche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Schnellere Auskunftsfähigkeit z. B. im Kundenservice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80C8"/>
              </a:buClr>
              <a:buNone/>
            </a:pPr>
            <a:r>
              <a:rPr lang="de-DE" sz="2400" b="1" dirty="0" smtClean="0">
                <a:solidFill>
                  <a:srgbClr val="0080C8"/>
                </a:solidFill>
              </a:rPr>
              <a:t>Einfach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Ablage und Recherche sind </a:t>
            </a:r>
            <a:r>
              <a:rPr lang="de-DE" sz="1800" smtClean="0"/>
              <a:t>in gewohnte </a:t>
            </a:r>
            <a:r>
              <a:rPr lang="de-DE" sz="1800" dirty="0" smtClean="0"/>
              <a:t>Navision-Oberfläche integriert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Archivierung erfolgt automatisch oder individuell per Drag &amp; Drop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080C8"/>
              </a:buClr>
              <a:buNone/>
            </a:pPr>
            <a:r>
              <a:rPr lang="de-DE" sz="2400" b="1" dirty="0" smtClean="0">
                <a:solidFill>
                  <a:srgbClr val="0080C8"/>
                </a:solidFill>
              </a:rPr>
              <a:t>Transparent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Komplette Akte mit individuellen Dokumenten ist im Archiv auch für Nicht-Navision-User abrufbar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0047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0" y="1013635"/>
            <a:ext cx="9144000" cy="3300913"/>
          </a:xfrm>
        </p:spPr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67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Zughörige E-Mail-Anfrage (PDF) verknüpfen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838200" y="1325563"/>
            <a:ext cx="4322523" cy="5160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Die zugehörige E-Mail-Anfrage wird per </a:t>
            </a:r>
            <a:r>
              <a:rPr lang="de-DE" dirty="0" smtClean="0">
                <a:solidFill>
                  <a:srgbClr val="FF0000"/>
                </a:solidFill>
              </a:rPr>
              <a:t>Drag &amp; Drop </a:t>
            </a:r>
            <a:r>
              <a:rPr lang="de-DE" dirty="0" smtClean="0"/>
              <a:t>mit dem Angebot verknüpft.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12" name="Inhaltsplatzhalt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1" y="1151049"/>
            <a:ext cx="6467334" cy="510913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9807879" y="2204581"/>
            <a:ext cx="1866379" cy="15156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 des Dokumenttyps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38200" y="1325563"/>
            <a:ext cx="4695497" cy="5160297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Der passende Dokumenttyp für die Archivierung </a:t>
            </a:r>
          </a:p>
          <a:p>
            <a:pPr marL="0" indent="0">
              <a:buNone/>
            </a:pPr>
            <a:r>
              <a:rPr lang="de-DE" dirty="0" smtClean="0"/>
              <a:t>z.B. VK-Anfrage kann hier ausgewählt werden. 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" b="35203"/>
          <a:stretch/>
        </p:blipFill>
        <p:spPr>
          <a:xfrm>
            <a:off x="5654566" y="1172880"/>
            <a:ext cx="5883164" cy="51237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5677307" y="3954563"/>
            <a:ext cx="5200900" cy="5543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Archivierung erfolgreich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325563"/>
            <a:ext cx="4177808" cy="5160297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E-Mail Anfrage wird mit passenden </a:t>
            </a:r>
            <a:r>
              <a:rPr lang="de-DE" dirty="0"/>
              <a:t>Indexdaten </a:t>
            </a:r>
            <a:r>
              <a:rPr lang="de-DE" dirty="0" smtClean="0"/>
              <a:t>sofort ans Archiv übergeben.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56" y="1325563"/>
            <a:ext cx="6337792" cy="5006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10100928" y="3595048"/>
            <a:ext cx="1329071" cy="26457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199" y="0"/>
            <a:ext cx="11222421" cy="13255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Verkaufsauftrag erstellen und Bestellung anhängen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38200" y="1765746"/>
            <a:ext cx="3762285" cy="47201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Der Kunde bestellt schriftlich per Post mit Unterschrift.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Das Angebot wird zum Auftrag gewandelt.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Bestellung wird mit einem Barcode versehen</a:t>
            </a:r>
          </a:p>
          <a:p>
            <a:pPr marL="0" indent="0">
              <a:buNone/>
            </a:pPr>
            <a:r>
              <a:rPr lang="de-DE" dirty="0" smtClean="0"/>
              <a:t>und mit dem Auftrag verknüpft.</a:t>
            </a:r>
          </a:p>
        </p:txBody>
      </p:sp>
      <p:pic>
        <p:nvPicPr>
          <p:cNvPr id="10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70" y="1517759"/>
            <a:ext cx="7214350" cy="4295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4750383" y="1495947"/>
            <a:ext cx="2001148" cy="2697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8129392" y="1765746"/>
            <a:ext cx="3797062" cy="2991780"/>
            <a:chOff x="8129392" y="1765746"/>
            <a:chExt cx="3797062" cy="2991780"/>
          </a:xfrm>
        </p:grpSpPr>
        <p:sp>
          <p:nvSpPr>
            <p:cNvPr id="14" name="Rechteck 13"/>
            <p:cNvSpPr/>
            <p:nvPr/>
          </p:nvSpPr>
          <p:spPr>
            <a:xfrm>
              <a:off x="9775408" y="1765746"/>
              <a:ext cx="2001148" cy="120292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8129392" y="4572443"/>
              <a:ext cx="3797062" cy="185083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 flipH="1">
              <a:off x="8803758" y="3051543"/>
              <a:ext cx="1722476" cy="14841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27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6" t="33351"/>
          <a:stretch/>
        </p:blipFill>
        <p:spPr>
          <a:xfrm>
            <a:off x="7591647" y="1337109"/>
            <a:ext cx="3009015" cy="4816098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Auftrag (AB) drucken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838201" y="1684415"/>
            <a:ext cx="6115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Mit dem Auftragsdruck wird sowohl der NAV-Auftrag als auch die Bestellung mit dem passendem Index im Archiv abgelegt. </a:t>
            </a:r>
          </a:p>
          <a:p>
            <a:endParaRPr lang="de-DE" sz="2800" dirty="0"/>
          </a:p>
          <a:p>
            <a:r>
              <a:rPr lang="de-DE" sz="2800" dirty="0" smtClean="0"/>
              <a:t>Dieser Vorgang kann auch manuell angestoßen werden.</a:t>
            </a:r>
          </a:p>
          <a:p>
            <a:endParaRPr lang="de-DE" sz="2800" dirty="0"/>
          </a:p>
        </p:txBody>
      </p:sp>
      <p:sp>
        <p:nvSpPr>
          <p:cNvPr id="8" name="Rechteck 7"/>
          <p:cNvSpPr/>
          <p:nvPr/>
        </p:nvSpPr>
        <p:spPr>
          <a:xfrm>
            <a:off x="7587132" y="3604437"/>
            <a:ext cx="3013530" cy="65922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7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XESS Brand Gradiant">
  <a:themeElements>
    <a:clrScheme name="HABEL Sty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0C8"/>
      </a:accent1>
      <a:accent2>
        <a:srgbClr val="55A546"/>
      </a:accent2>
      <a:accent3>
        <a:srgbClr val="BD0B24"/>
      </a:accent3>
      <a:accent4>
        <a:srgbClr val="F7A600"/>
      </a:accent4>
      <a:accent5>
        <a:srgbClr val="E53013"/>
      </a:accent5>
      <a:accent6>
        <a:srgbClr val="005789"/>
      </a:accent6>
      <a:hlink>
        <a:srgbClr val="BD0B24"/>
      </a:hlink>
      <a:folHlink>
        <a:srgbClr val="900B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5" id="{C2569752-A1EF-4762-A36D-21E0DFECCE3A}" vid="{ABCC1853-F5E3-4799-BFF6-9138989E1903}"/>
    </a:ext>
  </a:extLst>
</a:theme>
</file>

<file path=ppt/theme/theme2.xml><?xml version="1.0" encoding="utf-8"?>
<a:theme xmlns:a="http://schemas.openxmlformats.org/drawingml/2006/main" name="PROXESS Brand White">
  <a:themeElements>
    <a:clrScheme name="HABEL Sty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0C8"/>
      </a:accent1>
      <a:accent2>
        <a:srgbClr val="55A546"/>
      </a:accent2>
      <a:accent3>
        <a:srgbClr val="BD0B24"/>
      </a:accent3>
      <a:accent4>
        <a:srgbClr val="F7A600"/>
      </a:accent4>
      <a:accent5>
        <a:srgbClr val="E53013"/>
      </a:accent5>
      <a:accent6>
        <a:srgbClr val="005789"/>
      </a:accent6>
      <a:hlink>
        <a:srgbClr val="BD0B24"/>
      </a:hlink>
      <a:folHlink>
        <a:srgbClr val="900B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5" id="{C2569752-A1EF-4762-A36D-21E0DFECCE3A}" vid="{BA47CE03-04F5-41B1-A026-8A27BA96FFC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PROXESS Brand 2019</Template>
  <TotalTime>0</TotalTime>
  <Words>865</Words>
  <Application>Microsoft Office PowerPoint</Application>
  <PresentationFormat>Breitbild</PresentationFormat>
  <Paragraphs>146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48" baseType="lpstr">
      <vt:lpstr>Arial</vt:lpstr>
      <vt:lpstr>Calibri</vt:lpstr>
      <vt:lpstr>Wingdings</vt:lpstr>
      <vt:lpstr>PROXESS Brand Gradiant</vt:lpstr>
      <vt:lpstr>PROXESS Brand White</vt:lpstr>
      <vt:lpstr>Rechtskonforme Archivierung mit Dynamics NAV /  Dynamics 365 BC</vt:lpstr>
      <vt:lpstr>Die Funktionen im Überblick</vt:lpstr>
      <vt:lpstr>Der Verkaufsprozess</vt:lpstr>
      <vt:lpstr>Ein Angebot erstellen</vt:lpstr>
      <vt:lpstr>Zughörige E-Mail-Anfrage (PDF) verknüpfen</vt:lpstr>
      <vt:lpstr>Auswahl des Dokumenttyps</vt:lpstr>
      <vt:lpstr>Archivierung erfolgreich</vt:lpstr>
      <vt:lpstr>Verkaufsauftrag erstellen und Bestellung anhängen</vt:lpstr>
      <vt:lpstr>Auftrag (AB) drucken</vt:lpstr>
      <vt:lpstr>Beleganzeige in Navision über Drop-Area</vt:lpstr>
      <vt:lpstr>Die Recherche aus Navision</vt:lpstr>
      <vt:lpstr>Anfrage im Kundenservice</vt:lpstr>
      <vt:lpstr>Trefferliste der Auftragsakte im PROXESS-Archiv</vt:lpstr>
      <vt:lpstr>Belegsuche anhand einer Rechnungsnummer</vt:lpstr>
      <vt:lpstr>Aufruf Einzelbeleg (VK-Rechnung) im Archiv</vt:lpstr>
      <vt:lpstr>Der Einkaufsprozess</vt:lpstr>
      <vt:lpstr>Eine Einkaufsbestellung anlegen</vt:lpstr>
      <vt:lpstr>Angebot des Lieferanten anhängen</vt:lpstr>
      <vt:lpstr>AB des Lieferanten anhängen</vt:lpstr>
      <vt:lpstr>Eingehenden Lieferschein anhängen</vt:lpstr>
      <vt:lpstr>Drag &amp; Drop Infobox</vt:lpstr>
      <vt:lpstr>Kreditorenrechnung anhängen</vt:lpstr>
      <vt:lpstr>Ansicht aller verknüpften Dokumente</vt:lpstr>
      <vt:lpstr>Ansicht aus Sicht der gebuchten Rechnung</vt:lpstr>
      <vt:lpstr>Die Recherche aus Navision</vt:lpstr>
      <vt:lpstr>Recherche nach Einzelbeleg aus Navision</vt:lpstr>
      <vt:lpstr>Belegansicht nach Recherche im Archiv</vt:lpstr>
      <vt:lpstr>Recherche nach Bestellakte aus der EK-Rechnung</vt:lpstr>
      <vt:lpstr>Bestellakte und Dokumentansicht im Archiv</vt:lpstr>
      <vt:lpstr>Dokumente zu Kreditor, Debitor und Artikel hinzufügen</vt:lpstr>
      <vt:lpstr>Drag &amp; Drop oder Barcodeverknüpfung</vt:lpstr>
      <vt:lpstr>Dokumente per Drag &amp; Drop verknüpfen</vt:lpstr>
      <vt:lpstr>Dokumente per Barcode verknüpfen</vt:lpstr>
      <vt:lpstr>Einfache Konfiguration</vt:lpstr>
      <vt:lpstr>Allgemeine Einrichtungsparameter</vt:lpstr>
      <vt:lpstr>Dokumenttypen (Standardauswahl)</vt:lpstr>
      <vt:lpstr>Archivierungseinstellungen und Mapping</vt:lpstr>
      <vt:lpstr>Allgemeine Einrichtung zu Kreditor, Debitor  und Artikel</vt:lpstr>
      <vt:lpstr>Zeitgesteuerte Archivierung</vt:lpstr>
      <vt:lpstr>Benutzerrechte festlegen</vt:lpstr>
      <vt:lpstr>Zusammengefasst noch einmal…</vt:lpstr>
      <vt:lpstr>…alle wichtigen Vorteile auf einen Blick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Ahlgrim, Sabine</dc:creator>
  <cp:lastModifiedBy>Ahlgrim, Sabine</cp:lastModifiedBy>
  <cp:revision>134</cp:revision>
  <cp:lastPrinted>2019-02-18T08:13:41Z</cp:lastPrinted>
  <dcterms:created xsi:type="dcterms:W3CDTF">2019-02-06T10:22:41Z</dcterms:created>
  <dcterms:modified xsi:type="dcterms:W3CDTF">2019-05-08T11:29:02Z</dcterms:modified>
</cp:coreProperties>
</file>