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84" r:id="rId2"/>
  </p:sldMasterIdLst>
  <p:handoutMasterIdLst>
    <p:handoutMasterId r:id="rId46"/>
  </p:handoutMasterIdLst>
  <p:sldIdLst>
    <p:sldId id="310" r:id="rId3"/>
    <p:sldId id="311" r:id="rId4"/>
    <p:sldId id="276" r:id="rId5"/>
    <p:sldId id="268" r:id="rId6"/>
    <p:sldId id="312" r:id="rId7"/>
    <p:sldId id="313" r:id="rId8"/>
    <p:sldId id="314" r:id="rId9"/>
    <p:sldId id="269" r:id="rId10"/>
    <p:sldId id="270" r:id="rId11"/>
    <p:sldId id="315" r:id="rId12"/>
    <p:sldId id="320" r:id="rId13"/>
    <p:sldId id="271" r:id="rId14"/>
    <p:sldId id="272" r:id="rId15"/>
    <p:sldId id="316" r:id="rId16"/>
    <p:sldId id="309" r:id="rId17"/>
    <p:sldId id="298" r:id="rId18"/>
    <p:sldId id="278" r:id="rId19"/>
    <p:sldId id="280" r:id="rId20"/>
    <p:sldId id="317" r:id="rId21"/>
    <p:sldId id="281" r:id="rId22"/>
    <p:sldId id="318" r:id="rId23"/>
    <p:sldId id="282" r:id="rId24"/>
    <p:sldId id="283" r:id="rId25"/>
    <p:sldId id="319" r:id="rId26"/>
    <p:sldId id="306" r:id="rId27"/>
    <p:sldId id="325" r:id="rId28"/>
    <p:sldId id="287" r:id="rId29"/>
    <p:sldId id="299" r:id="rId30"/>
    <p:sldId id="321" r:id="rId31"/>
    <p:sldId id="303" r:id="rId32"/>
    <p:sldId id="324" r:id="rId33"/>
    <p:sldId id="323" r:id="rId34"/>
    <p:sldId id="322" r:id="rId35"/>
    <p:sldId id="291" r:id="rId36"/>
    <p:sldId id="295" r:id="rId37"/>
    <p:sldId id="279" r:id="rId38"/>
    <p:sldId id="294" r:id="rId39"/>
    <p:sldId id="293" r:id="rId40"/>
    <p:sldId id="292" r:id="rId41"/>
    <p:sldId id="296" r:id="rId42"/>
    <p:sldId id="327" r:id="rId43"/>
    <p:sldId id="326" r:id="rId44"/>
    <p:sldId id="304" r:id="rId45"/>
  </p:sldIdLst>
  <p:sldSz cx="12192000" cy="6858000"/>
  <p:notesSz cx="9872663" cy="679767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hlgrim, Sabine" initials="AS" lastIdx="0" clrIdx="0">
    <p:extLst>
      <p:ext uri="{19B8F6BF-5375-455C-9EA6-DF929625EA0E}">
        <p15:presenceInfo xmlns:p15="http://schemas.microsoft.com/office/powerpoint/2012/main" userId="S-1-5-21-1087526532-128870181-754734023-116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C8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661" autoAdjust="0"/>
    <p:restoredTop sz="94660"/>
  </p:normalViewPr>
  <p:slideViewPr>
    <p:cSldViewPr snapToGrid="0">
      <p:cViewPr>
        <p:scale>
          <a:sx n="100" d="100"/>
          <a:sy n="100" d="100"/>
        </p:scale>
        <p:origin x="72" y="28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278154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592224" y="1"/>
            <a:ext cx="4278154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2481AF-8FE4-4A84-922F-F0FD13B2AA97}" type="datetimeFigureOut">
              <a:rPr lang="de-DE" smtClean="0"/>
              <a:t>08.05.2019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278154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592224" y="6456612"/>
            <a:ext cx="4278154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92837D-6582-4181-92A5-4F01173C3A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41825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>
            <a:extLst>
              <a:ext uri="{FF2B5EF4-FFF2-40B4-BE49-F238E27FC236}">
                <a16:creationId xmlns:a16="http://schemas.microsoft.com/office/drawing/2014/main" id="{E3E7F1FC-9BD5-A745-8D03-9B043D2F1D0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smtClean="0"/>
              <a:t>Untertitel (Calibri, 24pt)</a:t>
            </a:r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DDFD444-30C7-0D4A-9B02-BC57491653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4000" y="1013636"/>
            <a:ext cx="9144000" cy="2588402"/>
          </a:xfrm>
        </p:spPr>
        <p:txBody>
          <a:bodyPr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de-DE" dirty="0" smtClean="0"/>
              <a:t>Präsentationstitel</a:t>
            </a:r>
            <a:br>
              <a:rPr lang="de-DE" dirty="0" smtClean="0"/>
            </a:br>
            <a:r>
              <a:rPr lang="de-DE" dirty="0" smtClean="0"/>
              <a:t>(Calibri, 60pt, Fett)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8573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FE5EBE-1B18-7849-AD69-65AAFCE4F5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7972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dirty="0" smtClean="0"/>
              <a:t>Titel für einen neuen Abschnitt</a:t>
            </a:r>
            <a:br>
              <a:rPr lang="de-DE" dirty="0" smtClean="0"/>
            </a:br>
            <a:r>
              <a:rPr lang="de-DE" dirty="0" smtClean="0"/>
              <a:t>(Calibri, 60pt, Fett)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2B6B461-38E8-2944-8559-15BB8161418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Untertitel (Schrift: Calibri, 24pt)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30841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B94334-247F-FC40-A469-3DB1366B1A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Folientitel (Calibri, 44pt)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2B0F8A1-60E1-2140-96B7-EBDCB5B8576B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de-DE" dirty="0" smtClean="0"/>
              <a:t>Erste Textebene (Calibri, 28pt)</a:t>
            </a:r>
          </a:p>
          <a:p>
            <a:pPr lvl="1"/>
            <a:r>
              <a:rPr lang="de-DE" dirty="0" smtClean="0"/>
              <a:t>Zweite Textebene (Calibri, 24pt)</a:t>
            </a:r>
          </a:p>
          <a:p>
            <a:pPr lvl="2"/>
            <a:r>
              <a:rPr lang="de-DE" dirty="0" smtClean="0"/>
              <a:t>Dritte Textebene (Calibri, 20pt)</a:t>
            </a:r>
          </a:p>
          <a:p>
            <a:pPr lvl="3"/>
            <a:r>
              <a:rPr lang="de-DE" dirty="0" smtClean="0"/>
              <a:t>Vierte Textebene (Calibri, 18 </a:t>
            </a:r>
            <a:r>
              <a:rPr lang="de-DE" dirty="0" err="1" smtClean="0"/>
              <a:t>pt</a:t>
            </a:r>
            <a:r>
              <a:rPr lang="de-DE" dirty="0" smtClean="0"/>
              <a:t>)</a:t>
            </a:r>
          </a:p>
          <a:p>
            <a:pPr lvl="4"/>
            <a:r>
              <a:rPr lang="de-DE" dirty="0" smtClean="0"/>
              <a:t>Fünfte Textebene (Calibri, 18pt)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449733"/>
            <a:ext cx="1466802" cy="391147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2936" y="6509893"/>
            <a:ext cx="1640085" cy="279825"/>
          </a:xfrm>
          <a:prstGeom prst="rect">
            <a:avLst/>
          </a:prstGeom>
        </p:spPr>
      </p:pic>
      <p:sp>
        <p:nvSpPr>
          <p:cNvPr id="6" name="Textfeld 5"/>
          <p:cNvSpPr txBox="1"/>
          <p:nvPr userDrawn="1"/>
        </p:nvSpPr>
        <p:spPr>
          <a:xfrm>
            <a:off x="9204165" y="6601682"/>
            <a:ext cx="17927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i="0" dirty="0" smtClean="0">
                <a:solidFill>
                  <a:schemeClr val="bg1"/>
                </a:solidFill>
              </a:rPr>
              <a:t>Ein Produkt von</a:t>
            </a:r>
            <a:endParaRPr lang="de-DE" sz="1000" i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761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112BC6-AE24-D44D-A7B4-2E232D2BC5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Folientitel (Calibri, 44pt)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2388081-703E-D543-9E5E-0BF505C377B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325564"/>
            <a:ext cx="5181600" cy="5139032"/>
          </a:xfrm>
        </p:spPr>
        <p:txBody>
          <a:bodyPr/>
          <a:lstStyle/>
          <a:p>
            <a:pPr lvl="0"/>
            <a:r>
              <a:rPr lang="de-DE" dirty="0" smtClean="0"/>
              <a:t>Erste Textebene (Calibri, 28pt)</a:t>
            </a:r>
          </a:p>
          <a:p>
            <a:pPr lvl="1"/>
            <a:r>
              <a:rPr lang="de-DE" dirty="0" smtClean="0"/>
              <a:t>Zweite Textebene (Calibri, 24pt)</a:t>
            </a:r>
          </a:p>
          <a:p>
            <a:pPr lvl="2"/>
            <a:r>
              <a:rPr lang="de-DE" dirty="0" smtClean="0"/>
              <a:t>Dritte Textebene (Calibri, 20pt)</a:t>
            </a:r>
          </a:p>
          <a:p>
            <a:pPr lvl="3"/>
            <a:r>
              <a:rPr lang="de-DE" dirty="0" smtClean="0"/>
              <a:t>Vierte Textebene (Calibri, 18 </a:t>
            </a:r>
            <a:r>
              <a:rPr lang="de-DE" dirty="0" err="1" smtClean="0"/>
              <a:t>pt</a:t>
            </a:r>
            <a:r>
              <a:rPr lang="de-DE" dirty="0" smtClean="0"/>
              <a:t>)</a:t>
            </a:r>
          </a:p>
          <a:p>
            <a:pPr lvl="4"/>
            <a:r>
              <a:rPr lang="de-DE" dirty="0" smtClean="0"/>
              <a:t>Fünfte Textebene (Calibri, 18pt)</a:t>
            </a:r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BDA070D-6095-5145-8F01-D05E0D04726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325562"/>
            <a:ext cx="5181600" cy="5139032"/>
          </a:xfrm>
        </p:spPr>
        <p:txBody>
          <a:bodyPr/>
          <a:lstStyle/>
          <a:p>
            <a:pPr lvl="0"/>
            <a:r>
              <a:rPr lang="de-DE" dirty="0" smtClean="0"/>
              <a:t>Erste Textebene (Calibri, 28pt)</a:t>
            </a:r>
          </a:p>
          <a:p>
            <a:pPr lvl="1"/>
            <a:r>
              <a:rPr lang="de-DE" dirty="0" smtClean="0"/>
              <a:t>Zweite Textebene (Calibri, 24pt)</a:t>
            </a:r>
          </a:p>
          <a:p>
            <a:pPr lvl="2"/>
            <a:r>
              <a:rPr lang="de-DE" dirty="0" smtClean="0"/>
              <a:t>Dritte Textebene (Calibri, 20pt)</a:t>
            </a:r>
          </a:p>
          <a:p>
            <a:pPr lvl="3"/>
            <a:r>
              <a:rPr lang="de-DE" dirty="0" smtClean="0"/>
              <a:t>Vierte Textebene (Calibri, 18 </a:t>
            </a:r>
            <a:r>
              <a:rPr lang="de-DE" dirty="0" err="1" smtClean="0"/>
              <a:t>pt</a:t>
            </a:r>
            <a:r>
              <a:rPr lang="de-DE" dirty="0" smtClean="0"/>
              <a:t>)</a:t>
            </a:r>
          </a:p>
          <a:p>
            <a:pPr lvl="4"/>
            <a:r>
              <a:rPr lang="de-DE" dirty="0" smtClean="0"/>
              <a:t>Fünfte Textebene (Calibri, 18pt)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03676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8B8C13-C7EB-BB45-959A-B03DC7250B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55"/>
            <a:ext cx="10515600" cy="1325563"/>
          </a:xfrm>
        </p:spPr>
        <p:txBody>
          <a:bodyPr/>
          <a:lstStyle/>
          <a:p>
            <a:r>
              <a:rPr lang="de-DE" dirty="0" smtClean="0"/>
              <a:t>Folientitel (Calibri, 44pt)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9390A9E-41B5-8842-A121-E528CB315BC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6612" y="1331118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Überschrift (Calibri, 24pt)</a:t>
            </a:r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100CAD0-B945-FB49-97A9-A132B94325D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155030"/>
            <a:ext cx="5157787" cy="4352096"/>
          </a:xfrm>
        </p:spPr>
        <p:txBody>
          <a:bodyPr/>
          <a:lstStyle/>
          <a:p>
            <a:pPr lvl="0"/>
            <a:r>
              <a:rPr lang="de-DE" dirty="0" smtClean="0"/>
              <a:t>Erste Textebene (Calibri, 28pt)</a:t>
            </a:r>
          </a:p>
          <a:p>
            <a:pPr lvl="1"/>
            <a:r>
              <a:rPr lang="de-DE" dirty="0" smtClean="0"/>
              <a:t>Zweite Textebene (Calibri, 24pt)</a:t>
            </a:r>
          </a:p>
          <a:p>
            <a:pPr lvl="2"/>
            <a:r>
              <a:rPr lang="de-DE" dirty="0" smtClean="0"/>
              <a:t>Dritte Textebene (Calibri, 20pt)</a:t>
            </a:r>
          </a:p>
          <a:p>
            <a:pPr lvl="3"/>
            <a:r>
              <a:rPr lang="de-DE" dirty="0" smtClean="0"/>
              <a:t>Vierte Textebene (Calibri, 18 </a:t>
            </a:r>
            <a:r>
              <a:rPr lang="de-DE" dirty="0" err="1" smtClean="0"/>
              <a:t>pt</a:t>
            </a:r>
            <a:r>
              <a:rPr lang="de-DE" dirty="0" smtClean="0"/>
              <a:t>)</a:t>
            </a:r>
          </a:p>
          <a:p>
            <a:pPr lvl="4"/>
            <a:r>
              <a:rPr lang="de-DE" dirty="0" smtClean="0"/>
              <a:t>Fünfte Textebene (Calibri, 18pt)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2A2899C-5E82-DC41-AC1F-05F056335C5B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0612" y="1331118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Überschrift (Calibri, 24pt)</a:t>
            </a:r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0C29D82-A7FB-D44C-B9A5-B4ECC591E3F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155030"/>
            <a:ext cx="5183188" cy="4352096"/>
          </a:xfrm>
        </p:spPr>
        <p:txBody>
          <a:bodyPr/>
          <a:lstStyle/>
          <a:p>
            <a:pPr lvl="0"/>
            <a:r>
              <a:rPr lang="de-DE" dirty="0" smtClean="0"/>
              <a:t>Erste Textebene (Calibri, 28pt)</a:t>
            </a:r>
          </a:p>
          <a:p>
            <a:pPr lvl="1"/>
            <a:r>
              <a:rPr lang="de-DE" dirty="0" smtClean="0"/>
              <a:t>Zweite Textebene (Calibri, 24pt)</a:t>
            </a:r>
          </a:p>
          <a:p>
            <a:pPr lvl="2"/>
            <a:r>
              <a:rPr lang="de-DE" dirty="0" smtClean="0"/>
              <a:t>Dritte Textebene (Calibri, 20pt)</a:t>
            </a:r>
          </a:p>
          <a:p>
            <a:pPr lvl="3"/>
            <a:r>
              <a:rPr lang="de-DE" dirty="0" smtClean="0"/>
              <a:t>Vierte Textebene (Calibri, 18 </a:t>
            </a:r>
            <a:r>
              <a:rPr lang="de-DE" dirty="0" err="1" smtClean="0"/>
              <a:t>pt</a:t>
            </a:r>
            <a:r>
              <a:rPr lang="de-DE" dirty="0" smtClean="0"/>
              <a:t>)</a:t>
            </a:r>
          </a:p>
          <a:p>
            <a:pPr lvl="4"/>
            <a:r>
              <a:rPr lang="de-DE" dirty="0" smtClean="0"/>
              <a:t>Fünfte Textebene (Calibri, 18pt)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4315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4D1A8A-D17D-C64A-9A10-C7B96CFD2B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Folientitel (Calibri, 44pt)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5734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0414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916969-D0D1-CA4F-9AEA-F2895508C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BDE6215-5300-1A4D-95A4-5442FFB12C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160019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 smtClean="0"/>
              <a:t>Erste Textebene (Calibri, 28pt)</a:t>
            </a:r>
          </a:p>
          <a:p>
            <a:pPr lvl="1"/>
            <a:r>
              <a:rPr lang="de-DE" dirty="0" smtClean="0"/>
              <a:t>Zweite Textebene (Calibri, 24pt)</a:t>
            </a:r>
          </a:p>
          <a:p>
            <a:pPr lvl="2"/>
            <a:r>
              <a:rPr lang="de-DE" dirty="0" smtClean="0"/>
              <a:t>Dritte Textebene (Calibri, 20pt)</a:t>
            </a:r>
          </a:p>
          <a:p>
            <a:pPr lvl="3"/>
            <a:r>
              <a:rPr lang="de-DE" dirty="0" smtClean="0"/>
              <a:t>Vierte Textebene (Calibri, 18 </a:t>
            </a:r>
            <a:r>
              <a:rPr lang="de-DE" dirty="0" err="1" smtClean="0"/>
              <a:t>pt</a:t>
            </a:r>
            <a:r>
              <a:rPr lang="de-DE" dirty="0" smtClean="0"/>
              <a:t>)</a:t>
            </a:r>
          </a:p>
          <a:p>
            <a:pPr lvl="4"/>
            <a:r>
              <a:rPr lang="de-DE" dirty="0" smtClean="0"/>
              <a:t>Fünfte Textebene (Calibri, 18pt)</a:t>
            </a: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BF15472-2B07-4D4F-91B4-31E175AD57F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1600200"/>
            <a:ext cx="3929061" cy="48736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 smtClean="0"/>
              <a:t>Fließtext, Beschreibungstext (Calibri 16pt)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12180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88A763-FDE7-B44F-84EB-6E018643E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1EF80704-BA83-F947-A94E-C70D052E21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600200"/>
            <a:ext cx="6172200" cy="487362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6EA5143-DE5E-3C48-B48F-823B543AA92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1600200"/>
            <a:ext cx="3929061" cy="48736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 smtClean="0"/>
              <a:t>Fließtext, Beschreibungstext (Calibri 16pt)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84050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081" y="627262"/>
            <a:ext cx="3616445" cy="96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046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199" y="403962"/>
            <a:ext cx="3431393" cy="861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141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>
            <a:extLst>
              <a:ext uri="{FF2B5EF4-FFF2-40B4-BE49-F238E27FC236}">
                <a16:creationId xmlns:a16="http://schemas.microsoft.com/office/drawing/2014/main" id="{E3E7F1FC-9BD5-A745-8D03-9B043D2F1D0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smtClean="0"/>
              <a:t>Untertitel (Calibri, 24pt)</a:t>
            </a:r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DDFD444-30C7-0D4A-9B02-BC57491653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4000" y="1013636"/>
            <a:ext cx="9144000" cy="2588402"/>
          </a:xfrm>
        </p:spPr>
        <p:txBody>
          <a:bodyPr anchor="b" anchorCtr="0">
            <a:normAutofit/>
          </a:bodyPr>
          <a:lstStyle>
            <a:lvl1pPr algn="ctr">
              <a:defRPr sz="6000" baseline="0"/>
            </a:lvl1pPr>
          </a:lstStyle>
          <a:p>
            <a:r>
              <a:rPr lang="de-DE" dirty="0" smtClean="0"/>
              <a:t>Präsentationstitel</a:t>
            </a:r>
            <a:br>
              <a:rPr lang="de-DE" dirty="0" smtClean="0"/>
            </a:br>
            <a:r>
              <a:rPr lang="de-DE" dirty="0" smtClean="0"/>
              <a:t>(Calibri, 60pt, Fett)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058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FE5EBE-1B18-7849-AD69-65AAFCE4F5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7972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dirty="0" smtClean="0"/>
              <a:t>Titel für einen neuen Abschnitt</a:t>
            </a:r>
            <a:br>
              <a:rPr lang="de-DE" dirty="0" smtClean="0"/>
            </a:br>
            <a:r>
              <a:rPr lang="de-DE" dirty="0" smtClean="0"/>
              <a:t>(Calibri, 60pt, Fett)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2B6B461-38E8-2944-8559-15BB8161418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Untertitel (Calibri, 24pt)</a:t>
            </a:r>
          </a:p>
        </p:txBody>
      </p:sp>
    </p:spTree>
    <p:extLst>
      <p:ext uri="{BB962C8B-B14F-4D97-AF65-F5344CB8AC3E}">
        <p14:creationId xmlns:p14="http://schemas.microsoft.com/office/powerpoint/2010/main" val="273864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B94334-247F-FC40-A469-3DB1366B1A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Folientitel (Calibri 44pt, Fett)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2B0F8A1-60E1-2140-96B7-EBDCB5B8576B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de-DE" dirty="0" smtClean="0"/>
              <a:t>Erste Textebene (Calibri, 28pt)</a:t>
            </a:r>
          </a:p>
          <a:p>
            <a:pPr lvl="1"/>
            <a:r>
              <a:rPr lang="de-DE" dirty="0" smtClean="0"/>
              <a:t>Zweite Textebene (Calibri, 24pt)</a:t>
            </a:r>
          </a:p>
          <a:p>
            <a:pPr lvl="2"/>
            <a:r>
              <a:rPr lang="de-DE" dirty="0" smtClean="0"/>
              <a:t>Dritte Textebene (Calibri, 20pt)</a:t>
            </a:r>
          </a:p>
          <a:p>
            <a:pPr lvl="3"/>
            <a:r>
              <a:rPr lang="de-DE" dirty="0" smtClean="0"/>
              <a:t>Vierte Textebene (Calibri, 18 </a:t>
            </a:r>
            <a:r>
              <a:rPr lang="de-DE" dirty="0" err="1" smtClean="0"/>
              <a:t>pt</a:t>
            </a:r>
            <a:r>
              <a:rPr lang="de-DE" dirty="0" smtClean="0"/>
              <a:t>)</a:t>
            </a:r>
          </a:p>
          <a:p>
            <a:pPr lvl="4"/>
            <a:r>
              <a:rPr lang="de-DE" dirty="0" smtClean="0"/>
              <a:t>Fünfte Textebene (Calibri, 18pt)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8901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112BC6-AE24-D44D-A7B4-2E232D2BC5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Folientitel (Calibri 44pt, Fett)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2388081-703E-D543-9E5E-0BF505C377B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325564"/>
            <a:ext cx="5181600" cy="5139032"/>
          </a:xfrm>
        </p:spPr>
        <p:txBody>
          <a:bodyPr/>
          <a:lstStyle/>
          <a:p>
            <a:pPr lvl="0"/>
            <a:r>
              <a:rPr lang="de-DE" dirty="0" smtClean="0"/>
              <a:t>Erste Textebene (Calibri, 28pt)</a:t>
            </a:r>
          </a:p>
          <a:p>
            <a:pPr lvl="1"/>
            <a:r>
              <a:rPr lang="de-DE" dirty="0" smtClean="0"/>
              <a:t>Zweite Textebene (Calibri, 24pt)</a:t>
            </a:r>
          </a:p>
          <a:p>
            <a:pPr lvl="2"/>
            <a:r>
              <a:rPr lang="de-DE" dirty="0" smtClean="0"/>
              <a:t>Dritte Textebene (Calibri, 20pt)</a:t>
            </a:r>
          </a:p>
          <a:p>
            <a:pPr lvl="3"/>
            <a:r>
              <a:rPr lang="de-DE" dirty="0" smtClean="0"/>
              <a:t>Vierte Textebene (Calibri, 18 </a:t>
            </a:r>
            <a:r>
              <a:rPr lang="de-DE" dirty="0" err="1" smtClean="0"/>
              <a:t>pt</a:t>
            </a:r>
            <a:r>
              <a:rPr lang="de-DE" dirty="0" smtClean="0"/>
              <a:t>)</a:t>
            </a:r>
          </a:p>
          <a:p>
            <a:pPr lvl="4"/>
            <a:r>
              <a:rPr lang="de-DE" dirty="0" smtClean="0"/>
              <a:t>Fünfte Textebene (Calibri, 18pt)</a:t>
            </a:r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BDA070D-6095-5145-8F01-D05E0D04726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325562"/>
            <a:ext cx="5181600" cy="5139032"/>
          </a:xfrm>
        </p:spPr>
        <p:txBody>
          <a:bodyPr/>
          <a:lstStyle/>
          <a:p>
            <a:pPr lvl="0"/>
            <a:r>
              <a:rPr lang="de-DE" dirty="0" smtClean="0"/>
              <a:t>Erste Textebene (Calibri, 28pt)</a:t>
            </a:r>
          </a:p>
          <a:p>
            <a:pPr lvl="1"/>
            <a:r>
              <a:rPr lang="de-DE" dirty="0" smtClean="0"/>
              <a:t>Zweite Textebene (Calibri, 24pt)</a:t>
            </a:r>
          </a:p>
          <a:p>
            <a:pPr lvl="2"/>
            <a:r>
              <a:rPr lang="de-DE" dirty="0" smtClean="0"/>
              <a:t>Dritte Textebene (Calibri, 20pt)</a:t>
            </a:r>
          </a:p>
          <a:p>
            <a:pPr lvl="3"/>
            <a:r>
              <a:rPr lang="de-DE" dirty="0" smtClean="0"/>
              <a:t>Vierte Textebene (Calibri, 18 </a:t>
            </a:r>
            <a:r>
              <a:rPr lang="de-DE" dirty="0" err="1" smtClean="0"/>
              <a:t>pt</a:t>
            </a:r>
            <a:r>
              <a:rPr lang="de-DE" dirty="0" smtClean="0"/>
              <a:t>)</a:t>
            </a:r>
          </a:p>
          <a:p>
            <a:pPr lvl="4"/>
            <a:r>
              <a:rPr lang="de-DE" dirty="0" smtClean="0"/>
              <a:t>Fünfte Textebene (Calibri, 18pt)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2631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8B8C13-C7EB-BB45-959A-B03DC7250B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55"/>
            <a:ext cx="10515600" cy="1325563"/>
          </a:xfrm>
        </p:spPr>
        <p:txBody>
          <a:bodyPr/>
          <a:lstStyle/>
          <a:p>
            <a:r>
              <a:rPr lang="de-DE" dirty="0" smtClean="0"/>
              <a:t>Folientitel (Calibri 44pt, Fett)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9390A9E-41B5-8842-A121-E528CB315B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331118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100CAD0-B945-FB49-97A9-A132B94325D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155030"/>
            <a:ext cx="5157787" cy="4352096"/>
          </a:xfrm>
        </p:spPr>
        <p:txBody>
          <a:bodyPr/>
          <a:lstStyle/>
          <a:p>
            <a:pPr lvl="0"/>
            <a:r>
              <a:rPr lang="de-DE" dirty="0" smtClean="0"/>
              <a:t>Erste Textebene (Calibri, 28pt)</a:t>
            </a:r>
          </a:p>
          <a:p>
            <a:pPr lvl="1"/>
            <a:r>
              <a:rPr lang="de-DE" dirty="0" smtClean="0"/>
              <a:t>Zweite Textebene (Calibri, 24pt)</a:t>
            </a:r>
          </a:p>
          <a:p>
            <a:pPr lvl="2"/>
            <a:r>
              <a:rPr lang="de-DE" dirty="0" smtClean="0"/>
              <a:t>Dritte Textebene (Calibri, 20pt)</a:t>
            </a:r>
          </a:p>
          <a:p>
            <a:pPr lvl="3"/>
            <a:r>
              <a:rPr lang="de-DE" dirty="0" smtClean="0"/>
              <a:t>Vierte Textebene (Calibri, 18 </a:t>
            </a:r>
            <a:r>
              <a:rPr lang="de-DE" dirty="0" err="1" smtClean="0"/>
              <a:t>pt</a:t>
            </a:r>
            <a:r>
              <a:rPr lang="de-DE" dirty="0" smtClean="0"/>
              <a:t>)</a:t>
            </a:r>
          </a:p>
          <a:p>
            <a:pPr lvl="4"/>
            <a:r>
              <a:rPr lang="de-DE" dirty="0" smtClean="0"/>
              <a:t>Fünfte Textebene (Calibri, 18pt)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2A2899C-5E82-DC41-AC1F-05F056335C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612" y="1331118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0C29D82-A7FB-D44C-B9A5-B4ECC591E3F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155030"/>
            <a:ext cx="5183188" cy="4352096"/>
          </a:xfrm>
        </p:spPr>
        <p:txBody>
          <a:bodyPr/>
          <a:lstStyle/>
          <a:p>
            <a:pPr lvl="0"/>
            <a:r>
              <a:rPr lang="de-DE" dirty="0" smtClean="0"/>
              <a:t>Erste Textebene (Calibri, 28pt)</a:t>
            </a:r>
          </a:p>
          <a:p>
            <a:pPr lvl="1"/>
            <a:r>
              <a:rPr lang="de-DE" dirty="0" smtClean="0"/>
              <a:t>Zweite Textebene (Calibri, 24pt)</a:t>
            </a:r>
          </a:p>
          <a:p>
            <a:pPr lvl="2"/>
            <a:r>
              <a:rPr lang="de-DE" dirty="0" smtClean="0"/>
              <a:t>Dritte Textebene (Calibri, 20pt)</a:t>
            </a:r>
          </a:p>
          <a:p>
            <a:pPr lvl="3"/>
            <a:r>
              <a:rPr lang="de-DE" dirty="0" smtClean="0"/>
              <a:t>Vierte Textebene (Calibri, 18 </a:t>
            </a:r>
            <a:r>
              <a:rPr lang="de-DE" dirty="0" err="1" smtClean="0"/>
              <a:t>pt</a:t>
            </a:r>
            <a:r>
              <a:rPr lang="de-DE" dirty="0" smtClean="0"/>
              <a:t>)</a:t>
            </a:r>
          </a:p>
          <a:p>
            <a:pPr lvl="4"/>
            <a:r>
              <a:rPr lang="de-DE" dirty="0" smtClean="0"/>
              <a:t>Fünfte Textebene (Calibri, 18pt)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6107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4D1A8A-D17D-C64A-9A10-C7B96CFD2B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Folientitel (Calibri 44pt, Fett)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7171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3584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916969-D0D1-CA4F-9AEA-F2895508C1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6612" y="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dirty="0" smtClean="0"/>
              <a:t>Überschrift</a:t>
            </a:r>
            <a:br>
              <a:rPr lang="de-DE" dirty="0" smtClean="0"/>
            </a:br>
            <a:r>
              <a:rPr lang="de-DE" dirty="0" smtClean="0"/>
              <a:t>Calibri, 32pt, </a:t>
            </a:r>
            <a:br>
              <a:rPr lang="de-DE" dirty="0" smtClean="0"/>
            </a:br>
            <a:r>
              <a:rPr lang="de-DE" dirty="0" smtClean="0"/>
              <a:t>Fett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BDE6215-5300-1A4D-95A4-5442FFB12C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160019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 smtClean="0"/>
              <a:t>Erste Textebene (Calibri, 28pt)</a:t>
            </a:r>
          </a:p>
          <a:p>
            <a:pPr lvl="1"/>
            <a:r>
              <a:rPr lang="de-DE" dirty="0" smtClean="0"/>
              <a:t>Zweite Textebene (Calibri, 24pt)</a:t>
            </a:r>
          </a:p>
          <a:p>
            <a:pPr lvl="2"/>
            <a:r>
              <a:rPr lang="de-DE" dirty="0" smtClean="0"/>
              <a:t>Dritte Textebene (Calibri, 20pt)</a:t>
            </a:r>
          </a:p>
          <a:p>
            <a:pPr lvl="3"/>
            <a:r>
              <a:rPr lang="de-DE" dirty="0" smtClean="0"/>
              <a:t>Vierte Textebene (Calibri, 18 </a:t>
            </a:r>
            <a:r>
              <a:rPr lang="de-DE" dirty="0" err="1" smtClean="0"/>
              <a:t>pt</a:t>
            </a:r>
            <a:r>
              <a:rPr lang="de-DE" dirty="0" smtClean="0"/>
              <a:t>)</a:t>
            </a:r>
          </a:p>
          <a:p>
            <a:pPr lvl="4"/>
            <a:r>
              <a:rPr lang="de-DE" dirty="0" smtClean="0"/>
              <a:t>Fünfte Textebene (Calibri, 18pt)</a:t>
            </a: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BF15472-2B07-4D4F-91B4-31E175AD57F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1600200"/>
            <a:ext cx="3929061" cy="48736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 smtClean="0"/>
              <a:t>Fließtext, Beschreibungstext (Calibri 16pt)</a:t>
            </a:r>
          </a:p>
        </p:txBody>
      </p:sp>
    </p:spTree>
    <p:extLst>
      <p:ext uri="{BB962C8B-B14F-4D97-AF65-F5344CB8AC3E}">
        <p14:creationId xmlns:p14="http://schemas.microsoft.com/office/powerpoint/2010/main" val="398920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88A763-FDE7-B44F-84EB-6E018643EF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6612" y="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dirty="0" smtClean="0"/>
              <a:t>Überschrift</a:t>
            </a:r>
            <a:br>
              <a:rPr lang="de-DE" dirty="0" smtClean="0"/>
            </a:br>
            <a:r>
              <a:rPr lang="de-DE" dirty="0" smtClean="0"/>
              <a:t>Calibri, 32pt, </a:t>
            </a:r>
            <a:br>
              <a:rPr lang="de-DE" dirty="0" smtClean="0"/>
            </a:br>
            <a:r>
              <a:rPr lang="de-DE" dirty="0" smtClean="0"/>
              <a:t>Fett</a:t>
            </a:r>
            <a:endParaRPr lang="de-DE" dirty="0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1EF80704-BA83-F947-A94E-C70D052E21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600200"/>
            <a:ext cx="6172200" cy="487362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6EA5143-DE5E-3C48-B48F-823B543AA92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1600200"/>
            <a:ext cx="3929061" cy="48736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 smtClean="0"/>
              <a:t>Fließtext, Beschreibungstext (Calibri 16pt)</a:t>
            </a:r>
          </a:p>
        </p:txBody>
      </p:sp>
    </p:spTree>
    <p:extLst>
      <p:ext uri="{BB962C8B-B14F-4D97-AF65-F5344CB8AC3E}">
        <p14:creationId xmlns:p14="http://schemas.microsoft.com/office/powerpoint/2010/main" val="3981673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2.sv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30000">
              <a:srgbClr val="0080C8"/>
            </a:gs>
            <a:gs pos="100000">
              <a:srgbClr val="55A54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C2328D77-0F9E-534B-95B2-75A52DAEA8C6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96DAC541-7B7A-43D3-8B79-37D633B846F1}">
                <asvg:svgBlip xmlns="" xmlns:asvg="http://schemas.microsoft.com/office/drawing/2016/SVG/main" r:embed="rId14"/>
              </a:ext>
            </a:extLst>
          </a:blip>
          <a:srcRect r="16207" b="7196"/>
          <a:stretch/>
        </p:blipFill>
        <p:spPr>
          <a:xfrm>
            <a:off x="7221072" y="664322"/>
            <a:ext cx="4970928" cy="6193678"/>
          </a:xfrm>
          <a:prstGeom prst="rect">
            <a:avLst/>
          </a:prstGeom>
        </p:spPr>
      </p:pic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A96203F-1179-324B-BB25-DEF980CCF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Folientitel (Calibri, 44pt, Fett)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909AEF8-832A-B746-8134-162318E166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25563"/>
            <a:ext cx="10515600" cy="51602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Erste Textebene (Calibri, 28pt)</a:t>
            </a:r>
          </a:p>
          <a:p>
            <a:pPr lvl="1"/>
            <a:r>
              <a:rPr lang="de-DE" dirty="0" smtClean="0"/>
              <a:t>Zweite Textebene (Calibri, 24pt)</a:t>
            </a:r>
          </a:p>
          <a:p>
            <a:pPr lvl="2"/>
            <a:r>
              <a:rPr lang="de-DE" dirty="0" smtClean="0"/>
              <a:t>Dritte Textebene (Calibri, 20pt)</a:t>
            </a:r>
          </a:p>
          <a:p>
            <a:pPr lvl="3"/>
            <a:r>
              <a:rPr lang="de-DE" dirty="0" smtClean="0"/>
              <a:t>Vierte Textebene (Calibri, 18 </a:t>
            </a:r>
            <a:r>
              <a:rPr lang="de-DE" dirty="0" err="1" smtClean="0"/>
              <a:t>pt</a:t>
            </a:r>
            <a:r>
              <a:rPr lang="de-DE" dirty="0" smtClean="0"/>
              <a:t>)</a:t>
            </a:r>
          </a:p>
          <a:p>
            <a:pPr lvl="4"/>
            <a:r>
              <a:rPr lang="de-DE" dirty="0" smtClean="0"/>
              <a:t>Fünfte Textebene (Calibri, 18pt)</a:t>
            </a:r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8A41695-CAF8-4145-A48A-2D0A1A8298A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941446" y="6561135"/>
            <a:ext cx="913864" cy="242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643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72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A96203F-1179-324B-BB25-DEF980CCF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Folientitel (Calibri 44pt, Fett)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909AEF8-832A-B746-8134-162318E166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25563"/>
            <a:ext cx="10515600" cy="51602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84EA61B7-2954-E74C-A1D9-568E6674310D}"/>
              </a:ext>
            </a:extLst>
          </p:cNvPr>
          <p:cNvSpPr/>
          <p:nvPr/>
        </p:nvSpPr>
        <p:spPr>
          <a:xfrm>
            <a:off x="0" y="6561135"/>
            <a:ext cx="12192000" cy="242926"/>
          </a:xfrm>
          <a:prstGeom prst="rect">
            <a:avLst/>
          </a:prstGeom>
          <a:gradFill flip="none" rotWithShape="1">
            <a:gsLst>
              <a:gs pos="35000">
                <a:srgbClr val="0080C8"/>
              </a:gs>
              <a:gs pos="100000">
                <a:srgbClr val="55A546"/>
              </a:gs>
            </a:gsLst>
            <a:lin ang="2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9C2F986A-5B6B-CC43-872E-A1634CA6C11D}"/>
              </a:ext>
            </a:extLst>
          </p:cNvPr>
          <p:cNvSpPr/>
          <p:nvPr/>
        </p:nvSpPr>
        <p:spPr>
          <a:xfrm>
            <a:off x="10852298" y="6561135"/>
            <a:ext cx="1092160" cy="2429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97D376D-71B6-FC4A-A36C-2FD676CBC0A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941446" y="6561135"/>
            <a:ext cx="913864" cy="242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189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 baseline="0">
          <a:solidFill>
            <a:srgbClr val="0080C8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>
          <a:xfrm>
            <a:off x="1524000" y="4351282"/>
            <a:ext cx="9144000" cy="906518"/>
          </a:xfrm>
        </p:spPr>
        <p:txBody>
          <a:bodyPr/>
          <a:lstStyle/>
          <a:p>
            <a:r>
              <a:rPr lang="de-DE" dirty="0" smtClean="0"/>
              <a:t>Referent, Unternehmen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524000" y="1013635"/>
            <a:ext cx="9144000" cy="3337647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Rechtskonforme Archivierung mit Dynamics NAV / </a:t>
            </a:r>
            <a:br>
              <a:rPr lang="de-DE" dirty="0" smtClean="0"/>
            </a:br>
            <a:r>
              <a:rPr lang="de-DE" dirty="0" smtClean="0"/>
              <a:t>Dynamics 365 BC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31167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Die Funktionen im Überblick</a:t>
            </a: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838200" y="1325563"/>
            <a:ext cx="11353800" cy="5160297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dirty="0" smtClean="0"/>
              <a:t>Rechtskonforme </a:t>
            </a:r>
            <a:r>
              <a:rPr lang="de-DE" dirty="0" smtClean="0"/>
              <a:t>Archivierung aller Navision-Belegarten</a:t>
            </a:r>
            <a:endParaRPr lang="de-DE" dirty="0" smtClean="0"/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dirty="0" smtClean="0"/>
              <a:t>Passend </a:t>
            </a:r>
            <a:r>
              <a:rPr lang="de-DE" dirty="0" smtClean="0"/>
              <a:t>für jede Unternehmensgröße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dirty="0" smtClean="0"/>
              <a:t>Mandantenfähig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dirty="0"/>
              <a:t>Archivierung online bzw. zeitgesteuert möglich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dirty="0"/>
              <a:t>E-Mails, Bilder etc. </a:t>
            </a:r>
            <a:r>
              <a:rPr lang="de-DE" dirty="0" smtClean="0"/>
              <a:t>per </a:t>
            </a:r>
            <a:r>
              <a:rPr lang="de-DE" dirty="0"/>
              <a:t>Drag &amp; Drop zum Vorgang hinzufügen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dirty="0"/>
              <a:t>Archivierung per Barcodeverknüpfung für </a:t>
            </a:r>
            <a:r>
              <a:rPr lang="de-DE" dirty="0" smtClean="0"/>
              <a:t>Papierdokumente</a:t>
            </a:r>
            <a:endParaRPr lang="de-DE" dirty="0" smtClean="0"/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dirty="0" smtClean="0"/>
              <a:t>Integrierter Archivzugriff über die Navision-Oberfläche</a:t>
            </a:r>
            <a:endParaRPr lang="de-DE" dirty="0" smtClean="0"/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dirty="0" smtClean="0"/>
              <a:t>Browserbasierter Archivc</a:t>
            </a:r>
            <a:r>
              <a:rPr lang="de-DE" dirty="0" smtClean="0"/>
              <a:t>lient mit vielen Suchoptionen</a:t>
            </a:r>
            <a:endParaRPr lang="de-DE" dirty="0" smtClean="0"/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dirty="0" smtClean="0"/>
              <a:t>Einfache </a:t>
            </a:r>
            <a:r>
              <a:rPr lang="de-DE" dirty="0" smtClean="0"/>
              <a:t>Konfiguration der Schnittstelle</a:t>
            </a:r>
          </a:p>
          <a:p>
            <a:endParaRPr lang="de-DE" dirty="0" smtClean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5678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Der Verkaufsprozess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1390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Ein Angebot erstellen</a:t>
            </a:r>
            <a:endParaRPr lang="de-DE" dirty="0"/>
          </a:p>
        </p:txBody>
      </p:sp>
      <p:sp>
        <p:nvSpPr>
          <p:cNvPr id="15" name="Inhaltsplatzhalter 14"/>
          <p:cNvSpPr>
            <a:spLocks noGrp="1"/>
          </p:cNvSpPr>
          <p:nvPr>
            <p:ph idx="1"/>
          </p:nvPr>
        </p:nvSpPr>
        <p:spPr>
          <a:xfrm>
            <a:off x="838200" y="1325563"/>
            <a:ext cx="5600178" cy="516029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sz="3200" dirty="0" smtClean="0"/>
              <a:t>Wir erstellen ein Angebot für die </a:t>
            </a:r>
          </a:p>
          <a:p>
            <a:pPr marL="0" indent="0">
              <a:buNone/>
            </a:pPr>
            <a:r>
              <a:rPr lang="de-DE" sz="3200" dirty="0" smtClean="0"/>
              <a:t>Chronus AG.</a:t>
            </a:r>
          </a:p>
          <a:p>
            <a:pPr marL="0" indent="0">
              <a:buNone/>
            </a:pPr>
            <a:endParaRPr lang="de-DE" sz="3200" dirty="0" smtClean="0"/>
          </a:p>
          <a:p>
            <a:pPr marL="0" indent="0">
              <a:buNone/>
            </a:pPr>
            <a:r>
              <a:rPr lang="de-DE" sz="3200" dirty="0" smtClean="0"/>
              <a:t>Mit dem Druck wird das Angebot online in PROXESS mit passenden Indexdaten archiviert. </a:t>
            </a:r>
            <a:endParaRPr lang="de-DE" sz="3200" dirty="0"/>
          </a:p>
        </p:txBody>
      </p:sp>
      <p:pic>
        <p:nvPicPr>
          <p:cNvPr id="16" name="Inhaltsplatzhalter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642"/>
          <a:stretch/>
        </p:blipFill>
        <p:spPr>
          <a:xfrm>
            <a:off x="6685549" y="1325563"/>
            <a:ext cx="4788292" cy="501859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hteck 5"/>
          <p:cNvSpPr/>
          <p:nvPr/>
        </p:nvSpPr>
        <p:spPr>
          <a:xfrm>
            <a:off x="6685549" y="1314614"/>
            <a:ext cx="1912541" cy="20277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4823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Zughörige E-Mail-Anfrage (PDF) verknüpfen</a:t>
            </a:r>
            <a:endParaRPr lang="de-DE" dirty="0"/>
          </a:p>
        </p:txBody>
      </p:sp>
      <p:sp>
        <p:nvSpPr>
          <p:cNvPr id="11" name="Inhaltsplatzhalter 10"/>
          <p:cNvSpPr>
            <a:spLocks noGrp="1"/>
          </p:cNvSpPr>
          <p:nvPr>
            <p:ph idx="1"/>
          </p:nvPr>
        </p:nvSpPr>
        <p:spPr>
          <a:xfrm>
            <a:off x="838200" y="1325563"/>
            <a:ext cx="4322523" cy="51602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 smtClean="0"/>
              <a:t>Die zugehörige E-Mail-Anfrage wird per </a:t>
            </a:r>
            <a:r>
              <a:rPr lang="de-DE" dirty="0" smtClean="0">
                <a:solidFill>
                  <a:srgbClr val="FF0000"/>
                </a:solidFill>
              </a:rPr>
              <a:t>Drag &amp; Drop </a:t>
            </a:r>
            <a:r>
              <a:rPr lang="de-DE" dirty="0" smtClean="0"/>
              <a:t>mit dem Angebot verknüpft.</a:t>
            </a:r>
          </a:p>
          <a:p>
            <a:pPr marL="0" indent="0">
              <a:buNone/>
            </a:pPr>
            <a:endParaRPr lang="de-DE" dirty="0" smtClean="0"/>
          </a:p>
        </p:txBody>
      </p:sp>
      <p:pic>
        <p:nvPicPr>
          <p:cNvPr id="12" name="Inhaltsplatzhalter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4501" y="1151049"/>
            <a:ext cx="6467334" cy="5109130"/>
          </a:xfrm>
          <a:prstGeom prst="rect">
            <a:avLst/>
          </a:prstGeom>
        </p:spPr>
      </p:pic>
      <p:sp>
        <p:nvSpPr>
          <p:cNvPr id="14" name="Rechteck 13"/>
          <p:cNvSpPr/>
          <p:nvPr/>
        </p:nvSpPr>
        <p:spPr>
          <a:xfrm>
            <a:off x="9807879" y="2204581"/>
            <a:ext cx="1866379" cy="15156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6568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Auswahl des Dokumenttyps</a:t>
            </a:r>
            <a:endParaRPr lang="de-DE" dirty="0"/>
          </a:p>
        </p:txBody>
      </p:sp>
      <p:sp>
        <p:nvSpPr>
          <p:cNvPr id="9" name="Inhaltsplatzhalter 8"/>
          <p:cNvSpPr>
            <a:spLocks noGrp="1"/>
          </p:cNvSpPr>
          <p:nvPr>
            <p:ph idx="1"/>
          </p:nvPr>
        </p:nvSpPr>
        <p:spPr>
          <a:xfrm>
            <a:off x="838200" y="1325563"/>
            <a:ext cx="4695497" cy="5160297"/>
          </a:xfrm>
        </p:spPr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Der passende Dokumenttyp für die Archivierung </a:t>
            </a:r>
          </a:p>
          <a:p>
            <a:pPr marL="0" indent="0">
              <a:buNone/>
            </a:pPr>
            <a:r>
              <a:rPr lang="de-DE" dirty="0" smtClean="0"/>
              <a:t>z.B. VK-Anfrage kann hier ausgewählt werden. </a:t>
            </a:r>
            <a:endParaRPr lang="de-DE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4" b="35203"/>
          <a:stretch/>
        </p:blipFill>
        <p:spPr>
          <a:xfrm>
            <a:off x="5654566" y="1172880"/>
            <a:ext cx="5883164" cy="512379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Rechteck 10"/>
          <p:cNvSpPr/>
          <p:nvPr/>
        </p:nvSpPr>
        <p:spPr>
          <a:xfrm>
            <a:off x="5677307" y="3954563"/>
            <a:ext cx="5200900" cy="55437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328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Archivierung erfolgreich</a:t>
            </a: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838200" y="1325563"/>
            <a:ext cx="4177808" cy="5160297"/>
          </a:xfrm>
        </p:spPr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Die E-Mail Anfrage wird mit passenden </a:t>
            </a:r>
            <a:r>
              <a:rPr lang="de-DE" dirty="0"/>
              <a:t>Indexdaten </a:t>
            </a:r>
            <a:r>
              <a:rPr lang="de-DE" dirty="0" smtClean="0"/>
              <a:t>sofort ans Archiv übergeben.</a:t>
            </a: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256" y="1325563"/>
            <a:ext cx="6337792" cy="5006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Rechteck 6"/>
          <p:cNvSpPr/>
          <p:nvPr/>
        </p:nvSpPr>
        <p:spPr>
          <a:xfrm>
            <a:off x="10100928" y="3595048"/>
            <a:ext cx="1329071" cy="264571"/>
          </a:xfrm>
          <a:prstGeom prst="rect">
            <a:avLst/>
          </a:prstGeom>
          <a:solidFill>
            <a:srgbClr val="FFFF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01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838199" y="0"/>
            <a:ext cx="11222421" cy="1325563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Verkaufsauftrag erstellen und Bestellung anhängen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>
          <a:xfrm>
            <a:off x="838200" y="1765746"/>
            <a:ext cx="3762285" cy="472011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de-DE" dirty="0" smtClean="0"/>
              <a:t>Der Kunde bestellt schriftlich per Post mit Unterschrift.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Das Angebot wird zum Auftrag gewandelt.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Die Bestellung wird mit einem Barcode versehen</a:t>
            </a:r>
          </a:p>
          <a:p>
            <a:pPr marL="0" indent="0">
              <a:buNone/>
            </a:pPr>
            <a:r>
              <a:rPr lang="de-DE" dirty="0" smtClean="0"/>
              <a:t>und mit dem Auftrag verknüpft.</a:t>
            </a:r>
          </a:p>
        </p:txBody>
      </p:sp>
      <p:pic>
        <p:nvPicPr>
          <p:cNvPr id="10" name="Inhaltsplatzhalt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370" y="1517759"/>
            <a:ext cx="7214350" cy="429577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Rechteck 10"/>
          <p:cNvSpPr/>
          <p:nvPr/>
        </p:nvSpPr>
        <p:spPr>
          <a:xfrm>
            <a:off x="4750383" y="1495947"/>
            <a:ext cx="2001148" cy="26979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9" name="Gruppieren 18"/>
          <p:cNvGrpSpPr/>
          <p:nvPr/>
        </p:nvGrpSpPr>
        <p:grpSpPr>
          <a:xfrm>
            <a:off x="8129392" y="1765746"/>
            <a:ext cx="3797062" cy="2991780"/>
            <a:chOff x="8129392" y="1765746"/>
            <a:chExt cx="3797062" cy="2991780"/>
          </a:xfrm>
        </p:grpSpPr>
        <p:sp>
          <p:nvSpPr>
            <p:cNvPr id="14" name="Rechteck 13"/>
            <p:cNvSpPr/>
            <p:nvPr/>
          </p:nvSpPr>
          <p:spPr>
            <a:xfrm>
              <a:off x="9775408" y="1765746"/>
              <a:ext cx="2001148" cy="1202922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Rechteck 14"/>
            <p:cNvSpPr/>
            <p:nvPr/>
          </p:nvSpPr>
          <p:spPr>
            <a:xfrm>
              <a:off x="8129392" y="4572443"/>
              <a:ext cx="3797062" cy="185083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7" name="Gerade Verbindung mit Pfeil 16"/>
            <p:cNvCxnSpPr/>
            <p:nvPr/>
          </p:nvCxnSpPr>
          <p:spPr>
            <a:xfrm flipH="1">
              <a:off x="8803758" y="3051543"/>
              <a:ext cx="1722476" cy="148417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82792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66" t="33351"/>
          <a:stretch/>
        </p:blipFill>
        <p:spPr>
          <a:xfrm>
            <a:off x="7591647" y="1337109"/>
            <a:ext cx="3009015" cy="4816098"/>
          </a:xfr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Auftrag (AB) drucken</a:t>
            </a:r>
            <a:endParaRPr lang="de-DE" dirty="0"/>
          </a:p>
        </p:txBody>
      </p:sp>
      <p:sp>
        <p:nvSpPr>
          <p:cNvPr id="19" name="Textfeld 18"/>
          <p:cNvSpPr txBox="1"/>
          <p:nvPr/>
        </p:nvSpPr>
        <p:spPr>
          <a:xfrm>
            <a:off x="838201" y="1684415"/>
            <a:ext cx="611549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2800" dirty="0" smtClean="0"/>
          </a:p>
          <a:p>
            <a:r>
              <a:rPr lang="de-DE" sz="2800" dirty="0" smtClean="0"/>
              <a:t>Mit dem Auftragsdruck wird sowohl der NAV-Auftrag als auch die Bestellung mit dem passendem Index im Archiv abgelegt. </a:t>
            </a:r>
          </a:p>
          <a:p>
            <a:endParaRPr lang="de-DE" sz="2800" dirty="0"/>
          </a:p>
          <a:p>
            <a:r>
              <a:rPr lang="de-DE" sz="2800" dirty="0" smtClean="0"/>
              <a:t>Dieser Vorgang kann auch manuell angestoßen werden.</a:t>
            </a:r>
          </a:p>
          <a:p>
            <a:endParaRPr lang="de-DE" sz="2800" dirty="0"/>
          </a:p>
        </p:txBody>
      </p:sp>
      <p:sp>
        <p:nvSpPr>
          <p:cNvPr id="8" name="Rechteck 7"/>
          <p:cNvSpPr/>
          <p:nvPr/>
        </p:nvSpPr>
        <p:spPr>
          <a:xfrm>
            <a:off x="7587132" y="3604437"/>
            <a:ext cx="3013530" cy="659224"/>
          </a:xfrm>
          <a:prstGeom prst="rect">
            <a:avLst/>
          </a:prstGeom>
          <a:solidFill>
            <a:srgbClr val="FFFF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0791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Beleganzeige in Navision über Drop-Area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1" y="1325563"/>
            <a:ext cx="5086008" cy="516029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e-DE" dirty="0" smtClean="0"/>
              <a:t>Durch Klick auf die Anzahl übertragener Dateien, öffnen sich die jeweiligen Posten. 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Die archivierten Dokumente können… 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dirty="0" smtClean="0"/>
              <a:t>in der Navision Drop-Area angezeigt werden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dirty="0" smtClean="0"/>
              <a:t>im Langzeit-PROXESS-Archiv angezeigt werden 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dirty="0" smtClean="0"/>
              <a:t>in Navision lokal gelöscht werden 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493"/>
          <a:stretch/>
        </p:blipFill>
        <p:spPr>
          <a:xfrm>
            <a:off x="6037376" y="3763889"/>
            <a:ext cx="4625207" cy="271133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nhaltsplatzhalter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66" t="33351"/>
          <a:stretch/>
        </p:blipFill>
        <p:spPr>
          <a:xfrm>
            <a:off x="9232807" y="1064743"/>
            <a:ext cx="2562311" cy="410112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Ellipse 5"/>
          <p:cNvSpPr/>
          <p:nvPr/>
        </p:nvSpPr>
        <p:spPr>
          <a:xfrm>
            <a:off x="11325513" y="3244488"/>
            <a:ext cx="478285" cy="37214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7" name="Gerade Verbindung mit Pfeil 6"/>
          <p:cNvCxnSpPr/>
          <p:nvPr/>
        </p:nvCxnSpPr>
        <p:spPr>
          <a:xfrm flipH="1">
            <a:off x="10154093" y="3648527"/>
            <a:ext cx="1244008" cy="202925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5" name="Rechteck 14"/>
          <p:cNvSpPr/>
          <p:nvPr/>
        </p:nvSpPr>
        <p:spPr>
          <a:xfrm>
            <a:off x="6037376" y="5773478"/>
            <a:ext cx="4627084" cy="414676"/>
          </a:xfrm>
          <a:prstGeom prst="rect">
            <a:avLst/>
          </a:prstGeom>
          <a:solidFill>
            <a:srgbClr val="FFFF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/>
          <p:cNvSpPr/>
          <p:nvPr/>
        </p:nvSpPr>
        <p:spPr>
          <a:xfrm>
            <a:off x="6035499" y="4167962"/>
            <a:ext cx="960723" cy="723014"/>
          </a:xfrm>
          <a:prstGeom prst="rect">
            <a:avLst/>
          </a:prstGeom>
          <a:solidFill>
            <a:srgbClr val="FFFF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Rechteck 19"/>
          <p:cNvSpPr/>
          <p:nvPr/>
        </p:nvSpPr>
        <p:spPr>
          <a:xfrm>
            <a:off x="6995971" y="4171503"/>
            <a:ext cx="960723" cy="723014"/>
          </a:xfrm>
          <a:prstGeom prst="rect">
            <a:avLst/>
          </a:prstGeom>
          <a:solidFill>
            <a:srgbClr val="FFFF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/>
          <p:cNvSpPr/>
          <p:nvPr/>
        </p:nvSpPr>
        <p:spPr>
          <a:xfrm>
            <a:off x="7954817" y="4164414"/>
            <a:ext cx="1153735" cy="723014"/>
          </a:xfrm>
          <a:prstGeom prst="rect">
            <a:avLst/>
          </a:prstGeom>
          <a:solidFill>
            <a:srgbClr val="FFFF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114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 animBg="1"/>
      <p:bldP spid="19" grpId="0" animBg="1"/>
      <p:bldP spid="20" grpId="0" animBg="1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Die Recherche aus Navision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86619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7512" y="2449922"/>
            <a:ext cx="6891506" cy="379973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Anfrage im Kundenservice</a:t>
            </a: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838199" y="1127051"/>
            <a:ext cx="10868247" cy="117572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e-DE" dirty="0" smtClean="0"/>
              <a:t>Der </a:t>
            </a:r>
            <a:r>
              <a:rPr lang="de-DE" dirty="0"/>
              <a:t>Auftrag wurde geliefert und fakturiert. </a:t>
            </a:r>
            <a:r>
              <a:rPr lang="de-DE" dirty="0" smtClean="0"/>
              <a:t>Der </a:t>
            </a:r>
            <a:r>
              <a:rPr lang="de-DE" dirty="0"/>
              <a:t>Kunde ruft an und hat eine Rückfrage. Er kennt nur </a:t>
            </a:r>
            <a:r>
              <a:rPr lang="de-DE" dirty="0" smtClean="0"/>
              <a:t>noch seine Lieferscheinnummer.</a:t>
            </a:r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6241311" y="3171047"/>
            <a:ext cx="701749" cy="79632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6943060" y="5597073"/>
            <a:ext cx="601578" cy="312821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8403950" y="4679467"/>
            <a:ext cx="601578" cy="312821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Inhaltsplatzhalter 4"/>
          <p:cNvSpPr txBox="1">
            <a:spLocks/>
          </p:cNvSpPr>
          <p:nvPr/>
        </p:nvSpPr>
        <p:spPr>
          <a:xfrm>
            <a:off x="948068" y="2108792"/>
            <a:ext cx="4059444" cy="4120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</p:txBody>
      </p:sp>
      <p:sp>
        <p:nvSpPr>
          <p:cNvPr id="15" name="Inhaltsplatzhalter 4"/>
          <p:cNvSpPr txBox="1">
            <a:spLocks/>
          </p:cNvSpPr>
          <p:nvPr/>
        </p:nvSpPr>
        <p:spPr>
          <a:xfrm>
            <a:off x="838199" y="2360023"/>
            <a:ext cx="3916681" cy="392635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dirty="0" smtClean="0"/>
              <a:t>Über die Eingabe der Lieferscheinnummer in Navision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 smtClean="0"/>
              <a:t>kann die komplette Auftragsakte aus dem Archiv aufgerufen werden.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5854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animBg="1"/>
      <p:bldP spid="11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Trefferliste der Auftragsakte im PROXESS-Archiv</a:t>
            </a:r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7740912" y="4433770"/>
            <a:ext cx="3784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Abb.: Trefferliste aus PROXESS-Archiv „Dynamics 365“</a:t>
            </a:r>
            <a:endParaRPr lang="de-DE" sz="12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608"/>
          <a:stretch/>
        </p:blipFill>
        <p:spPr>
          <a:xfrm>
            <a:off x="957897" y="1839433"/>
            <a:ext cx="10559677" cy="231789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0685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410"/>
          <a:stretch/>
        </p:blipFill>
        <p:spPr>
          <a:xfrm>
            <a:off x="4467933" y="2108792"/>
            <a:ext cx="6376029" cy="341440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Belegsuche anhand einer Rechnungsnummer</a:t>
            </a:r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6348549" y="2690949"/>
            <a:ext cx="505098" cy="65314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5985122" y="4650378"/>
            <a:ext cx="601578" cy="18288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5950286" y="3762104"/>
            <a:ext cx="2497028" cy="38317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Inhaltsplatzhalter 4"/>
          <p:cNvSpPr txBox="1">
            <a:spLocks/>
          </p:cNvSpPr>
          <p:nvPr/>
        </p:nvSpPr>
        <p:spPr>
          <a:xfrm>
            <a:off x="948068" y="2108792"/>
            <a:ext cx="4059444" cy="4120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</p:txBody>
      </p:sp>
      <p:sp>
        <p:nvSpPr>
          <p:cNvPr id="15" name="Inhaltsplatzhalter 4"/>
          <p:cNvSpPr txBox="1">
            <a:spLocks/>
          </p:cNvSpPr>
          <p:nvPr/>
        </p:nvSpPr>
        <p:spPr>
          <a:xfrm>
            <a:off x="838199" y="2108793"/>
            <a:ext cx="3429001" cy="34144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dirty="0" smtClean="0"/>
              <a:t>Über den Menüpunkt „Belegsuche“ kann ein einzelner Beleg direkt aus dem Archiv aufgerufen werden.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2697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838199" y="0"/>
            <a:ext cx="10846981" cy="1325563"/>
          </a:xfrm>
        </p:spPr>
        <p:txBody>
          <a:bodyPr>
            <a:normAutofit/>
          </a:bodyPr>
          <a:lstStyle/>
          <a:p>
            <a:r>
              <a:rPr lang="de-DE" dirty="0" smtClean="0"/>
              <a:t>Aufruf Einzelbeleg (VK-Rechnung) im Archiv</a:t>
            </a:r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421" y="1143504"/>
            <a:ext cx="9124505" cy="5036633"/>
          </a:xfrm>
          <a:prstGeom prst="rect">
            <a:avLst/>
          </a:prstGeom>
          <a:ln>
            <a:solidFill>
              <a:schemeClr val="lt2">
                <a:hueOff val="0"/>
                <a:satOff val="0"/>
                <a:lumOff val="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Rechteck 6"/>
          <p:cNvSpPr/>
          <p:nvPr/>
        </p:nvSpPr>
        <p:spPr>
          <a:xfrm>
            <a:off x="5672918" y="3694205"/>
            <a:ext cx="1237397" cy="118070"/>
          </a:xfrm>
          <a:prstGeom prst="rect">
            <a:avLst/>
          </a:prstGeom>
          <a:solidFill>
            <a:srgbClr val="FFFF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7257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Der Einkaufsprozess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62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Eine Einkaufsbestellung anlegen</a:t>
            </a:r>
            <a:endParaRPr lang="de-DE" dirty="0"/>
          </a:p>
        </p:txBody>
      </p:sp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838200" y="1325564"/>
            <a:ext cx="3671656" cy="4949360"/>
          </a:xfrm>
        </p:spPr>
        <p:txBody>
          <a:bodyPr/>
          <a:lstStyle/>
          <a:p>
            <a:pPr marL="0" indent="0">
              <a:buNone/>
            </a:pPr>
            <a:r>
              <a:rPr lang="de-DE" dirty="0" smtClean="0"/>
              <a:t>Wir haben ein Angebot von der Chronus AG erhalten und legen auf dieser Basis eine Einkaufsbestellung an.</a:t>
            </a:r>
            <a:endParaRPr lang="de-DE" dirty="0"/>
          </a:p>
        </p:txBody>
      </p:sp>
      <p:grpSp>
        <p:nvGrpSpPr>
          <p:cNvPr id="5" name="Gruppieren 4"/>
          <p:cNvGrpSpPr/>
          <p:nvPr/>
        </p:nvGrpSpPr>
        <p:grpSpPr>
          <a:xfrm>
            <a:off x="5546096" y="1424007"/>
            <a:ext cx="6353120" cy="4776486"/>
            <a:chOff x="4780549" y="1498438"/>
            <a:chExt cx="6353120" cy="4776486"/>
          </a:xfrm>
        </p:grpSpPr>
        <p:pic>
          <p:nvPicPr>
            <p:cNvPr id="4" name="Grafik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2" r="22115" b="22645"/>
            <a:stretch/>
          </p:blipFill>
          <p:spPr>
            <a:xfrm>
              <a:off x="4780549" y="1498438"/>
              <a:ext cx="6353120" cy="4776486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Rechteck 8"/>
            <p:cNvSpPr/>
            <p:nvPr/>
          </p:nvSpPr>
          <p:spPr>
            <a:xfrm>
              <a:off x="4780549" y="1509244"/>
              <a:ext cx="2585139" cy="202774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584677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10"/>
          <a:stretch/>
        </p:blipFill>
        <p:spPr>
          <a:xfrm>
            <a:off x="4639588" y="1595327"/>
            <a:ext cx="7286281" cy="429511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Angebot des Lieferanten anhängen</a:t>
            </a:r>
            <a:endParaRPr lang="de-DE" dirty="0"/>
          </a:p>
        </p:txBody>
      </p:sp>
      <p:sp>
        <p:nvSpPr>
          <p:cNvPr id="9" name="Rechteck 8"/>
          <p:cNvSpPr/>
          <p:nvPr/>
        </p:nvSpPr>
        <p:spPr>
          <a:xfrm>
            <a:off x="10345482" y="2670183"/>
            <a:ext cx="1582484" cy="18061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838200" y="1325563"/>
            <a:ext cx="3425456" cy="5160297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de-DE" dirty="0" smtClean="0"/>
              <a:t>Das Angebot der Chronus AG (PDF per E-Mail) wird </a:t>
            </a:r>
            <a:r>
              <a:rPr lang="de-DE" dirty="0" smtClean="0">
                <a:solidFill>
                  <a:srgbClr val="C00000"/>
                </a:solidFill>
              </a:rPr>
              <a:t>per Drag &amp; Drop </a:t>
            </a:r>
            <a:r>
              <a:rPr lang="de-DE" dirty="0" smtClean="0"/>
              <a:t>mit der Bestellung verknüpft.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Beide Dokumente werden mit passenden Indexdaten automatisch ans Archiv übergeben.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72467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AB des Lieferanten anhängen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1" y="1325563"/>
            <a:ext cx="3190198" cy="516029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de-DE" dirty="0" smtClean="0"/>
              <a:t>Die eingehende AB wird ebenfalls </a:t>
            </a:r>
            <a:r>
              <a:rPr lang="de-DE" dirty="0" smtClean="0">
                <a:solidFill>
                  <a:srgbClr val="C00000"/>
                </a:solidFill>
              </a:rPr>
              <a:t>per Drag &amp; Drop </a:t>
            </a:r>
            <a:r>
              <a:rPr lang="de-DE" dirty="0" smtClean="0"/>
              <a:t>an den Bestellvorgang angehängt.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Es sind nun beide Eingangsdokumente (Angebot und AB) mit dem Vorgang verknüpft und archiviert.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399" y="1498312"/>
            <a:ext cx="7898063" cy="4583511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9229061" y="1818167"/>
            <a:ext cx="616688" cy="669851"/>
          </a:xfrm>
          <a:prstGeom prst="rect">
            <a:avLst/>
          </a:prstGeom>
          <a:solidFill>
            <a:srgbClr val="FFFF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6283842" y="5071730"/>
            <a:ext cx="3934045" cy="48431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Ellipse 9"/>
          <p:cNvSpPr/>
          <p:nvPr/>
        </p:nvSpPr>
        <p:spPr>
          <a:xfrm>
            <a:off x="11471907" y="4104166"/>
            <a:ext cx="415295" cy="29926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1" name="Gerade Verbindung mit Pfeil 10"/>
          <p:cNvCxnSpPr>
            <a:stCxn id="10" idx="3"/>
          </p:cNvCxnSpPr>
          <p:nvPr/>
        </p:nvCxnSpPr>
        <p:spPr>
          <a:xfrm flipH="1">
            <a:off x="10226057" y="4359603"/>
            <a:ext cx="1306669" cy="93541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4549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Eingehenden Lieferschein anhängen</a:t>
            </a:r>
            <a:endParaRPr lang="de-DE" dirty="0"/>
          </a:p>
        </p:txBody>
      </p:sp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838200" y="1325563"/>
            <a:ext cx="3606209" cy="516029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de-DE" dirty="0" smtClean="0"/>
              <a:t>Der Wareneingang ist erfolgt. 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 smtClean="0"/>
              <a:t>Der unterschriebene Lieferschein wird mit dem Barcodeverfahren ebenfalls an den Vorgang angehängt archiviert.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735" y="1488198"/>
            <a:ext cx="7102550" cy="44336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Rechteck 10"/>
          <p:cNvSpPr/>
          <p:nvPr/>
        </p:nvSpPr>
        <p:spPr>
          <a:xfrm>
            <a:off x="9229061" y="1818167"/>
            <a:ext cx="616688" cy="669851"/>
          </a:xfrm>
          <a:prstGeom prst="rect">
            <a:avLst/>
          </a:prstGeom>
          <a:solidFill>
            <a:srgbClr val="FFFF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5943596" y="5188689"/>
            <a:ext cx="4051009" cy="2658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3" name="Gerade Verbindung mit Pfeil 12"/>
          <p:cNvCxnSpPr/>
          <p:nvPr/>
        </p:nvCxnSpPr>
        <p:spPr>
          <a:xfrm flipH="1">
            <a:off x="8133907" y="2562447"/>
            <a:ext cx="1265274" cy="255181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9124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267" y="1722475"/>
            <a:ext cx="6554201" cy="3833037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Drag &amp; Drop Infobox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48833" y="1176701"/>
            <a:ext cx="3988981" cy="5170936"/>
          </a:xfrm>
          <a:ln>
            <a:noFill/>
          </a:ln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de-DE" dirty="0" smtClean="0"/>
              <a:t>Mit dem Buchen der Lieferung wird der angehängte Eingangslieferschein mit den passenden Indexdaten ans Archiv übergeben. </a:t>
            </a:r>
          </a:p>
          <a:p>
            <a:pPr marL="0" indent="0">
              <a:buNone/>
            </a:pPr>
            <a:r>
              <a:rPr lang="de-DE" dirty="0" smtClean="0"/>
              <a:t>Dieser Vorgang kann auch manuell angestoßen werden.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Über die Infobox können die verknüpften Dokument angezeigt werden.</a:t>
            </a:r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10196623" y="2838890"/>
            <a:ext cx="1345846" cy="153109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6967861" y="4742121"/>
            <a:ext cx="3207496" cy="8133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8" name="Gerade Verbindung mit Pfeil 7"/>
          <p:cNvCxnSpPr/>
          <p:nvPr/>
        </p:nvCxnSpPr>
        <p:spPr>
          <a:xfrm>
            <a:off x="4603898" y="5082363"/>
            <a:ext cx="223283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4698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Kreditorenrechnung anhängen</a:t>
            </a:r>
            <a:endParaRPr lang="de-DE" dirty="0"/>
          </a:p>
        </p:txBody>
      </p:sp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838200" y="1325563"/>
            <a:ext cx="3106479" cy="5160297"/>
          </a:xfrm>
        </p:spPr>
        <p:txBody>
          <a:bodyPr/>
          <a:lstStyle/>
          <a:p>
            <a:pPr marL="0" indent="0">
              <a:buNone/>
            </a:pPr>
            <a:r>
              <a:rPr lang="de-DE" dirty="0" smtClean="0"/>
              <a:t>Ebenfalls </a:t>
            </a:r>
            <a:r>
              <a:rPr lang="de-DE" b="1" dirty="0" smtClean="0">
                <a:solidFill>
                  <a:srgbClr val="0080C8"/>
                </a:solidFill>
              </a:rPr>
              <a:t>per Drag &amp; Drop</a:t>
            </a:r>
            <a:r>
              <a:rPr lang="de-DE" dirty="0" smtClean="0"/>
              <a:t> wird die Kreditorenrechnung an den Vorgang angehängt. 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875" y="1580740"/>
            <a:ext cx="7555164" cy="466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715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Ansicht aller verknüpften Dokumente</a:t>
            </a:r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861" y="1560552"/>
            <a:ext cx="7341038" cy="45321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838200" y="1325563"/>
            <a:ext cx="3510516" cy="4915749"/>
          </a:xfrm>
        </p:spPr>
        <p:txBody>
          <a:bodyPr/>
          <a:lstStyle/>
          <a:p>
            <a:pPr marL="0" indent="0">
              <a:buNone/>
            </a:pPr>
            <a:r>
              <a:rPr lang="de-DE" dirty="0" smtClean="0"/>
              <a:t>Übersicht  aller mit dem Bestellvorgang verknüpften Eingangsdokumente.</a:t>
            </a: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58641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Ansicht aus Sicht der gebuchten Rechnung</a:t>
            </a: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838199" y="1325563"/>
            <a:ext cx="10421679" cy="116245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e-DE" dirty="0" smtClean="0"/>
              <a:t>Auch über die Kreditorenrechnung können die angehängten Dokumente angezeigt werden.</a:t>
            </a:r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795" y="2704291"/>
            <a:ext cx="9901486" cy="326392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Rechteck 6"/>
          <p:cNvSpPr/>
          <p:nvPr/>
        </p:nvSpPr>
        <p:spPr>
          <a:xfrm>
            <a:off x="1998892" y="3094076"/>
            <a:ext cx="1127081" cy="8931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2121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Die Recherche aus Navision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79078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Recherche nach Einzelbeleg aus Navision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78014"/>
            <a:ext cx="3267075" cy="3808412"/>
          </a:xfrm>
        </p:spPr>
        <p:txBody>
          <a:bodyPr>
            <a:normAutofit fontScale="85000" lnSpcReduction="10000"/>
          </a:bodyPr>
          <a:lstStyle/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dirty="0" smtClean="0"/>
              <a:t>Gewünschten Beleg in Navision auswählen</a:t>
            </a:r>
          </a:p>
          <a:p>
            <a:pPr marL="0" indent="0">
              <a:buClr>
                <a:srgbClr val="0080C8"/>
              </a:buClr>
              <a:buNone/>
            </a:pPr>
            <a:endParaRPr lang="de-DE" dirty="0" smtClean="0"/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dirty="0" smtClean="0"/>
              <a:t>Über „Belegsuche“ kann der Einzelbeleg im Archiv aufgerufen werden. </a:t>
            </a:r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9575" y="1798273"/>
            <a:ext cx="7619927" cy="431323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Rechteck 6"/>
          <p:cNvSpPr/>
          <p:nvPr/>
        </p:nvSpPr>
        <p:spPr>
          <a:xfrm>
            <a:off x="6291127" y="5012167"/>
            <a:ext cx="545864" cy="28073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4894744" y="2514599"/>
            <a:ext cx="667856" cy="885825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5603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Belegansicht nach Recherche im Archiv</a:t>
            </a:r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50" y="1243302"/>
            <a:ext cx="9591675" cy="481786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783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Recherche nach Bestellakte aus der EK-Rechnung</a:t>
            </a:r>
            <a:endParaRPr lang="de-DE" dirty="0"/>
          </a:p>
        </p:txBody>
      </p:sp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838200" y="1541715"/>
            <a:ext cx="3829493" cy="48378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 smtClean="0"/>
              <a:t>Wenn die Nummer der </a:t>
            </a:r>
          </a:p>
          <a:p>
            <a:pPr marL="0" indent="0">
              <a:buNone/>
            </a:pPr>
            <a:r>
              <a:rPr lang="de-DE" dirty="0" smtClean="0"/>
              <a:t>EK-Rechnung  </a:t>
            </a:r>
          </a:p>
          <a:p>
            <a:pPr marL="0" indent="0">
              <a:buNone/>
            </a:pPr>
            <a:r>
              <a:rPr lang="de-DE" dirty="0" smtClean="0"/>
              <a:t>(</a:t>
            </a:r>
            <a:r>
              <a:rPr lang="de-DE" dirty="0" err="1" smtClean="0"/>
              <a:t>Bsp</a:t>
            </a:r>
            <a:r>
              <a:rPr lang="de-DE" dirty="0" smtClean="0"/>
              <a:t>: 108036) </a:t>
            </a:r>
          </a:p>
          <a:p>
            <a:pPr marL="0" indent="0">
              <a:buNone/>
            </a:pPr>
            <a:r>
              <a:rPr lang="de-DE" dirty="0" smtClean="0"/>
              <a:t>bekannt ist, kann hierüber die gesamte Bestellakte im Archiv aufgerufen werden. 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225"/>
          <a:stretch/>
        </p:blipFill>
        <p:spPr>
          <a:xfrm>
            <a:off x="4812266" y="1648045"/>
            <a:ext cx="7043044" cy="442314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Rechteck 8"/>
          <p:cNvSpPr/>
          <p:nvPr/>
        </p:nvSpPr>
        <p:spPr>
          <a:xfrm>
            <a:off x="8218970" y="2554620"/>
            <a:ext cx="853264" cy="890331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9686257" y="4278963"/>
            <a:ext cx="797445" cy="367466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extfeld 10"/>
          <p:cNvSpPr txBox="1"/>
          <p:nvPr/>
        </p:nvSpPr>
        <p:spPr>
          <a:xfrm>
            <a:off x="9734290" y="4327446"/>
            <a:ext cx="706879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100" dirty="0" smtClean="0"/>
              <a:t>108036</a:t>
            </a:r>
            <a:endParaRPr lang="de-DE" sz="1100" dirty="0"/>
          </a:p>
        </p:txBody>
      </p:sp>
    </p:spTree>
    <p:extLst>
      <p:ext uri="{BB962C8B-B14F-4D97-AF65-F5344CB8AC3E}">
        <p14:creationId xmlns:p14="http://schemas.microsoft.com/office/powerpoint/2010/main" val="4150992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Bestellakte und Dokumentansicht im Archiv</a:t>
            </a:r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74"/>
          <a:stretch/>
        </p:blipFill>
        <p:spPr>
          <a:xfrm>
            <a:off x="625554" y="1058908"/>
            <a:ext cx="11040465" cy="513987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58999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Dokumente zu Kreditor, Debitor und Artikel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0673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Drag &amp; Drop oder Barcodeverknüpfung</a:t>
            </a: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Aft>
                <a:spcPts val="1000"/>
              </a:spcAft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b="1" dirty="0" smtClean="0">
                <a:solidFill>
                  <a:srgbClr val="0080C8"/>
                </a:solidFill>
              </a:rPr>
              <a:t>Digitale Dokumente </a:t>
            </a:r>
            <a:r>
              <a:rPr lang="de-DE" dirty="0" smtClean="0"/>
              <a:t>werden </a:t>
            </a:r>
            <a:r>
              <a:rPr lang="de-DE" dirty="0" smtClean="0"/>
              <a:t>am einfachsten </a:t>
            </a:r>
            <a:r>
              <a:rPr lang="de-DE" b="1" dirty="0" smtClean="0"/>
              <a:t>per </a:t>
            </a:r>
            <a:r>
              <a:rPr lang="de-DE" b="1" dirty="0" smtClean="0"/>
              <a:t>Drag &amp; Drop </a:t>
            </a:r>
            <a:r>
              <a:rPr lang="de-DE" dirty="0" smtClean="0"/>
              <a:t>zum Artikel, Debitor oder Kreditor hinzugefügt </a:t>
            </a:r>
            <a:r>
              <a:rPr lang="de-DE" dirty="0" smtClean="0"/>
              <a:t>(z.B. Office-Dokumente, Fotos etc., E-Mail-Anhänge</a:t>
            </a:r>
            <a:r>
              <a:rPr lang="de-DE" dirty="0" smtClean="0"/>
              <a:t>).</a:t>
            </a:r>
            <a:endParaRPr lang="de-DE" dirty="0" smtClean="0"/>
          </a:p>
          <a:p>
            <a:pPr>
              <a:spcAft>
                <a:spcPts val="1000"/>
              </a:spcAft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b="1" dirty="0" smtClean="0">
                <a:solidFill>
                  <a:srgbClr val="0080C8"/>
                </a:solidFill>
              </a:rPr>
              <a:t>Schriftliche Dokumente </a:t>
            </a:r>
            <a:r>
              <a:rPr lang="de-DE" dirty="0" smtClean="0"/>
              <a:t>werden </a:t>
            </a:r>
            <a:r>
              <a:rPr lang="de-DE" b="1" dirty="0" smtClean="0"/>
              <a:t>per Barcode-Verknüpfung </a:t>
            </a:r>
            <a:r>
              <a:rPr lang="de-DE" dirty="0" smtClean="0"/>
              <a:t>und Scannen hinzugefügt (z. B. Zeichnungen, unterschriebene Dokumente, Briefpost</a:t>
            </a:r>
            <a:r>
              <a:rPr lang="de-DE" dirty="0" smtClean="0"/>
              <a:t>).</a:t>
            </a:r>
            <a:endParaRPr lang="de-DE" dirty="0" smtClean="0"/>
          </a:p>
          <a:p>
            <a:pPr>
              <a:spcAft>
                <a:spcPts val="1000"/>
              </a:spcAft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dirty="0" smtClean="0"/>
              <a:t>Alle Dokumente </a:t>
            </a:r>
            <a:r>
              <a:rPr lang="de-DE" dirty="0" smtClean="0"/>
              <a:t>können </a:t>
            </a:r>
            <a:r>
              <a:rPr lang="de-DE" dirty="0" smtClean="0"/>
              <a:t>grundsätzlich über </a:t>
            </a:r>
            <a:r>
              <a:rPr lang="de-DE" dirty="0" smtClean="0"/>
              <a:t>beide Wege an den </a:t>
            </a:r>
            <a:r>
              <a:rPr lang="de-DE" b="1" dirty="0" smtClean="0"/>
              <a:t>Kreditor, Debitor oder Artikel</a:t>
            </a:r>
            <a:r>
              <a:rPr lang="de-DE" dirty="0" smtClean="0"/>
              <a:t> in Navision angehängt </a:t>
            </a:r>
            <a:r>
              <a:rPr lang="de-DE" dirty="0" smtClean="0"/>
              <a:t>werden.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12843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Dokumente per Drag &amp; Drop verknüpfen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528" y="1711842"/>
            <a:ext cx="7287501" cy="378098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Inhaltsplatzhalter 4"/>
          <p:cNvSpPr txBox="1">
            <a:spLocks/>
          </p:cNvSpPr>
          <p:nvPr/>
        </p:nvSpPr>
        <p:spPr>
          <a:xfrm>
            <a:off x="838201" y="1533377"/>
            <a:ext cx="3779327" cy="4680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80C8"/>
              </a:buClr>
              <a:buFont typeface="Wingdings" panose="05000000000000000000" pitchFamily="2" charset="2"/>
              <a:buChar char="ü"/>
            </a:pPr>
            <a:r>
              <a:rPr lang="de-DE" sz="2200" dirty="0" smtClean="0"/>
              <a:t>Beispiel: Kreditor in Navision aufrufen</a:t>
            </a:r>
          </a:p>
          <a:p>
            <a:pPr marL="0" indent="0">
              <a:buClr>
                <a:srgbClr val="0080C8"/>
              </a:buClr>
              <a:buNone/>
            </a:pPr>
            <a:endParaRPr lang="de-DE" sz="2200" dirty="0" smtClean="0"/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ü"/>
            </a:pPr>
            <a:r>
              <a:rPr lang="de-DE" sz="2200" dirty="0" smtClean="0"/>
              <a:t>Datei auf </a:t>
            </a:r>
            <a:r>
              <a:rPr lang="de-DE" sz="2200" dirty="0" smtClean="0"/>
              <a:t>die PROXESS Drop Zone ziehen</a:t>
            </a:r>
          </a:p>
          <a:p>
            <a:pPr marL="0" indent="0">
              <a:buClr>
                <a:srgbClr val="0080C8"/>
              </a:buClr>
              <a:buFont typeface="Arial" panose="020B0604020202020204" pitchFamily="34" charset="0"/>
              <a:buNone/>
            </a:pPr>
            <a:endParaRPr lang="de-DE" sz="2200" dirty="0" smtClean="0"/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ü"/>
            </a:pPr>
            <a:r>
              <a:rPr lang="de-DE" sz="2200" dirty="0" smtClean="0"/>
              <a:t>Dokumenttyp für </a:t>
            </a:r>
            <a:r>
              <a:rPr lang="de-DE" sz="2200" dirty="0" smtClean="0"/>
              <a:t>das </a:t>
            </a:r>
            <a:r>
              <a:rPr lang="de-DE" sz="2200" dirty="0" smtClean="0"/>
              <a:t>Archiv wählen und sofort archivieren.</a:t>
            </a:r>
            <a:endParaRPr lang="de-DE" sz="2200" dirty="0"/>
          </a:p>
        </p:txBody>
      </p:sp>
      <p:sp>
        <p:nvSpPr>
          <p:cNvPr id="7" name="Rechteck 6"/>
          <p:cNvSpPr/>
          <p:nvPr/>
        </p:nvSpPr>
        <p:spPr>
          <a:xfrm>
            <a:off x="10494335" y="2756496"/>
            <a:ext cx="1297172" cy="105350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8" name="Gerade Verbindung mit Pfeil 7"/>
          <p:cNvCxnSpPr/>
          <p:nvPr/>
        </p:nvCxnSpPr>
        <p:spPr>
          <a:xfrm>
            <a:off x="4368867" y="3282752"/>
            <a:ext cx="612546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2" name="Rechteck 11"/>
          <p:cNvSpPr/>
          <p:nvPr/>
        </p:nvSpPr>
        <p:spPr>
          <a:xfrm>
            <a:off x="5766067" y="3577571"/>
            <a:ext cx="1910874" cy="139977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11"/>
          <a:stretch/>
        </p:blipFill>
        <p:spPr>
          <a:xfrm>
            <a:off x="4368867" y="4335712"/>
            <a:ext cx="3832598" cy="208647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Rechteck 10"/>
          <p:cNvSpPr/>
          <p:nvPr/>
        </p:nvSpPr>
        <p:spPr>
          <a:xfrm>
            <a:off x="4385087" y="5281436"/>
            <a:ext cx="3080837" cy="164771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907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Dokumente per Barcode verknüpfen</a:t>
            </a: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838199" y="1325564"/>
            <a:ext cx="3413333" cy="4888806"/>
          </a:xfrm>
        </p:spPr>
        <p:txBody>
          <a:bodyPr>
            <a:normAutofit fontScale="70000" lnSpcReduction="20000"/>
          </a:bodyPr>
          <a:lstStyle/>
          <a:p>
            <a:pPr>
              <a:buClr>
                <a:srgbClr val="0080C8"/>
              </a:buClr>
              <a:buFont typeface="Wingdings" panose="05000000000000000000" pitchFamily="2" charset="2"/>
              <a:buChar char="ü"/>
            </a:pPr>
            <a:r>
              <a:rPr lang="de-DE" sz="2200" dirty="0" smtClean="0"/>
              <a:t>Ein Barcodeetikett </a:t>
            </a:r>
            <a:r>
              <a:rPr lang="de-DE" sz="2200" dirty="0"/>
              <a:t>auf </a:t>
            </a:r>
            <a:r>
              <a:rPr lang="de-DE" sz="2200" dirty="0" smtClean="0"/>
              <a:t>dem Dokument aufbringen und scannen oder von PROXESS automatisch generieren </a:t>
            </a:r>
            <a:r>
              <a:rPr lang="de-DE" sz="2200" dirty="0" smtClean="0"/>
              <a:t>lassen (Bsp. Word, E-Mail)</a:t>
            </a:r>
            <a:endParaRPr lang="de-DE" sz="2200" dirty="0" smtClean="0"/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ü"/>
            </a:pPr>
            <a:endParaRPr lang="de-DE" sz="2200" dirty="0" smtClean="0"/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ü"/>
            </a:pPr>
            <a:r>
              <a:rPr lang="de-DE" sz="2200" dirty="0" smtClean="0"/>
              <a:t>Beispiel:</a:t>
            </a:r>
            <a:r>
              <a:rPr lang="de-DE" sz="2200" dirty="0" smtClean="0"/>
              <a:t> Gewünschten </a:t>
            </a:r>
            <a:r>
              <a:rPr lang="de-DE" sz="2200" dirty="0" smtClean="0"/>
              <a:t>Artikel in Navision aufrufen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ü"/>
            </a:pPr>
            <a:endParaRPr lang="de-DE" sz="2200" dirty="0" smtClean="0"/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ü"/>
            </a:pPr>
            <a:r>
              <a:rPr lang="de-DE" sz="2200" dirty="0" smtClean="0"/>
              <a:t>„Dokument verknüpfen“ wählen</a:t>
            </a:r>
          </a:p>
          <a:p>
            <a:pPr marL="0" indent="0">
              <a:buClr>
                <a:srgbClr val="0080C8"/>
              </a:buClr>
              <a:buNone/>
            </a:pPr>
            <a:endParaRPr lang="de-DE" sz="2200" dirty="0" smtClean="0"/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ü"/>
            </a:pPr>
            <a:r>
              <a:rPr lang="de-DE" sz="2200" dirty="0" smtClean="0"/>
              <a:t>Barcodenummer (Etikett oder aus  Zwischenablage) </a:t>
            </a:r>
            <a:r>
              <a:rPr lang="de-DE" sz="2200" dirty="0" smtClean="0"/>
              <a:t>eingeben, Dokumenttyp wählen und sofort archivieren.</a:t>
            </a:r>
            <a:endParaRPr lang="de-DE" sz="2200" dirty="0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532" y="1643707"/>
            <a:ext cx="7603770" cy="4055344"/>
          </a:xfrm>
          <a:prstGeom prst="rect">
            <a:avLst/>
          </a:prstGeom>
          <a:solidFill>
            <a:schemeClr val="bg1">
              <a:lumMod val="6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Rechteck 11"/>
          <p:cNvSpPr/>
          <p:nvPr/>
        </p:nvSpPr>
        <p:spPr>
          <a:xfrm>
            <a:off x="5437533" y="4404017"/>
            <a:ext cx="995165" cy="28139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3" name="Gerade Verbindung mit Pfeil 12"/>
          <p:cNvCxnSpPr/>
          <p:nvPr/>
        </p:nvCxnSpPr>
        <p:spPr>
          <a:xfrm>
            <a:off x="3444949" y="3551274"/>
            <a:ext cx="1892595" cy="98882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Rechteck 16"/>
          <p:cNvSpPr/>
          <p:nvPr/>
        </p:nvSpPr>
        <p:spPr>
          <a:xfrm>
            <a:off x="10770782" y="2137143"/>
            <a:ext cx="946298" cy="5954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8" name="Gerade Verbindung mit Pfeil 17"/>
          <p:cNvCxnSpPr/>
          <p:nvPr/>
        </p:nvCxnSpPr>
        <p:spPr>
          <a:xfrm flipV="1">
            <a:off x="3802566" y="4716232"/>
            <a:ext cx="2608542" cy="285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" name="Gerade Verbindung mit Pfeil 8"/>
          <p:cNvCxnSpPr/>
          <p:nvPr/>
        </p:nvCxnSpPr>
        <p:spPr>
          <a:xfrm flipV="1">
            <a:off x="3802566" y="2494959"/>
            <a:ext cx="6968216" cy="137432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456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Einfache Konfiguration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48718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Allgemeine Einrichtungsparameter</a:t>
            </a:r>
            <a:endParaRPr lang="de-DE" dirty="0"/>
          </a:p>
        </p:txBody>
      </p:sp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838199" y="1325564"/>
            <a:ext cx="3790951" cy="4475162"/>
          </a:xfrm>
        </p:spPr>
        <p:txBody>
          <a:bodyPr/>
          <a:lstStyle/>
          <a:p>
            <a:r>
              <a:rPr lang="de-DE" dirty="0" smtClean="0"/>
              <a:t>Archivierung aktivieren</a:t>
            </a:r>
          </a:p>
          <a:p>
            <a:r>
              <a:rPr lang="de-DE" dirty="0" smtClean="0"/>
              <a:t>Lizenzeinstellungen</a:t>
            </a:r>
          </a:p>
          <a:p>
            <a:r>
              <a:rPr lang="de-DE" dirty="0" smtClean="0"/>
              <a:t>Belegarten</a:t>
            </a:r>
          </a:p>
          <a:p>
            <a:r>
              <a:rPr lang="de-DE" dirty="0" smtClean="0"/>
              <a:t>Übergabepfade</a:t>
            </a:r>
          </a:p>
          <a:p>
            <a:r>
              <a:rPr lang="de-DE" dirty="0" smtClean="0"/>
              <a:t>Zielarchiv wählen</a:t>
            </a:r>
          </a:p>
          <a:p>
            <a:r>
              <a:rPr lang="de-DE" dirty="0" smtClean="0"/>
              <a:t>….</a:t>
            </a:r>
            <a:endParaRPr lang="de-DE" dirty="0"/>
          </a:p>
        </p:txBody>
      </p:sp>
      <p:pic>
        <p:nvPicPr>
          <p:cNvPr id="5" name="Inhaltsplatzhalter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2687"/>
          <a:stretch/>
        </p:blipFill>
        <p:spPr>
          <a:xfrm>
            <a:off x="4581525" y="2137520"/>
            <a:ext cx="7007836" cy="398852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49431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Dokumenttypen (Standardauswahl)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51" r="14423" b="45401"/>
          <a:stretch/>
        </p:blipFill>
        <p:spPr>
          <a:xfrm>
            <a:off x="954014" y="1632906"/>
            <a:ext cx="4922912" cy="3750858"/>
          </a:xfrm>
          <a:ln>
            <a:solidFill>
              <a:schemeClr val="accent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498" r="15311" b="6680"/>
          <a:stretch/>
        </p:blipFill>
        <p:spPr>
          <a:xfrm>
            <a:off x="6305550" y="1623381"/>
            <a:ext cx="4467225" cy="3763908"/>
          </a:xfrm>
          <a:prstGeom prst="rect">
            <a:avLst/>
          </a:prstGeom>
          <a:ln>
            <a:solidFill>
              <a:schemeClr val="accent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2177678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Archivierungseinstellungen und Mapping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30" y="1166949"/>
            <a:ext cx="10605766" cy="467650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0" name="Gruppieren 19"/>
          <p:cNvGrpSpPr/>
          <p:nvPr/>
        </p:nvGrpSpPr>
        <p:grpSpPr>
          <a:xfrm>
            <a:off x="1724297" y="4476206"/>
            <a:ext cx="3169919" cy="1862842"/>
            <a:chOff x="1933308" y="4515404"/>
            <a:chExt cx="3169919" cy="1862842"/>
          </a:xfrm>
        </p:grpSpPr>
        <p:sp>
          <p:nvSpPr>
            <p:cNvPr id="6" name="Textfeld 5"/>
            <p:cNvSpPr txBox="1"/>
            <p:nvPr/>
          </p:nvSpPr>
          <p:spPr>
            <a:xfrm>
              <a:off x="2586446" y="6008914"/>
              <a:ext cx="2516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>
                  <a:solidFill>
                    <a:schemeClr val="accent3"/>
                  </a:solidFill>
                </a:rPr>
                <a:t>Navision-Belegarten</a:t>
              </a:r>
              <a:endParaRPr lang="de-DE" dirty="0">
                <a:solidFill>
                  <a:schemeClr val="accent3"/>
                </a:solidFill>
              </a:endParaRPr>
            </a:p>
          </p:txBody>
        </p:sp>
        <p:cxnSp>
          <p:nvCxnSpPr>
            <p:cNvPr id="9" name="Gerade Verbindung mit Pfeil 8"/>
            <p:cNvCxnSpPr/>
            <p:nvPr/>
          </p:nvCxnSpPr>
          <p:spPr>
            <a:xfrm flipH="1" flipV="1">
              <a:off x="1933308" y="4515404"/>
              <a:ext cx="1576240" cy="1489149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21" name="Gruppieren 20"/>
          <p:cNvGrpSpPr/>
          <p:nvPr/>
        </p:nvGrpSpPr>
        <p:grpSpPr>
          <a:xfrm>
            <a:off x="5347063" y="4476206"/>
            <a:ext cx="3396343" cy="1862842"/>
            <a:chOff x="5347063" y="4511042"/>
            <a:chExt cx="3396343" cy="1862842"/>
          </a:xfrm>
        </p:grpSpPr>
        <p:sp>
          <p:nvSpPr>
            <p:cNvPr id="7" name="Textfeld 6"/>
            <p:cNvSpPr txBox="1"/>
            <p:nvPr/>
          </p:nvSpPr>
          <p:spPr>
            <a:xfrm>
              <a:off x="5830399" y="6004552"/>
              <a:ext cx="29130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>
                  <a:solidFill>
                    <a:schemeClr val="accent2"/>
                  </a:solidFill>
                </a:rPr>
                <a:t>PROXESS-Dokumenttypen</a:t>
              </a:r>
              <a:endParaRPr lang="de-DE" dirty="0">
                <a:solidFill>
                  <a:schemeClr val="accent2"/>
                </a:solidFill>
              </a:endParaRPr>
            </a:p>
          </p:txBody>
        </p:sp>
        <p:cxnSp>
          <p:nvCxnSpPr>
            <p:cNvPr id="14" name="Gerade Verbindung mit Pfeil 13"/>
            <p:cNvCxnSpPr/>
            <p:nvPr/>
          </p:nvCxnSpPr>
          <p:spPr>
            <a:xfrm flipH="1" flipV="1">
              <a:off x="5347063" y="4511042"/>
              <a:ext cx="1271452" cy="1493511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2" name="Gruppieren 31"/>
          <p:cNvGrpSpPr/>
          <p:nvPr/>
        </p:nvGrpSpPr>
        <p:grpSpPr>
          <a:xfrm>
            <a:off x="3471819" y="1541394"/>
            <a:ext cx="3586206" cy="1036343"/>
            <a:chOff x="3471819" y="1541394"/>
            <a:chExt cx="3586206" cy="1036343"/>
          </a:xfrm>
        </p:grpSpPr>
        <p:grpSp>
          <p:nvGrpSpPr>
            <p:cNvPr id="28" name="Gruppieren 27"/>
            <p:cNvGrpSpPr/>
            <p:nvPr/>
          </p:nvGrpSpPr>
          <p:grpSpPr>
            <a:xfrm>
              <a:off x="3471819" y="1541394"/>
              <a:ext cx="3586206" cy="1036343"/>
              <a:chOff x="3471819" y="1541394"/>
              <a:chExt cx="3586206" cy="1036343"/>
            </a:xfrm>
          </p:grpSpPr>
          <p:sp>
            <p:nvSpPr>
              <p:cNvPr id="24" name="Textfeld 23"/>
              <p:cNvSpPr txBox="1"/>
              <p:nvPr/>
            </p:nvSpPr>
            <p:spPr>
              <a:xfrm>
                <a:off x="4323804" y="1541394"/>
                <a:ext cx="273422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dirty="0" smtClean="0">
                    <a:solidFill>
                      <a:schemeClr val="accent3"/>
                    </a:solidFill>
                  </a:rPr>
                  <a:t>Was wird archiviert?</a:t>
                </a:r>
                <a:endParaRPr lang="de-DE" dirty="0">
                  <a:solidFill>
                    <a:schemeClr val="accent3"/>
                  </a:solidFill>
                </a:endParaRPr>
              </a:p>
            </p:txBody>
          </p:sp>
          <p:cxnSp>
            <p:nvCxnSpPr>
              <p:cNvPr id="25" name="Gerade Verbindung mit Pfeil 24"/>
              <p:cNvCxnSpPr/>
              <p:nvPr/>
            </p:nvCxnSpPr>
            <p:spPr>
              <a:xfrm flipH="1">
                <a:off x="3471819" y="1910727"/>
                <a:ext cx="1666238" cy="667010"/>
              </a:xfrm>
              <a:prstGeom prst="straightConnector1">
                <a:avLst/>
              </a:prstGeom>
              <a:ln w="25400">
                <a:tailEnd type="triangle"/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</p:grpSp>
        <p:cxnSp>
          <p:nvCxnSpPr>
            <p:cNvPr id="29" name="Gerade Verbindung mit Pfeil 28"/>
            <p:cNvCxnSpPr/>
            <p:nvPr/>
          </p:nvCxnSpPr>
          <p:spPr>
            <a:xfrm>
              <a:off x="5495109" y="1910727"/>
              <a:ext cx="773704" cy="518964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93616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Allgemeine Einrichtung </a:t>
            </a:r>
            <a:r>
              <a:rPr lang="de-DE" dirty="0" smtClean="0"/>
              <a:t>zu Kreditor, Debitor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und </a:t>
            </a:r>
            <a:r>
              <a:rPr lang="de-DE" dirty="0" smtClean="0"/>
              <a:t>Artikel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698" y="1287463"/>
            <a:ext cx="7328253" cy="5160962"/>
          </a:xfrm>
        </p:spPr>
      </p:pic>
    </p:spTree>
    <p:extLst>
      <p:ext uri="{BB962C8B-B14F-4D97-AF65-F5344CB8AC3E}">
        <p14:creationId xmlns:p14="http://schemas.microsoft.com/office/powerpoint/2010/main" val="60766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Zeitgesteuerte Archivierung</a:t>
            </a:r>
            <a:endParaRPr lang="de-DE" dirty="0"/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26" y="1477707"/>
            <a:ext cx="9046817" cy="4261241"/>
          </a:xfr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Rechteck 3"/>
          <p:cNvSpPr/>
          <p:nvPr/>
        </p:nvSpPr>
        <p:spPr>
          <a:xfrm>
            <a:off x="5410200" y="3943350"/>
            <a:ext cx="4495800" cy="1323976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314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Benutzerrechte festlegen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86" y="1325563"/>
            <a:ext cx="8177348" cy="4662524"/>
          </a:xfr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38288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Zusammengefasst noch einmal…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4589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…alle wichtigen Vorteile auf einen Blick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104900"/>
            <a:ext cx="10420350" cy="533400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Clr>
                <a:srgbClr val="0080C8"/>
              </a:buClr>
              <a:buNone/>
            </a:pPr>
            <a:r>
              <a:rPr lang="de-DE" sz="2400" b="1" dirty="0" smtClean="0">
                <a:solidFill>
                  <a:srgbClr val="0080C8"/>
                </a:solidFill>
              </a:rPr>
              <a:t>Sicher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1800" dirty="0" smtClean="0"/>
              <a:t>Rechtkonforme Archivierung geschäftsrelevanter Dokumente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1800" dirty="0" smtClean="0"/>
              <a:t>TÜV-geprüftes Archivsystem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1800" dirty="0" smtClean="0"/>
              <a:t>Passend für jede Unternehmensgröße, da skalierbar 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buClr>
                <a:srgbClr val="0080C8"/>
              </a:buClr>
              <a:buNone/>
            </a:pPr>
            <a:r>
              <a:rPr lang="de-DE" sz="2400" b="1" dirty="0" smtClean="0">
                <a:solidFill>
                  <a:srgbClr val="0080C8"/>
                </a:solidFill>
              </a:rPr>
              <a:t>Schnell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1800" dirty="0" smtClean="0"/>
              <a:t>Zeitersparnis bei der Ablage und Recherche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1800" dirty="0" smtClean="0"/>
              <a:t>Schnellere Auskunftsfähigkeit z. B. im Kundenservice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buClr>
                <a:srgbClr val="0080C8"/>
              </a:buClr>
              <a:buNone/>
            </a:pPr>
            <a:r>
              <a:rPr lang="de-DE" sz="2400" b="1" dirty="0" smtClean="0">
                <a:solidFill>
                  <a:srgbClr val="0080C8"/>
                </a:solidFill>
              </a:rPr>
              <a:t>Einfach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1800" dirty="0" smtClean="0"/>
              <a:t>Ablage und Recherche sind </a:t>
            </a:r>
            <a:r>
              <a:rPr lang="de-DE" sz="1800" smtClean="0"/>
              <a:t>in gewohnte </a:t>
            </a:r>
            <a:r>
              <a:rPr lang="de-DE" sz="1800" dirty="0" smtClean="0"/>
              <a:t>Navision-Oberfläche integriert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1800" dirty="0" smtClean="0"/>
              <a:t>Archivierung erfolgt automatisch oder individuell per Drag &amp; Drop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buClr>
                <a:srgbClr val="0080C8"/>
              </a:buClr>
              <a:buNone/>
            </a:pPr>
            <a:r>
              <a:rPr lang="de-DE" sz="2400" b="1" dirty="0" smtClean="0">
                <a:solidFill>
                  <a:srgbClr val="0080C8"/>
                </a:solidFill>
              </a:rPr>
              <a:t>Transparent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1800" dirty="0" smtClean="0"/>
              <a:t>Komplette Akte mit individuellen Dokumenten ist im Archiv auch für Nicht-Navision-User abrufbar</a:t>
            </a:r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4004773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1524000" y="1013635"/>
            <a:ext cx="9144000" cy="3300913"/>
          </a:xfrm>
        </p:spPr>
        <p:txBody>
          <a:bodyPr/>
          <a:lstStyle/>
          <a:p>
            <a:r>
              <a:rPr lang="de-DE" dirty="0" smtClean="0"/>
              <a:t>Vielen Dank für Ihre Aufmerksamkeit!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9674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XESS Brand Gradiant">
  <a:themeElements>
    <a:clrScheme name="HABEL Styl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80C8"/>
      </a:accent1>
      <a:accent2>
        <a:srgbClr val="55A546"/>
      </a:accent2>
      <a:accent3>
        <a:srgbClr val="BD0B24"/>
      </a:accent3>
      <a:accent4>
        <a:srgbClr val="F7A600"/>
      </a:accent4>
      <a:accent5>
        <a:srgbClr val="E53013"/>
      </a:accent5>
      <a:accent6>
        <a:srgbClr val="005789"/>
      </a:accent6>
      <a:hlink>
        <a:srgbClr val="BD0B24"/>
      </a:hlink>
      <a:folHlink>
        <a:srgbClr val="900B24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35" id="{C2569752-A1EF-4762-A36D-21E0DFECCE3A}" vid="{ABCC1853-F5E3-4799-BFF6-9138989E1903}"/>
    </a:ext>
  </a:extLst>
</a:theme>
</file>

<file path=ppt/theme/theme2.xml><?xml version="1.0" encoding="utf-8"?>
<a:theme xmlns:a="http://schemas.openxmlformats.org/drawingml/2006/main" name="PROXESS Brand White">
  <a:themeElements>
    <a:clrScheme name="HABEL Styl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80C8"/>
      </a:accent1>
      <a:accent2>
        <a:srgbClr val="55A546"/>
      </a:accent2>
      <a:accent3>
        <a:srgbClr val="BD0B24"/>
      </a:accent3>
      <a:accent4>
        <a:srgbClr val="F7A600"/>
      </a:accent4>
      <a:accent5>
        <a:srgbClr val="E53013"/>
      </a:accent5>
      <a:accent6>
        <a:srgbClr val="005789"/>
      </a:accent6>
      <a:hlink>
        <a:srgbClr val="BD0B24"/>
      </a:hlink>
      <a:folHlink>
        <a:srgbClr val="900B24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35" id="{C2569752-A1EF-4762-A36D-21E0DFECCE3A}" vid="{BA47CE03-04F5-41B1-A026-8A27BA96FFCD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Folienmaster PROXESS Brand 2019</Template>
  <TotalTime>0</TotalTime>
  <Words>865</Words>
  <Application>Microsoft Office PowerPoint</Application>
  <PresentationFormat>Breitbild</PresentationFormat>
  <Paragraphs>146</Paragraphs>
  <Slides>43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43</vt:i4>
      </vt:variant>
    </vt:vector>
  </HeadingPairs>
  <TitlesOfParts>
    <vt:vector size="48" baseType="lpstr">
      <vt:lpstr>Arial</vt:lpstr>
      <vt:lpstr>Calibri</vt:lpstr>
      <vt:lpstr>Wingdings</vt:lpstr>
      <vt:lpstr>PROXESS Brand Gradiant</vt:lpstr>
      <vt:lpstr>PROXESS Brand White</vt:lpstr>
      <vt:lpstr>Rechtskonforme Archivierung mit Dynamics NAV /  Dynamics 365 BC</vt:lpstr>
      <vt:lpstr>Die Funktionen im Überblick</vt:lpstr>
      <vt:lpstr>Der Verkaufsprozess</vt:lpstr>
      <vt:lpstr>Ein Angebot erstellen</vt:lpstr>
      <vt:lpstr>Zughörige E-Mail-Anfrage (PDF) verknüpfen</vt:lpstr>
      <vt:lpstr>Auswahl des Dokumenttyps</vt:lpstr>
      <vt:lpstr>Archivierung erfolgreich</vt:lpstr>
      <vt:lpstr>Verkaufsauftrag erstellen und Bestellung anhängen</vt:lpstr>
      <vt:lpstr>Auftrag (AB) drucken</vt:lpstr>
      <vt:lpstr>Beleganzeige in Navision über Drop-Area</vt:lpstr>
      <vt:lpstr>Die Recherche aus Navision</vt:lpstr>
      <vt:lpstr>Anfrage im Kundenservice</vt:lpstr>
      <vt:lpstr>Trefferliste der Auftragsakte im PROXESS-Archiv</vt:lpstr>
      <vt:lpstr>Belegsuche anhand einer Rechnungsnummer</vt:lpstr>
      <vt:lpstr>Aufruf Einzelbeleg (VK-Rechnung) im Archiv</vt:lpstr>
      <vt:lpstr>Der Einkaufsprozess</vt:lpstr>
      <vt:lpstr>Eine Einkaufsbestellung anlegen</vt:lpstr>
      <vt:lpstr>Angebot des Lieferanten anhängen</vt:lpstr>
      <vt:lpstr>AB des Lieferanten anhängen</vt:lpstr>
      <vt:lpstr>Eingehenden Lieferschein anhängen</vt:lpstr>
      <vt:lpstr>Drag &amp; Drop Infobox</vt:lpstr>
      <vt:lpstr>Kreditorenrechnung anhängen</vt:lpstr>
      <vt:lpstr>Ansicht aller verknüpften Dokumente</vt:lpstr>
      <vt:lpstr>Ansicht aus Sicht der gebuchten Rechnung</vt:lpstr>
      <vt:lpstr>Die Recherche aus Navision</vt:lpstr>
      <vt:lpstr>Recherche nach Einzelbeleg aus Navision</vt:lpstr>
      <vt:lpstr>Belegansicht nach Recherche im Archiv</vt:lpstr>
      <vt:lpstr>Recherche nach Bestellakte aus der EK-Rechnung</vt:lpstr>
      <vt:lpstr>Bestellakte und Dokumentansicht im Archiv</vt:lpstr>
      <vt:lpstr>Dokumente zu Kreditor, Debitor und Artikel hinzufügen</vt:lpstr>
      <vt:lpstr>Drag &amp; Drop oder Barcodeverknüpfung</vt:lpstr>
      <vt:lpstr>Dokumente per Drag &amp; Drop verknüpfen</vt:lpstr>
      <vt:lpstr>Dokumente per Barcode verknüpfen</vt:lpstr>
      <vt:lpstr>Einfache Konfiguration</vt:lpstr>
      <vt:lpstr>Allgemeine Einrichtungsparameter</vt:lpstr>
      <vt:lpstr>Dokumenttypen (Standardauswahl)</vt:lpstr>
      <vt:lpstr>Archivierungseinstellungen und Mapping</vt:lpstr>
      <vt:lpstr>Allgemeine Einrichtung zu Kreditor, Debitor  und Artikel</vt:lpstr>
      <vt:lpstr>Zeitgesteuerte Archivierung</vt:lpstr>
      <vt:lpstr>Benutzerrechte festlegen</vt:lpstr>
      <vt:lpstr>Zusammengefasst noch einmal…</vt:lpstr>
      <vt:lpstr>…alle wichtigen Vorteile auf einen Blick</vt:lpstr>
      <vt:lpstr>Vielen Dank für Ihre Aufmerksamkeit!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Ahlgrim, Sabine</dc:creator>
  <cp:lastModifiedBy>Ahlgrim, Sabine</cp:lastModifiedBy>
  <cp:revision>134</cp:revision>
  <cp:lastPrinted>2019-02-18T08:13:41Z</cp:lastPrinted>
  <dcterms:created xsi:type="dcterms:W3CDTF">2019-02-06T10:22:41Z</dcterms:created>
  <dcterms:modified xsi:type="dcterms:W3CDTF">2019-05-08T11:29:02Z</dcterms:modified>
</cp:coreProperties>
</file>