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8" r:id="rId1"/>
    <p:sldMasterId id="2147483858" r:id="rId2"/>
  </p:sldMasterIdLst>
  <p:notesMasterIdLst>
    <p:notesMasterId r:id="rId18"/>
  </p:notesMasterIdLst>
  <p:sldIdLst>
    <p:sldId id="256" r:id="rId3"/>
    <p:sldId id="258" r:id="rId4"/>
    <p:sldId id="261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9" r:id="rId13"/>
    <p:sldId id="290" r:id="rId14"/>
    <p:sldId id="285" r:id="rId15"/>
    <p:sldId id="287" r:id="rId16"/>
    <p:sldId id="288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C8"/>
    <a:srgbClr val="55A546"/>
    <a:srgbClr val="BD0B25"/>
    <a:srgbClr val="F7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55"/>
  </p:normalViewPr>
  <p:slideViewPr>
    <p:cSldViewPr snapToGrid="0" snapToObjects="1">
      <p:cViewPr>
        <p:scale>
          <a:sx n="120" d="100"/>
          <a:sy n="120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C6A35-2816-42F4-84E2-C2F078D50419}" type="datetimeFigureOut">
              <a:rPr lang="de-DE" smtClean="0"/>
              <a:t>24.10.2019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CB85D-0C29-4F80-8A12-6782FF88BC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3535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BCC0BA-401E-4037-A6E8-75CA4AD68067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255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E3E7F1FC-9BD5-A745-8D03-9B043D2F1D0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Untertitel (Calibri, 24pt)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DDFD444-30C7-0D4A-9B02-BC57491653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1013636"/>
            <a:ext cx="9144000" cy="2588402"/>
          </a:xfrm>
        </p:spPr>
        <p:txBody>
          <a:bodyPr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de-DE" dirty="0" smtClean="0"/>
              <a:t>Präsentationstitel</a:t>
            </a:r>
            <a:br>
              <a:rPr lang="de-DE" dirty="0" smtClean="0"/>
            </a:br>
            <a:r>
              <a:rPr lang="de-DE" dirty="0" smtClean="0"/>
              <a:t>(Calibri, 60pt, Fett)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2223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E3E7F1FC-9BD5-A745-8D03-9B043D2F1D0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Untertitel (Calibri, 24pt)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DDFD444-30C7-0D4A-9B02-BC57491653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1013636"/>
            <a:ext cx="9144000" cy="2588402"/>
          </a:xfrm>
        </p:spPr>
        <p:txBody>
          <a:bodyPr anchor="b" anchorCtr="0">
            <a:normAutofit/>
          </a:bodyPr>
          <a:lstStyle>
            <a:lvl1pPr algn="ctr">
              <a:defRPr sz="6000" baseline="0"/>
            </a:lvl1pPr>
          </a:lstStyle>
          <a:p>
            <a:r>
              <a:rPr lang="de-DE" dirty="0" smtClean="0"/>
              <a:t>Präsentationstitel</a:t>
            </a:r>
            <a:br>
              <a:rPr lang="de-DE" dirty="0" smtClean="0"/>
            </a:br>
            <a:r>
              <a:rPr lang="de-DE" dirty="0" smtClean="0"/>
              <a:t>(Calibri, 60pt, Fett)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676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E5EBE-1B18-7849-AD69-65AAFCE4F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797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dirty="0" smtClean="0"/>
              <a:t>Titel für einen neuen Abschnitt</a:t>
            </a:r>
            <a:br>
              <a:rPr lang="de-DE" dirty="0" smtClean="0"/>
            </a:br>
            <a:r>
              <a:rPr lang="de-DE" dirty="0" smtClean="0"/>
              <a:t>(Calibri, 60pt,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B6B461-38E8-2944-8559-15BB816141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Untertitel (Calibri, 24pt)</a:t>
            </a:r>
          </a:p>
        </p:txBody>
      </p:sp>
    </p:spTree>
    <p:extLst>
      <p:ext uri="{BB962C8B-B14F-4D97-AF65-F5344CB8AC3E}">
        <p14:creationId xmlns:p14="http://schemas.microsoft.com/office/powerpoint/2010/main" val="170864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94334-247F-FC40-A469-3DB1366B1A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B0F8A1-60E1-2140-96B7-EBDCB5B8576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375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12BC6-AE24-D44D-A7B4-2E232D2B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388081-703E-D543-9E5E-0BF505C377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25564"/>
            <a:ext cx="5181600" cy="5139032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DA070D-6095-5145-8F01-D05E0D0472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25562"/>
            <a:ext cx="5181600" cy="5139032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817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8B8C13-C7EB-BB45-959A-B03DC7250B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55"/>
            <a:ext cx="10515600" cy="1325563"/>
          </a:xfrm>
        </p:spPr>
        <p:txBody>
          <a:bodyPr/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390A9E-41B5-8842-A121-E528CB315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33111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00CAD0-B945-FB49-97A9-A132B94325D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155030"/>
            <a:ext cx="5157787" cy="4352096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2A2899C-5E82-DC41-AC1F-05F056335C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3111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0C29D82-A7FB-D44C-B9A5-B4ECC591E3F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155030"/>
            <a:ext cx="5183188" cy="4352096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326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4D1A8A-D17D-C64A-9A10-C7B96CFD2B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6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589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16969-D0D1-CA4F-9AEA-F2895508C1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 smtClean="0"/>
              <a:t>Überschrift</a:t>
            </a:r>
            <a:br>
              <a:rPr lang="de-DE" dirty="0" smtClean="0"/>
            </a:br>
            <a:r>
              <a:rPr lang="de-DE" dirty="0" smtClean="0"/>
              <a:t>Calibri, 32pt, </a:t>
            </a:r>
            <a:br>
              <a:rPr lang="de-DE" dirty="0" smtClean="0"/>
            </a:br>
            <a:r>
              <a:rPr lang="de-DE" dirty="0" smtClean="0"/>
              <a:t>Fett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DE6215-5300-1A4D-95A4-5442FFB12C4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160019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F15472-2B07-4D4F-91B4-31E175AD57F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00200"/>
            <a:ext cx="3929061" cy="48736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Fließtext, Beschreibungstext (Calibri 16pt)</a:t>
            </a:r>
          </a:p>
        </p:txBody>
      </p:sp>
    </p:spTree>
    <p:extLst>
      <p:ext uri="{BB962C8B-B14F-4D97-AF65-F5344CB8AC3E}">
        <p14:creationId xmlns:p14="http://schemas.microsoft.com/office/powerpoint/2010/main" val="44569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88A763-FDE7-B44F-84EB-6E018643EF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 smtClean="0"/>
              <a:t>Überschrift</a:t>
            </a:r>
            <a:br>
              <a:rPr lang="de-DE" dirty="0" smtClean="0"/>
            </a:br>
            <a:r>
              <a:rPr lang="de-DE" dirty="0" smtClean="0"/>
              <a:t>Calibri, 32pt, </a:t>
            </a:r>
            <a:br>
              <a:rPr lang="de-DE" dirty="0" smtClean="0"/>
            </a:br>
            <a:r>
              <a:rPr lang="de-DE" dirty="0" smtClean="0"/>
              <a:t>Fett</a:t>
            </a:r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EF80704-BA83-F947-A94E-C70D052E2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00200"/>
            <a:ext cx="6172200" cy="48736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EA5143-DE5E-3C48-B48F-823B543AA92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00200"/>
            <a:ext cx="3929061" cy="48736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Fließtext, Beschreibungstext (Calibri 16pt)</a:t>
            </a:r>
          </a:p>
        </p:txBody>
      </p:sp>
    </p:spTree>
    <p:extLst>
      <p:ext uri="{BB962C8B-B14F-4D97-AF65-F5344CB8AC3E}">
        <p14:creationId xmlns:p14="http://schemas.microsoft.com/office/powerpoint/2010/main" val="35662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E5EBE-1B18-7849-AD69-65AAFCE4F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797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dirty="0" smtClean="0"/>
              <a:t>Titel für einen neuen Abschnitt</a:t>
            </a:r>
            <a:br>
              <a:rPr lang="de-DE" dirty="0" smtClean="0"/>
            </a:br>
            <a:r>
              <a:rPr lang="de-DE" dirty="0" smtClean="0"/>
              <a:t>(Calibri, 60pt,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B6B461-38E8-2944-8559-15BB816141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Untertitel (Schrift: Calibri, 24pt)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026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94334-247F-FC40-A469-3DB1366B1A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(Calibri, 44pt)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B0F8A1-60E1-2140-96B7-EBDCB5B8576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584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12BC6-AE24-D44D-A7B4-2E232D2B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(Calibri, 44pt)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388081-703E-D543-9E5E-0BF505C377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25564"/>
            <a:ext cx="5181600" cy="5139032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DA070D-6095-5145-8F01-D05E0D0472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25562"/>
            <a:ext cx="5181600" cy="5139032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524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8B8C13-C7EB-BB45-959A-B03DC7250B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55"/>
            <a:ext cx="10515600" cy="1325563"/>
          </a:xfrm>
        </p:spPr>
        <p:txBody>
          <a:bodyPr/>
          <a:lstStyle/>
          <a:p>
            <a:r>
              <a:rPr lang="de-DE" dirty="0" smtClean="0"/>
              <a:t>Folientitel (Calibri, 44pt)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390A9E-41B5-8842-A121-E528CB315BC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6612" y="133111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Überschrift (Calibri, 24pt)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00CAD0-B945-FB49-97A9-A132B94325D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155030"/>
            <a:ext cx="5157787" cy="4352096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2A2899C-5E82-DC41-AC1F-05F056335C5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0612" y="133111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Überschrift (Calibri, 24pt)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0C29D82-A7FB-D44C-B9A5-B4ECC591E3F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155030"/>
            <a:ext cx="5183188" cy="4352096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4795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4D1A8A-D17D-C64A-9A10-C7B96CFD2B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(Calibri, 44pt)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575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091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16969-D0D1-CA4F-9AEA-F2895508C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DE6215-5300-1A4D-95A4-5442FFB12C4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160019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F15472-2B07-4D4F-91B4-31E175AD57F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00200"/>
            <a:ext cx="3929061" cy="48736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Fließtext, Beschreibungstext (Calibri 16pt)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3920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88A763-FDE7-B44F-84EB-6E018643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EF80704-BA83-F947-A94E-C70D052E2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00200"/>
            <a:ext cx="6172200" cy="48736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EA5143-DE5E-3C48-B48F-823B543AA92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00200"/>
            <a:ext cx="3929061" cy="48736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Fließtext, Beschreibungstext (Calibri 16pt)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267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0.sv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6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2.sv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30000">
              <a:srgbClr val="0080C8"/>
            </a:gs>
            <a:gs pos="100000">
              <a:srgbClr val="55A54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2328D77-0F9E-534B-95B2-75A52DAEA8C6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rcRect r="16207" b="7196"/>
          <a:stretch/>
        </p:blipFill>
        <p:spPr>
          <a:xfrm>
            <a:off x="7221072" y="664322"/>
            <a:ext cx="4970928" cy="6193678"/>
          </a:xfrm>
          <a:prstGeom prst="rect">
            <a:avLst/>
          </a:prstGeom>
        </p:spPr>
      </p:pic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A96203F-1179-324B-BB25-DEF980CC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Folientitel (Calibri, 44pt,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09AEF8-832A-B746-8134-162318E16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5563"/>
            <a:ext cx="10515600" cy="5160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8A41695-CAF8-4145-A48A-2D0A1A8298A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10941446" y="6561135"/>
            <a:ext cx="913864" cy="242926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C2328D77-0F9E-534B-95B2-75A52DAEA8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rcRect r="16207" b="7196"/>
          <a:stretch/>
        </p:blipFill>
        <p:spPr>
          <a:xfrm>
            <a:off x="7221072" y="664322"/>
            <a:ext cx="4970928" cy="6193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242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A96203F-1179-324B-BB25-DEF980CC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09AEF8-832A-B746-8134-162318E16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5563"/>
            <a:ext cx="10515600" cy="5160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4EA61B7-2954-E74C-A1D9-568E6674310D}"/>
              </a:ext>
            </a:extLst>
          </p:cNvPr>
          <p:cNvSpPr/>
          <p:nvPr/>
        </p:nvSpPr>
        <p:spPr>
          <a:xfrm>
            <a:off x="0" y="6561135"/>
            <a:ext cx="12192000" cy="242926"/>
          </a:xfrm>
          <a:prstGeom prst="rect">
            <a:avLst/>
          </a:prstGeom>
          <a:gradFill flip="none" rotWithShape="1">
            <a:gsLst>
              <a:gs pos="35000">
                <a:srgbClr val="0080C8"/>
              </a:gs>
              <a:gs pos="100000">
                <a:srgbClr val="55A546"/>
              </a:gs>
            </a:gsLst>
            <a:lin ang="2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C2F986A-5B6B-CC43-872E-A1634CA6C11D}"/>
              </a:ext>
            </a:extLst>
          </p:cNvPr>
          <p:cNvSpPr/>
          <p:nvPr/>
        </p:nvSpPr>
        <p:spPr>
          <a:xfrm>
            <a:off x="10852298" y="6561135"/>
            <a:ext cx="1092160" cy="242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97D376D-71B6-FC4A-A36C-2FD676CBC0A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10941446" y="6561135"/>
            <a:ext cx="913864" cy="242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7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 baseline="0">
          <a:solidFill>
            <a:srgbClr val="0080C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9.png"/><Relationship Id="rId7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6.jpeg"/><Relationship Id="rId5" Type="http://schemas.openxmlformats.org/officeDocument/2006/relationships/image" Target="../media/image8.png"/><Relationship Id="rId10" Type="http://schemas.openxmlformats.org/officeDocument/2006/relationships/image" Target="../media/image7.png"/><Relationship Id="rId4" Type="http://schemas.openxmlformats.org/officeDocument/2006/relationships/image" Target="../media/image10.png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>
            <a:extLst>
              <a:ext uri="{FF2B5EF4-FFF2-40B4-BE49-F238E27FC236}">
                <a16:creationId xmlns:a16="http://schemas.microsoft.com/office/drawing/2014/main" id="{A3EFC992-1B21-A64C-9752-F275D82708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Automatisierte Belegverarbeitung in der Cloud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0920B55-F8C8-2C47-AB04-F76AA9B7A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PROXESS </a:t>
            </a:r>
            <a:r>
              <a:rPr lang="de-DE" dirty="0" smtClean="0"/>
              <a:t>Belegleser Cloud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101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Voraussetzungen</a:t>
            </a:r>
            <a:endParaRPr lang="de-DE" dirty="0"/>
          </a:p>
        </p:txBody>
      </p:sp>
      <p:sp>
        <p:nvSpPr>
          <p:cNvPr id="3" name="Inhaltsplatzhalter 4">
            <a:extLst>
              <a:ext uri="{FF2B5EF4-FFF2-40B4-BE49-F238E27FC236}">
                <a16:creationId xmlns:a16="http://schemas.microsoft.com/office/drawing/2014/main" id="{7CAA7EB9-18FD-4B86-B65B-BB6FE1814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Clr>
                <a:srgbClr val="0080C8"/>
              </a:buClr>
              <a:buFont typeface="Wingdings" panose="05000000000000000000" pitchFamily="2" charset="2"/>
              <a:buChar char="ü"/>
              <a:defRPr/>
            </a:pPr>
            <a:r>
              <a:rPr lang="de-DE" altLang="de-DE" sz="2200" dirty="0" smtClean="0"/>
              <a:t>Arbeitsplatz </a:t>
            </a:r>
            <a:r>
              <a:rPr lang="de-DE" altLang="de-DE" sz="2200" dirty="0"/>
              <a:t>mit Scanner &amp; PROXESS Scan </a:t>
            </a:r>
            <a:r>
              <a:rPr lang="de-DE" altLang="de-DE" sz="2200" dirty="0" smtClean="0"/>
              <a:t>Client Lizenz</a:t>
            </a:r>
            <a:endParaRPr lang="de-DE" altLang="de-DE" sz="2200" dirty="0"/>
          </a:p>
          <a:p>
            <a:pPr>
              <a:spcBef>
                <a:spcPts val="1200"/>
              </a:spcBef>
              <a:buClr>
                <a:srgbClr val="0080C8"/>
              </a:buClr>
              <a:buFont typeface="Wingdings" panose="05000000000000000000" pitchFamily="2" charset="2"/>
              <a:buChar char="ü"/>
              <a:defRPr/>
            </a:pPr>
            <a:r>
              <a:rPr lang="de-DE" altLang="de-DE" sz="2200" dirty="0"/>
              <a:t>Internetfähiger Server/Arbeitsstation</a:t>
            </a:r>
          </a:p>
          <a:p>
            <a:pPr>
              <a:spcBef>
                <a:spcPts val="1200"/>
              </a:spcBef>
              <a:buClr>
                <a:srgbClr val="0080C8"/>
              </a:buClr>
              <a:buFont typeface="Wingdings" panose="05000000000000000000" pitchFamily="2" charset="2"/>
              <a:buChar char="ü"/>
              <a:defRPr/>
            </a:pPr>
            <a:r>
              <a:rPr lang="de-DE" altLang="de-DE" sz="2200" dirty="0" smtClean="0"/>
              <a:t>Saubere Pflege </a:t>
            </a:r>
            <a:r>
              <a:rPr lang="de-DE" altLang="de-DE" sz="2200" dirty="0"/>
              <a:t>der </a:t>
            </a:r>
            <a:r>
              <a:rPr lang="de-DE" altLang="de-DE" sz="2200" dirty="0" smtClean="0"/>
              <a:t>Kreditoren und Debitoren-Stammdaten </a:t>
            </a:r>
            <a:r>
              <a:rPr lang="de-DE" altLang="de-DE" sz="2200" dirty="0"/>
              <a:t>(</a:t>
            </a:r>
            <a:r>
              <a:rPr lang="de-DE" altLang="de-DE" sz="2200" dirty="0" err="1"/>
              <a:t>Kred</a:t>
            </a:r>
            <a:r>
              <a:rPr lang="de-DE" altLang="de-DE" sz="2200" dirty="0"/>
              <a:t>.-</a:t>
            </a:r>
            <a:r>
              <a:rPr lang="de-DE" altLang="de-DE" sz="2200" dirty="0" err="1"/>
              <a:t>Nr</a:t>
            </a:r>
            <a:r>
              <a:rPr lang="de-DE" altLang="de-DE" sz="2200" dirty="0"/>
              <a:t>, </a:t>
            </a:r>
            <a:r>
              <a:rPr lang="de-DE" altLang="de-DE" sz="2200" dirty="0" smtClean="0"/>
              <a:t>Kreditorenname, Adresse, IBAN</a:t>
            </a:r>
            <a:r>
              <a:rPr lang="de-DE" altLang="de-DE" sz="2200" dirty="0"/>
              <a:t>, BIC,…)</a:t>
            </a:r>
          </a:p>
          <a:p>
            <a:pPr>
              <a:spcBef>
                <a:spcPts val="1200"/>
              </a:spcBef>
              <a:buClr>
                <a:srgbClr val="0080C8"/>
              </a:buClr>
              <a:buFont typeface="Wingdings" panose="05000000000000000000" pitchFamily="2" charset="2"/>
              <a:buChar char="ü"/>
              <a:defRPr/>
            </a:pPr>
            <a:r>
              <a:rPr lang="de-DE" altLang="de-DE" sz="2200" dirty="0"/>
              <a:t>Zyklische </a:t>
            </a:r>
            <a:r>
              <a:rPr lang="de-DE" altLang="de-DE" sz="2200" dirty="0" smtClean="0"/>
              <a:t>lokale Bereitstellung dieser Stammdaten als CSV-Datei</a:t>
            </a:r>
            <a:endParaRPr lang="de-DE" altLang="de-DE" sz="2200" dirty="0"/>
          </a:p>
          <a:p>
            <a:pPr>
              <a:spcBef>
                <a:spcPts val="1200"/>
              </a:spcBef>
              <a:buClr>
                <a:srgbClr val="0080C8"/>
              </a:buClr>
              <a:buFont typeface="Wingdings" panose="05000000000000000000" pitchFamily="2" charset="2"/>
              <a:buChar char="ü"/>
              <a:defRPr/>
            </a:pPr>
            <a:r>
              <a:rPr lang="de-DE" altLang="de-DE" sz="2200" dirty="0" smtClean="0"/>
              <a:t>Lokale </a:t>
            </a:r>
            <a:r>
              <a:rPr lang="de-DE" altLang="de-DE" sz="2200" dirty="0"/>
              <a:t>Installation des </a:t>
            </a:r>
            <a:r>
              <a:rPr lang="de-DE" altLang="de-DE" sz="2200" dirty="0" smtClean="0"/>
              <a:t>PROXESS Cloud </a:t>
            </a:r>
            <a:r>
              <a:rPr lang="de-DE" altLang="de-DE" sz="2200" dirty="0"/>
              <a:t>Kommunikationsdienstes </a:t>
            </a:r>
            <a:r>
              <a:rPr lang="de-DE" altLang="de-DE" sz="2200" dirty="0" smtClean="0"/>
              <a:t>zur Übertragung </a:t>
            </a:r>
            <a:r>
              <a:rPr lang="de-DE" altLang="de-DE" sz="2200" dirty="0"/>
              <a:t>der Stammdaten und der zu extrahierenden </a:t>
            </a:r>
            <a:r>
              <a:rPr lang="de-DE" altLang="de-DE" sz="2200" dirty="0" smtClean="0"/>
              <a:t>Dateien </a:t>
            </a:r>
            <a:r>
              <a:rPr lang="de-DE" altLang="de-DE" sz="2200" dirty="0"/>
              <a:t>sowie </a:t>
            </a:r>
            <a:r>
              <a:rPr lang="de-DE" altLang="de-DE" sz="2200" dirty="0" smtClean="0"/>
              <a:t>zur </a:t>
            </a:r>
            <a:r>
              <a:rPr lang="de-DE" altLang="de-DE" sz="2200" dirty="0"/>
              <a:t>Abholung und lokalen Bereitstellung der </a:t>
            </a:r>
            <a:r>
              <a:rPr lang="de-DE" altLang="de-DE" sz="2200" dirty="0" smtClean="0"/>
              <a:t>Extraktionsergebnisse aus der Cloud</a:t>
            </a:r>
            <a:endParaRPr lang="de-DE" altLang="de-DE" sz="2200" dirty="0"/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de-DE" altLang="de-DE" sz="1600" dirty="0"/>
              <a:t>	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87835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eck 45"/>
          <p:cNvSpPr/>
          <p:nvPr/>
        </p:nvSpPr>
        <p:spPr>
          <a:xfrm>
            <a:off x="3030555" y="2948204"/>
            <a:ext cx="4115745" cy="136204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>
              <a:defRPr/>
            </a:pPr>
            <a:endParaRPr lang="de-DE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Systemaufbau</a:t>
            </a:r>
            <a:endParaRPr lang="de-DE" dirty="0"/>
          </a:p>
        </p:txBody>
      </p:sp>
      <p:grpSp>
        <p:nvGrpSpPr>
          <p:cNvPr id="15" name="Gruppieren 14"/>
          <p:cNvGrpSpPr/>
          <p:nvPr/>
        </p:nvGrpSpPr>
        <p:grpSpPr>
          <a:xfrm>
            <a:off x="1069802" y="1066800"/>
            <a:ext cx="9296400" cy="5207000"/>
            <a:chOff x="535597" y="1425572"/>
            <a:chExt cx="8242643" cy="4682620"/>
          </a:xfrm>
        </p:grpSpPr>
        <p:cxnSp>
          <p:nvCxnSpPr>
            <p:cNvPr id="10" name="Gerader Verbinder 9"/>
            <p:cNvCxnSpPr/>
            <p:nvPr/>
          </p:nvCxnSpPr>
          <p:spPr>
            <a:xfrm>
              <a:off x="576599" y="4238296"/>
              <a:ext cx="8201641" cy="26228"/>
            </a:xfrm>
            <a:prstGeom prst="line">
              <a:avLst/>
            </a:prstGeom>
            <a:ln w="28575">
              <a:solidFill>
                <a:srgbClr val="008AC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uppieren 10"/>
            <p:cNvGrpSpPr/>
            <p:nvPr/>
          </p:nvGrpSpPr>
          <p:grpSpPr>
            <a:xfrm>
              <a:off x="2088844" y="4599190"/>
              <a:ext cx="1773549" cy="1252856"/>
              <a:chOff x="-128147" y="4641813"/>
              <a:chExt cx="2230943" cy="1479212"/>
            </a:xfrm>
          </p:grpSpPr>
          <p:pic>
            <p:nvPicPr>
              <p:cNvPr id="48" name="Grafik 4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28147" y="4641813"/>
                <a:ext cx="2230943" cy="1479212"/>
              </a:xfrm>
              <a:prstGeom prst="rect">
                <a:avLst/>
              </a:prstGeom>
            </p:spPr>
          </p:pic>
          <p:sp>
            <p:nvSpPr>
              <p:cNvPr id="9" name="Textfeld 8"/>
              <p:cNvSpPr txBox="1"/>
              <p:nvPr/>
            </p:nvSpPr>
            <p:spPr>
              <a:xfrm>
                <a:off x="198793" y="5106297"/>
                <a:ext cx="1557291" cy="7842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400" b="1" dirty="0"/>
                  <a:t>Beleger-</a:t>
                </a:r>
              </a:p>
              <a:p>
                <a:pPr algn="ctr"/>
                <a:r>
                  <a:rPr lang="de-DE" sz="1400" b="1" dirty="0" smtClean="0"/>
                  <a:t>kennungs-</a:t>
                </a:r>
              </a:p>
              <a:p>
                <a:pPr algn="ctr"/>
                <a:r>
                  <a:rPr lang="de-DE" sz="1400" b="1" dirty="0" err="1" smtClean="0"/>
                  <a:t>software</a:t>
                </a:r>
                <a:endParaRPr lang="de-DE" sz="1400" b="1" dirty="0"/>
              </a:p>
            </p:txBody>
          </p:sp>
        </p:grpSp>
        <p:sp>
          <p:nvSpPr>
            <p:cNvPr id="6" name="Rechteck 5"/>
            <p:cNvSpPr/>
            <p:nvPr/>
          </p:nvSpPr>
          <p:spPr>
            <a:xfrm>
              <a:off x="4955755" y="3185400"/>
              <a:ext cx="917374" cy="483366"/>
            </a:xfrm>
            <a:prstGeom prst="rect">
              <a:avLst/>
            </a:prstGeom>
            <a:ln w="19050">
              <a:solidFill>
                <a:srgbClr val="008AC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189">
                <a:defRPr/>
              </a:pPr>
              <a:endParaRPr lang="de-DE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5021233" y="3230119"/>
              <a:ext cx="821364" cy="41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189">
                <a:defRPr/>
              </a:pPr>
              <a:r>
                <a:rPr lang="de-DE" sz="1200" b="1" dirty="0" smtClean="0">
                  <a:solidFill>
                    <a:prstClr val="black"/>
                  </a:solidFill>
                  <a:latin typeface="Calibri"/>
                </a:rPr>
                <a:t>Belegleser  </a:t>
              </a:r>
              <a:endParaRPr lang="de-DE" sz="1200" b="1" dirty="0">
                <a:solidFill>
                  <a:prstClr val="black"/>
                </a:solidFill>
                <a:latin typeface="Calibri"/>
              </a:endParaRPr>
            </a:p>
            <a:p>
              <a:pPr defTabSz="457189">
                <a:defRPr/>
              </a:pPr>
              <a:r>
                <a:rPr lang="de-DE" sz="1200" b="1" dirty="0">
                  <a:solidFill>
                    <a:prstClr val="black"/>
                  </a:solidFill>
                  <a:latin typeface="Calibri"/>
                </a:rPr>
                <a:t>Link</a:t>
              </a:r>
            </a:p>
          </p:txBody>
        </p:sp>
        <p:cxnSp>
          <p:nvCxnSpPr>
            <p:cNvPr id="14" name="Gerade Verbindung mit Pfeil 13"/>
            <p:cNvCxnSpPr>
              <a:cxnSpLocks/>
            </p:cNvCxnSpPr>
            <p:nvPr/>
          </p:nvCxnSpPr>
          <p:spPr>
            <a:xfrm>
              <a:off x="3451480" y="3445817"/>
              <a:ext cx="1394059" cy="1208"/>
            </a:xfrm>
            <a:prstGeom prst="straightConnector1">
              <a:avLst/>
            </a:prstGeom>
            <a:ln w="38100">
              <a:solidFill>
                <a:srgbClr val="99CC59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50" name="Gruppieren 49"/>
            <p:cNvGrpSpPr/>
            <p:nvPr/>
          </p:nvGrpSpPr>
          <p:grpSpPr>
            <a:xfrm>
              <a:off x="3586764" y="1685235"/>
              <a:ext cx="974982" cy="503211"/>
              <a:chOff x="4564066" y="1421109"/>
              <a:chExt cx="1226426" cy="594128"/>
            </a:xfrm>
          </p:grpSpPr>
          <p:sp>
            <p:nvSpPr>
              <p:cNvPr id="3" name="Rechteck 2"/>
              <p:cNvSpPr/>
              <p:nvPr/>
            </p:nvSpPr>
            <p:spPr>
              <a:xfrm>
                <a:off x="4564066" y="1421109"/>
                <a:ext cx="1226426" cy="594128"/>
              </a:xfrm>
              <a:prstGeom prst="rect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189">
                  <a:defRPr/>
                </a:pPr>
                <a:endParaRPr lang="de-DE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4" name="Textfeld 3"/>
              <p:cNvSpPr txBox="1"/>
              <p:nvPr/>
            </p:nvSpPr>
            <p:spPr>
              <a:xfrm>
                <a:off x="4564066" y="1451087"/>
                <a:ext cx="1177775" cy="490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457189">
                  <a:defRPr/>
                </a:pPr>
                <a:r>
                  <a:rPr lang="de-DE" sz="1200" b="1" dirty="0" smtClean="0">
                    <a:solidFill>
                      <a:prstClr val="black"/>
                    </a:solidFill>
                    <a:latin typeface="Calibri"/>
                  </a:rPr>
                  <a:t>FIBU/ERP</a:t>
                </a:r>
              </a:p>
              <a:p>
                <a:pPr algn="ctr" defTabSz="457189">
                  <a:defRPr/>
                </a:pPr>
                <a:r>
                  <a:rPr lang="de-DE" sz="1200" b="1" dirty="0" smtClean="0">
                    <a:solidFill>
                      <a:prstClr val="black"/>
                    </a:solidFill>
                    <a:latin typeface="Calibri"/>
                  </a:rPr>
                  <a:t>Workflow</a:t>
                </a:r>
                <a:endParaRPr lang="de-DE" sz="12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cxnSp>
          <p:nvCxnSpPr>
            <p:cNvPr id="19" name="Gerade Verbindung mit Pfeil 18"/>
            <p:cNvCxnSpPr/>
            <p:nvPr/>
          </p:nvCxnSpPr>
          <p:spPr>
            <a:xfrm flipH="1" flipV="1">
              <a:off x="4188374" y="2270656"/>
              <a:ext cx="959319" cy="768441"/>
            </a:xfrm>
            <a:prstGeom prst="straightConnector1">
              <a:avLst/>
            </a:prstGeom>
            <a:ln w="38100">
              <a:solidFill>
                <a:srgbClr val="99CC59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20" name="Textfeld 19"/>
            <p:cNvSpPr txBox="1"/>
            <p:nvPr/>
          </p:nvSpPr>
          <p:spPr>
            <a:xfrm>
              <a:off x="4692516" y="2311143"/>
              <a:ext cx="2102446" cy="415172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defTabSz="457189">
                <a:defRPr/>
              </a:pPr>
              <a:r>
                <a:rPr lang="de-DE" sz="1200" dirty="0" smtClean="0">
                  <a:solidFill>
                    <a:prstClr val="black"/>
                  </a:solidFill>
                  <a:latin typeface="Calibri"/>
                </a:rPr>
                <a:t>Weitergabe der ausgelesenen Beleg- und Buchungsdaten</a:t>
              </a: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1032" name="Gerade Verbindung mit Pfeil 1031"/>
            <p:cNvCxnSpPr>
              <a:cxnSpLocks/>
            </p:cNvCxnSpPr>
            <p:nvPr/>
          </p:nvCxnSpPr>
          <p:spPr>
            <a:xfrm>
              <a:off x="2583947" y="3796495"/>
              <a:ext cx="0" cy="925314"/>
            </a:xfrm>
            <a:prstGeom prst="straightConnector1">
              <a:avLst/>
            </a:prstGeom>
            <a:ln w="38100">
              <a:solidFill>
                <a:srgbClr val="99CC59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036" name="Textfeld 1035"/>
            <p:cNvSpPr txBox="1"/>
            <p:nvPr/>
          </p:nvSpPr>
          <p:spPr>
            <a:xfrm>
              <a:off x="1493908" y="4442610"/>
              <a:ext cx="1301457" cy="581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189">
                <a:defRPr/>
              </a:pPr>
              <a:r>
                <a:rPr lang="de-DE" sz="1200" dirty="0" smtClean="0">
                  <a:solidFill>
                    <a:prstClr val="black"/>
                  </a:solidFill>
                  <a:latin typeface="Calibri"/>
                </a:rPr>
                <a:t>Stammdaten + </a:t>
              </a:r>
            </a:p>
            <a:p>
              <a:pPr defTabSz="457189">
                <a:defRPr/>
              </a:pPr>
              <a:r>
                <a:rPr lang="de-DE" sz="1200" dirty="0" smtClean="0">
                  <a:solidFill>
                    <a:prstClr val="black"/>
                  </a:solidFill>
                  <a:latin typeface="Calibri"/>
                </a:rPr>
                <a:t>zu extrahierende Belege</a:t>
              </a: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1034" name="Gerade Verbindung mit Pfeil 1033"/>
            <p:cNvCxnSpPr>
              <a:cxnSpLocks/>
            </p:cNvCxnSpPr>
            <p:nvPr/>
          </p:nvCxnSpPr>
          <p:spPr>
            <a:xfrm flipV="1">
              <a:off x="3143950" y="3768420"/>
              <a:ext cx="0" cy="964810"/>
            </a:xfrm>
            <a:prstGeom prst="straightConnector1">
              <a:avLst/>
            </a:prstGeom>
            <a:ln w="38100">
              <a:solidFill>
                <a:srgbClr val="99CC59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48" name="Gewinkelter Verbinder 1047"/>
            <p:cNvCxnSpPr/>
            <p:nvPr/>
          </p:nvCxnSpPr>
          <p:spPr>
            <a:xfrm>
              <a:off x="4676813" y="1883899"/>
              <a:ext cx="3549477" cy="911784"/>
            </a:xfrm>
            <a:prstGeom prst="bentConnector3">
              <a:avLst>
                <a:gd name="adj1" fmla="val 100089"/>
              </a:avLst>
            </a:prstGeom>
            <a:ln w="38100">
              <a:solidFill>
                <a:srgbClr val="99CC59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052" name="Textfeld 1051"/>
            <p:cNvSpPr txBox="1"/>
            <p:nvPr/>
          </p:nvSpPr>
          <p:spPr>
            <a:xfrm>
              <a:off x="5735171" y="1584407"/>
              <a:ext cx="2083269" cy="249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189">
                <a:defRPr/>
              </a:pPr>
              <a:r>
                <a:rPr lang="de-DE" sz="1200" dirty="0" smtClean="0">
                  <a:solidFill>
                    <a:prstClr val="black"/>
                  </a:solidFill>
                  <a:latin typeface="Calibri"/>
                </a:rPr>
                <a:t>Archivzugriff zur Belegrecherche</a:t>
              </a: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12" name="Gerade Verbindung mit Pfeil 11"/>
            <p:cNvCxnSpPr>
              <a:cxnSpLocks/>
            </p:cNvCxnSpPr>
            <p:nvPr/>
          </p:nvCxnSpPr>
          <p:spPr>
            <a:xfrm>
              <a:off x="1957337" y="2443378"/>
              <a:ext cx="765328" cy="655563"/>
            </a:xfrm>
            <a:prstGeom prst="straightConnector1">
              <a:avLst/>
            </a:prstGeom>
            <a:ln w="38100">
              <a:solidFill>
                <a:srgbClr val="99CC59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38" name="Gruppieren 37"/>
            <p:cNvGrpSpPr/>
            <p:nvPr/>
          </p:nvGrpSpPr>
          <p:grpSpPr>
            <a:xfrm>
              <a:off x="7719580" y="2924918"/>
              <a:ext cx="1041143" cy="917406"/>
              <a:chOff x="8746117" y="2565276"/>
              <a:chExt cx="1672464" cy="1295971"/>
            </a:xfrm>
          </p:grpSpPr>
          <p:sp>
            <p:nvSpPr>
              <p:cNvPr id="32" name="Zylinder 31"/>
              <p:cNvSpPr/>
              <p:nvPr/>
            </p:nvSpPr>
            <p:spPr>
              <a:xfrm>
                <a:off x="8760186" y="2565276"/>
                <a:ext cx="1596425" cy="1295971"/>
              </a:xfrm>
              <a:prstGeom prst="can">
                <a:avLst/>
              </a:prstGeom>
              <a:solidFill>
                <a:srgbClr val="008AC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/>
              </a:p>
            </p:txBody>
          </p:sp>
          <p:sp>
            <p:nvSpPr>
              <p:cNvPr id="54" name="Textfeld 53"/>
              <p:cNvSpPr txBox="1"/>
              <p:nvPr/>
            </p:nvSpPr>
            <p:spPr>
              <a:xfrm>
                <a:off x="8746117" y="3041527"/>
                <a:ext cx="1672464" cy="7173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350" b="1" dirty="0"/>
                  <a:t>PROXESS</a:t>
                </a:r>
              </a:p>
              <a:p>
                <a:pPr algn="ctr"/>
                <a:r>
                  <a:rPr lang="de-DE" sz="1350" b="1" dirty="0"/>
                  <a:t>Archiv</a:t>
                </a:r>
              </a:p>
            </p:txBody>
          </p:sp>
        </p:grpSp>
        <p:cxnSp>
          <p:nvCxnSpPr>
            <p:cNvPr id="55" name="Gerade Verbindung mit Pfeil 54"/>
            <p:cNvCxnSpPr/>
            <p:nvPr/>
          </p:nvCxnSpPr>
          <p:spPr>
            <a:xfrm>
              <a:off x="5947067" y="3447024"/>
              <a:ext cx="1727312" cy="0"/>
            </a:xfrm>
            <a:prstGeom prst="straightConnector1">
              <a:avLst/>
            </a:prstGeom>
            <a:ln w="38100">
              <a:solidFill>
                <a:srgbClr val="99CC59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8" name="Textfeld 57"/>
            <p:cNvSpPr txBox="1"/>
            <p:nvPr/>
          </p:nvSpPr>
          <p:spPr>
            <a:xfrm>
              <a:off x="6264401" y="3478424"/>
              <a:ext cx="1033377" cy="581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189">
                <a:defRPr/>
              </a:pPr>
              <a:r>
                <a:rPr lang="de-DE" sz="1200" dirty="0" smtClean="0">
                  <a:solidFill>
                    <a:prstClr val="black"/>
                  </a:solidFill>
                  <a:latin typeface="Calibri"/>
                </a:rPr>
                <a:t>Übergabe der Dokumente + Indexdaten</a:t>
              </a: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23" name="Gerade Verbindung mit Pfeil 22"/>
            <p:cNvCxnSpPr>
              <a:cxnSpLocks/>
            </p:cNvCxnSpPr>
            <p:nvPr/>
          </p:nvCxnSpPr>
          <p:spPr>
            <a:xfrm flipH="1">
              <a:off x="2920384" y="2280070"/>
              <a:ext cx="965516" cy="818872"/>
            </a:xfrm>
            <a:prstGeom prst="straightConnector1">
              <a:avLst/>
            </a:prstGeom>
            <a:ln w="38100">
              <a:solidFill>
                <a:srgbClr val="99CC59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24" name="Textfeld 23"/>
            <p:cNvSpPr txBox="1"/>
            <p:nvPr/>
          </p:nvSpPr>
          <p:spPr>
            <a:xfrm>
              <a:off x="2583948" y="2361063"/>
              <a:ext cx="1105918" cy="415172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defTabSz="457189">
                <a:defRPr/>
              </a:pPr>
              <a:r>
                <a:rPr lang="de-DE" sz="1200" dirty="0" smtClean="0">
                  <a:solidFill>
                    <a:prstClr val="black"/>
                  </a:solidFill>
                  <a:latin typeface="Calibri"/>
                </a:rPr>
                <a:t>Stammdaten als CSV-Datei</a:t>
              </a: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Textfeld 59"/>
            <p:cNvSpPr txBox="1"/>
            <p:nvPr/>
          </p:nvSpPr>
          <p:spPr>
            <a:xfrm>
              <a:off x="3179458" y="4488371"/>
              <a:ext cx="1070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189">
                <a:defRPr/>
              </a:pPr>
              <a:r>
                <a:rPr lang="de-DE" sz="1200" dirty="0">
                  <a:solidFill>
                    <a:prstClr val="black"/>
                  </a:solidFill>
                  <a:latin typeface="Calibri"/>
                </a:rPr>
                <a:t>Leseergebnis</a:t>
              </a:r>
            </a:p>
          </p:txBody>
        </p:sp>
        <p:sp>
          <p:nvSpPr>
            <p:cNvPr id="61" name="Textfeld 60"/>
            <p:cNvSpPr txBox="1"/>
            <p:nvPr/>
          </p:nvSpPr>
          <p:spPr>
            <a:xfrm>
              <a:off x="3666191" y="3452944"/>
              <a:ext cx="11259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189">
                <a:defRPr/>
              </a:pPr>
              <a:r>
                <a:rPr lang="de-DE" sz="1200" dirty="0">
                  <a:solidFill>
                    <a:prstClr val="black"/>
                  </a:solidFill>
                  <a:latin typeface="Calibri"/>
                </a:rPr>
                <a:t>Leseergebnis</a:t>
              </a:r>
            </a:p>
          </p:txBody>
        </p:sp>
        <p:grpSp>
          <p:nvGrpSpPr>
            <p:cNvPr id="96" name="Gruppieren 95"/>
            <p:cNvGrpSpPr/>
            <p:nvPr/>
          </p:nvGrpSpPr>
          <p:grpSpPr>
            <a:xfrm>
              <a:off x="2348753" y="3202027"/>
              <a:ext cx="974982" cy="503211"/>
              <a:chOff x="4664168" y="1567175"/>
              <a:chExt cx="1226426" cy="594128"/>
            </a:xfrm>
          </p:grpSpPr>
          <p:sp>
            <p:nvSpPr>
              <p:cNvPr id="97" name="Rechteck 96"/>
              <p:cNvSpPr/>
              <p:nvPr/>
            </p:nvSpPr>
            <p:spPr>
              <a:xfrm>
                <a:off x="4664168" y="1567175"/>
                <a:ext cx="1226426" cy="594128"/>
              </a:xfrm>
              <a:prstGeom prst="rect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189">
                  <a:defRPr/>
                </a:pPr>
                <a:endParaRPr lang="de-DE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8" name="Textfeld 97"/>
              <p:cNvSpPr txBox="1"/>
              <p:nvPr/>
            </p:nvSpPr>
            <p:spPr>
              <a:xfrm>
                <a:off x="4898471" y="1597153"/>
                <a:ext cx="947009" cy="490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189">
                  <a:defRPr/>
                </a:pPr>
                <a:r>
                  <a:rPr lang="de-DE" sz="1200" b="1" dirty="0" smtClean="0">
                    <a:solidFill>
                      <a:prstClr val="black"/>
                    </a:solidFill>
                    <a:latin typeface="Calibri"/>
                  </a:rPr>
                  <a:t>Belegleser  </a:t>
                </a:r>
                <a:endParaRPr lang="de-DE" sz="1200" b="1" dirty="0">
                  <a:solidFill>
                    <a:prstClr val="black"/>
                  </a:solidFill>
                  <a:latin typeface="Calibri"/>
                </a:endParaRPr>
              </a:p>
              <a:p>
                <a:pPr defTabSz="457189">
                  <a:defRPr/>
                </a:pPr>
                <a:r>
                  <a:rPr lang="de-DE" sz="1200" b="1" dirty="0">
                    <a:solidFill>
                      <a:prstClr val="black"/>
                    </a:solidFill>
                    <a:latin typeface="Calibri"/>
                  </a:rPr>
                  <a:t>Cloud</a:t>
                </a:r>
              </a:p>
            </p:txBody>
          </p:sp>
        </p:grpSp>
        <p:grpSp>
          <p:nvGrpSpPr>
            <p:cNvPr id="115" name="Gruppieren 114"/>
            <p:cNvGrpSpPr/>
            <p:nvPr/>
          </p:nvGrpSpPr>
          <p:grpSpPr>
            <a:xfrm>
              <a:off x="4176752" y="4586122"/>
              <a:ext cx="1770315" cy="1250573"/>
              <a:chOff x="847403" y="4658318"/>
              <a:chExt cx="2226875" cy="1476516"/>
            </a:xfrm>
          </p:grpSpPr>
          <p:pic>
            <p:nvPicPr>
              <p:cNvPr id="116" name="Grafik 11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7403" y="4658318"/>
                <a:ext cx="2226875" cy="1476516"/>
              </a:xfrm>
              <a:prstGeom prst="rect">
                <a:avLst/>
              </a:prstGeom>
            </p:spPr>
          </p:pic>
          <p:sp>
            <p:nvSpPr>
              <p:cNvPr id="117" name="Textfeld 116"/>
              <p:cNvSpPr txBox="1"/>
              <p:nvPr/>
            </p:nvSpPr>
            <p:spPr>
              <a:xfrm>
                <a:off x="1346163" y="5172116"/>
                <a:ext cx="1136712" cy="6780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400" b="1" dirty="0"/>
                  <a:t>Korrektur</a:t>
                </a:r>
              </a:p>
              <a:p>
                <a:pPr algn="ctr"/>
                <a:r>
                  <a:rPr lang="de-DE" sz="1400" b="1" dirty="0"/>
                  <a:t>Software </a:t>
                </a:r>
                <a:endParaRPr lang="de-DE" sz="1400" b="1" dirty="0" smtClean="0"/>
              </a:p>
              <a:p>
                <a:pPr algn="ctr"/>
                <a:r>
                  <a:rPr lang="de-DE" sz="750" dirty="0" smtClean="0"/>
                  <a:t>(</a:t>
                </a:r>
                <a:r>
                  <a:rPr lang="de-DE" sz="750" dirty="0"/>
                  <a:t>Zugriff via http)</a:t>
                </a:r>
              </a:p>
            </p:txBody>
          </p:sp>
        </p:grpSp>
        <p:sp>
          <p:nvSpPr>
            <p:cNvPr id="86" name="Textfeld 85"/>
            <p:cNvSpPr txBox="1"/>
            <p:nvPr/>
          </p:nvSpPr>
          <p:spPr>
            <a:xfrm>
              <a:off x="591412" y="4443970"/>
              <a:ext cx="347934" cy="1664222"/>
            </a:xfrm>
            <a:prstGeom prst="rect">
              <a:avLst/>
            </a:prstGeom>
            <a:solidFill>
              <a:srgbClr val="FFC000"/>
            </a:solidFill>
          </p:spPr>
          <p:txBody>
            <a:bodyPr vert="vert" wrap="square" rtlCol="0">
              <a:spAutoFit/>
            </a:bodyPr>
            <a:lstStyle/>
            <a:p>
              <a:pPr algn="ctr"/>
              <a:r>
                <a:rPr lang="de-DE" sz="1350" dirty="0" smtClean="0"/>
                <a:t>Cloud</a:t>
              </a:r>
              <a:endParaRPr lang="de-DE" sz="1350" dirty="0"/>
            </a:p>
          </p:txBody>
        </p:sp>
        <p:cxnSp>
          <p:nvCxnSpPr>
            <p:cNvPr id="119" name="Gerade Verbindung mit Pfeil 118"/>
            <p:cNvCxnSpPr>
              <a:cxnSpLocks/>
            </p:cNvCxnSpPr>
            <p:nvPr/>
          </p:nvCxnSpPr>
          <p:spPr>
            <a:xfrm flipH="1">
              <a:off x="3769324" y="5467544"/>
              <a:ext cx="431930" cy="0"/>
            </a:xfrm>
            <a:prstGeom prst="straightConnector1">
              <a:avLst/>
            </a:prstGeom>
            <a:ln w="38100">
              <a:solidFill>
                <a:srgbClr val="99CC59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5" name="Textfeld 124"/>
            <p:cNvSpPr txBox="1"/>
            <p:nvPr/>
          </p:nvSpPr>
          <p:spPr>
            <a:xfrm>
              <a:off x="535597" y="1880990"/>
              <a:ext cx="392415" cy="1664222"/>
            </a:xfrm>
            <a:prstGeom prst="rect">
              <a:avLst/>
            </a:prstGeom>
            <a:solidFill>
              <a:srgbClr val="FFC000"/>
            </a:solidFill>
          </p:spPr>
          <p:txBody>
            <a:bodyPr vert="vert" wrap="square" rtlCol="0">
              <a:spAutoFit/>
            </a:bodyPr>
            <a:lstStyle/>
            <a:p>
              <a:pPr algn="ctr"/>
              <a:r>
                <a:rPr lang="de-DE" sz="1350" dirty="0"/>
                <a:t>In-House</a:t>
              </a:r>
            </a:p>
          </p:txBody>
        </p:sp>
        <p:grpSp>
          <p:nvGrpSpPr>
            <p:cNvPr id="8" name="Gruppieren 7"/>
            <p:cNvGrpSpPr/>
            <p:nvPr/>
          </p:nvGrpSpPr>
          <p:grpSpPr>
            <a:xfrm>
              <a:off x="1407859" y="1425572"/>
              <a:ext cx="587206" cy="617804"/>
              <a:chOff x="2053164" y="1417320"/>
              <a:chExt cx="587206" cy="617804"/>
            </a:xfrm>
          </p:grpSpPr>
          <p:sp>
            <p:nvSpPr>
              <p:cNvPr id="2" name="Eine Ecke des Rechtecks schneiden 1"/>
              <p:cNvSpPr/>
              <p:nvPr/>
            </p:nvSpPr>
            <p:spPr>
              <a:xfrm>
                <a:off x="2261870" y="1417320"/>
                <a:ext cx="378500" cy="479902"/>
              </a:xfrm>
              <a:prstGeom prst="snip1Rect">
                <a:avLst/>
              </a:prstGeom>
              <a:solidFill>
                <a:srgbClr val="008AC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2" name="Eine Ecke des Rechtecks schneiden 41"/>
              <p:cNvSpPr/>
              <p:nvPr/>
            </p:nvSpPr>
            <p:spPr>
              <a:xfrm>
                <a:off x="2166325" y="1469085"/>
                <a:ext cx="378500" cy="479902"/>
              </a:xfrm>
              <a:prstGeom prst="snip1Rect">
                <a:avLst/>
              </a:prstGeom>
              <a:solidFill>
                <a:srgbClr val="008AC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3" name="Eine Ecke des Rechtecks schneiden 42"/>
              <p:cNvSpPr/>
              <p:nvPr/>
            </p:nvSpPr>
            <p:spPr>
              <a:xfrm>
                <a:off x="2053164" y="1555222"/>
                <a:ext cx="378500" cy="479902"/>
              </a:xfrm>
              <a:prstGeom prst="snip1Rect">
                <a:avLst/>
              </a:prstGeom>
              <a:solidFill>
                <a:srgbClr val="008AC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45" name="Textfeld 44"/>
            <p:cNvSpPr txBox="1"/>
            <p:nvPr/>
          </p:nvSpPr>
          <p:spPr>
            <a:xfrm>
              <a:off x="1145128" y="2013486"/>
              <a:ext cx="13213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189">
                <a:defRPr/>
              </a:pPr>
              <a:r>
                <a:rPr lang="de-DE" sz="1200" b="1" dirty="0" smtClean="0">
                  <a:solidFill>
                    <a:prstClr val="black"/>
                  </a:solidFill>
                  <a:latin typeface="Calibri"/>
                </a:rPr>
                <a:t>Eingangsbelege (Scan oder PDF)</a:t>
              </a:r>
              <a:endParaRPr lang="de-DE" sz="12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1" name="Textfeld 50"/>
          <p:cNvSpPr txBox="1"/>
          <p:nvPr/>
        </p:nvSpPr>
        <p:spPr>
          <a:xfrm>
            <a:off x="3068654" y="3847721"/>
            <a:ext cx="41157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>
              <a:defRPr/>
            </a:pPr>
            <a:r>
              <a:rPr lang="de-DE" sz="12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DE" sz="1400" b="1" dirty="0" smtClean="0">
                <a:solidFill>
                  <a:prstClr val="black"/>
                </a:solidFill>
                <a:latin typeface="Calibri"/>
              </a:rPr>
              <a:t>PROXESS </a:t>
            </a:r>
            <a:r>
              <a:rPr lang="de-DE" sz="1400" b="1" dirty="0" smtClean="0">
                <a:solidFill>
                  <a:prstClr val="black"/>
                </a:solidFill>
                <a:latin typeface="Calibri"/>
              </a:rPr>
              <a:t>Belegleser Cloud </a:t>
            </a:r>
            <a:r>
              <a:rPr lang="de-DE" sz="1400" b="1" dirty="0" smtClean="0">
                <a:solidFill>
                  <a:prstClr val="black"/>
                </a:solidFill>
                <a:latin typeface="Calibri"/>
              </a:rPr>
              <a:t>- Kommunikationsservice</a:t>
            </a:r>
            <a:endParaRPr lang="de-DE" sz="1400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189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Vorteile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2400" dirty="0" smtClean="0"/>
              <a:t>Leistungsabhängige Abrechnung</a:t>
            </a:r>
            <a:endParaRPr lang="de-DE" sz="2400" dirty="0"/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2400" dirty="0"/>
              <a:t>Keine Hardware- und </a:t>
            </a:r>
            <a:r>
              <a:rPr lang="de-DE" sz="2400" dirty="0" smtClean="0"/>
              <a:t>Software-Pflege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2400" dirty="0" smtClean="0"/>
              <a:t>Besseres </a:t>
            </a:r>
            <a:r>
              <a:rPr lang="de-DE" sz="2400" dirty="0"/>
              <a:t>Ausnutzen von </a:t>
            </a:r>
            <a:r>
              <a:rPr lang="de-DE" sz="2400" dirty="0" smtClean="0"/>
              <a:t>Skonti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endParaRPr lang="de-DE" sz="2400" dirty="0" smtClean="0"/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2400" dirty="0" smtClean="0"/>
              <a:t>Entlastung </a:t>
            </a:r>
            <a:r>
              <a:rPr lang="de-DE" sz="2400" dirty="0"/>
              <a:t>von </a:t>
            </a:r>
            <a:r>
              <a:rPr lang="de-DE" sz="2400" dirty="0" smtClean="0"/>
              <a:t>Standardaufgaben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2400" dirty="0" smtClean="0"/>
              <a:t>Schnellere Belegerfassung und –</a:t>
            </a:r>
            <a:r>
              <a:rPr lang="de-DE" sz="2400" dirty="0" err="1" smtClean="0"/>
              <a:t>verarbeitung</a:t>
            </a:r>
            <a:endParaRPr lang="de-DE" sz="2400" dirty="0" smtClean="0"/>
          </a:p>
          <a:p>
            <a:pPr marL="0" indent="0"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None/>
            </a:pPr>
            <a:endParaRPr lang="de-DE" sz="2400" dirty="0"/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2400" dirty="0" smtClean="0"/>
              <a:t>Hohe </a:t>
            </a:r>
            <a:r>
              <a:rPr lang="de-DE" sz="2400" dirty="0"/>
              <a:t>Datenqualität bei der Belegerfassung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2400" dirty="0"/>
              <a:t>Homogener Datenbestand mit </a:t>
            </a:r>
            <a:r>
              <a:rPr lang="de-DE" sz="2400" dirty="0" smtClean="0"/>
              <a:t>ERP-System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780" y="1377781"/>
            <a:ext cx="1632120" cy="163212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147" y="3223989"/>
            <a:ext cx="1392685" cy="139268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590" y="5056858"/>
            <a:ext cx="1182017" cy="1182017"/>
          </a:xfrm>
          <a:prstGeom prst="rect">
            <a:avLst/>
          </a:prstGeom>
        </p:spPr>
      </p:pic>
      <p:sp>
        <p:nvSpPr>
          <p:cNvPr id="13" name="Textfeld 12"/>
          <p:cNvSpPr txBox="1"/>
          <p:nvPr/>
        </p:nvSpPr>
        <p:spPr>
          <a:xfrm>
            <a:off x="9001125" y="1963008"/>
            <a:ext cx="201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0080C8"/>
                </a:solidFill>
              </a:rPr>
              <a:t>Kosten senken</a:t>
            </a:r>
            <a:endParaRPr lang="de-DE" sz="2400" b="1" dirty="0">
              <a:solidFill>
                <a:srgbClr val="0080C8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9058275" y="3744183"/>
            <a:ext cx="201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0080C8"/>
                </a:solidFill>
              </a:rPr>
              <a:t>Zeit sparen</a:t>
            </a:r>
            <a:endParaRPr lang="de-DE" sz="2400" b="1" dirty="0">
              <a:solidFill>
                <a:srgbClr val="0080C8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9039224" y="5334858"/>
            <a:ext cx="2333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0080C8"/>
                </a:solidFill>
              </a:rPr>
              <a:t>Qualität steigern</a:t>
            </a:r>
            <a:endParaRPr lang="de-DE" sz="2400" b="1" dirty="0">
              <a:solidFill>
                <a:srgbClr val="0080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11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Kosten</a:t>
            </a:r>
            <a:endParaRPr lang="de-DE" dirty="0"/>
          </a:p>
        </p:txBody>
      </p:sp>
      <p:sp>
        <p:nvSpPr>
          <p:cNvPr id="3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altLang="de-DE" sz="2400" b="1" dirty="0" smtClean="0"/>
              <a:t>Abrechnungsbeispiel: 10 </a:t>
            </a:r>
            <a:r>
              <a:rPr lang="de-DE" altLang="de-DE" sz="2400" b="1" dirty="0"/>
              <a:t>Rechnungen pro Tag = 2500 Rechnungen im Jahr</a:t>
            </a:r>
          </a:p>
          <a:p>
            <a:pPr marL="0" indent="0">
              <a:buNone/>
            </a:pPr>
            <a:endParaRPr lang="de-DE" altLang="de-DE" sz="2400" b="1" dirty="0"/>
          </a:p>
          <a:p>
            <a:pPr marL="0" indent="0">
              <a:spcAft>
                <a:spcPts val="600"/>
              </a:spcAft>
              <a:buNone/>
            </a:pPr>
            <a:r>
              <a:rPr lang="de-DE" altLang="de-DE" sz="2400" dirty="0"/>
              <a:t>Einmaliger Basispreis für die Inbetriebnahme pro Anwendung	</a:t>
            </a:r>
            <a:r>
              <a:rPr lang="de-DE" altLang="de-DE" sz="2400" dirty="0" smtClean="0"/>
              <a:t>600,00 €</a:t>
            </a:r>
            <a:endParaRPr lang="de-DE" altLang="de-DE" sz="2400" dirty="0"/>
          </a:p>
          <a:p>
            <a:pPr marL="0" indent="0">
              <a:spcAft>
                <a:spcPts val="600"/>
              </a:spcAft>
              <a:buNone/>
            </a:pPr>
            <a:r>
              <a:rPr lang="de-DE" altLang="de-DE" sz="2400" dirty="0"/>
              <a:t>Monatlicher Basispreis </a:t>
            </a:r>
            <a:r>
              <a:rPr lang="de-DE" altLang="de-DE" sz="2400" dirty="0" smtClean="0"/>
              <a:t>inkl. </a:t>
            </a:r>
            <a:r>
              <a:rPr lang="de-DE" altLang="de-DE" sz="2400" dirty="0"/>
              <a:t>125 Dokumente			</a:t>
            </a:r>
            <a:r>
              <a:rPr lang="de-DE" altLang="de-DE" sz="2400" dirty="0" smtClean="0"/>
              <a:t>	  50,00 €</a:t>
            </a:r>
            <a:endParaRPr lang="de-DE" altLang="de-DE" sz="2400" dirty="0"/>
          </a:p>
          <a:p>
            <a:pPr marL="0" indent="0">
              <a:spcAft>
                <a:spcPts val="600"/>
              </a:spcAft>
              <a:buNone/>
            </a:pPr>
            <a:r>
              <a:rPr lang="de-DE" altLang="de-DE" sz="2400" dirty="0"/>
              <a:t>Jedes zusätzliche Dokument				</a:t>
            </a:r>
            <a:r>
              <a:rPr lang="de-DE" altLang="de-DE" sz="2400" dirty="0" smtClean="0"/>
              <a:t>		    0,40 €</a:t>
            </a:r>
            <a:endParaRPr lang="de-DE" altLang="de-DE" sz="2400" dirty="0"/>
          </a:p>
          <a:p>
            <a:pPr marL="0" indent="0">
              <a:spcAft>
                <a:spcPts val="600"/>
              </a:spcAft>
              <a:buNone/>
            </a:pPr>
            <a:r>
              <a:rPr lang="de-DE" altLang="de-DE" sz="2400" dirty="0" smtClean="0"/>
              <a:t>Die Mindestlaufzeit</a:t>
            </a:r>
            <a:r>
              <a:rPr lang="de-DE" altLang="de-DE" sz="2400" dirty="0"/>
              <a:t> </a:t>
            </a:r>
            <a:r>
              <a:rPr lang="de-DE" altLang="de-DE" sz="2400" dirty="0" smtClean="0"/>
              <a:t>beträgt 12 Monate.</a:t>
            </a:r>
            <a:endParaRPr lang="de-DE" altLang="de-DE" sz="2400" dirty="0"/>
          </a:p>
          <a:p>
            <a:pPr marL="0" indent="0">
              <a:spcAft>
                <a:spcPts val="600"/>
              </a:spcAft>
              <a:buNone/>
            </a:pPr>
            <a:endParaRPr lang="de-DE" altLang="de-DE" sz="1600" dirty="0"/>
          </a:p>
          <a:p>
            <a:pPr marL="0" indent="0">
              <a:buNone/>
            </a:pPr>
            <a:r>
              <a:rPr lang="de-DE" altLang="de-DE" sz="1600" dirty="0" smtClean="0"/>
              <a:t>Abweichung </a:t>
            </a:r>
            <a:r>
              <a:rPr lang="de-DE" altLang="de-DE" sz="1600" dirty="0"/>
              <a:t>vom Standard (z.B. </a:t>
            </a:r>
            <a:r>
              <a:rPr lang="de-DE" altLang="de-DE" sz="1600" dirty="0" smtClean="0"/>
              <a:t>zusätzliche </a:t>
            </a:r>
            <a:r>
              <a:rPr lang="de-DE" altLang="de-DE" sz="1600" dirty="0"/>
              <a:t>Extraktion von </a:t>
            </a:r>
            <a:r>
              <a:rPr lang="de-DE" altLang="de-DE" sz="1600" dirty="0" smtClean="0"/>
              <a:t>Feldern) individuell </a:t>
            </a:r>
            <a:r>
              <a:rPr lang="de-DE" altLang="de-DE" sz="1600" dirty="0"/>
              <a:t>nach </a:t>
            </a:r>
            <a:r>
              <a:rPr lang="de-DE" altLang="de-DE" sz="1600" dirty="0" smtClean="0"/>
              <a:t>Aufwand</a:t>
            </a:r>
            <a:endParaRPr lang="de-DE" altLang="de-DE" sz="1600" dirty="0"/>
          </a:p>
          <a:p>
            <a:pPr marL="0" indent="0">
              <a:buNone/>
            </a:pPr>
            <a:r>
              <a:rPr lang="de-DE" altLang="de-DE" sz="1600" dirty="0" smtClean="0"/>
              <a:t>Alle </a:t>
            </a:r>
            <a:r>
              <a:rPr lang="de-DE" altLang="de-DE" sz="1600" dirty="0"/>
              <a:t>Preise zzgl. MwSt</a:t>
            </a:r>
            <a:r>
              <a:rPr lang="de-DE" altLang="de-DE" sz="1600" dirty="0" smtClean="0"/>
              <a:t>., Abrechnung vierteljährlich</a:t>
            </a:r>
            <a:endParaRPr lang="de-DE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52783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524000" y="1013635"/>
            <a:ext cx="9144000" cy="3300913"/>
          </a:xfrm>
        </p:spPr>
        <p:txBody>
          <a:bodyPr/>
          <a:lstStyle/>
          <a:p>
            <a:r>
              <a:rPr lang="de-DE" dirty="0" smtClean="0"/>
              <a:t>Vielen Dank für Ihre Aufmerksamkeit!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296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31851" y="1709792"/>
            <a:ext cx="10515600" cy="2428016"/>
          </a:xfrm>
        </p:spPr>
        <p:txBody>
          <a:bodyPr>
            <a:normAutofit/>
          </a:bodyPr>
          <a:lstStyle/>
          <a:p>
            <a:pPr algn="ctr"/>
            <a:r>
              <a:rPr lang="de-DE" sz="5625" dirty="0"/>
              <a:t>Zur Live-Demo</a:t>
            </a:r>
          </a:p>
        </p:txBody>
      </p:sp>
    </p:spTree>
    <p:extLst>
      <p:ext uri="{BB962C8B-B14F-4D97-AF65-F5344CB8AC3E}">
        <p14:creationId xmlns:p14="http://schemas.microsoft.com/office/powerpoint/2010/main" val="427669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Funktionsüberblick	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Automatisierte Belegerkennung von Eingangsbelegen (PDF oder Scan)</a:t>
            </a:r>
          </a:p>
          <a:p>
            <a:r>
              <a:rPr lang="de-DE" dirty="0" smtClean="0"/>
              <a:t>Inklusive Online-Korrekturarbeitsplatz</a:t>
            </a:r>
          </a:p>
          <a:p>
            <a:r>
              <a:rPr lang="de-DE" dirty="0" smtClean="0"/>
              <a:t>Monatliche Abrechnung auf Dokumentbasis</a:t>
            </a:r>
          </a:p>
          <a:p>
            <a:r>
              <a:rPr lang="de-DE" dirty="0" smtClean="0"/>
              <a:t>Universeller Rechnungsleser für alle Belege</a:t>
            </a:r>
          </a:p>
          <a:p>
            <a:r>
              <a:rPr lang="de-DE" dirty="0" smtClean="0"/>
              <a:t>Selbstständige Systemoptimierung</a:t>
            </a:r>
          </a:p>
          <a:p>
            <a:r>
              <a:rPr lang="de-DE" dirty="0" smtClean="0"/>
              <a:t>Auslesen von Kopf- und </a:t>
            </a:r>
            <a:r>
              <a:rPr lang="de-DE" dirty="0" err="1" smtClean="0"/>
              <a:t>Fußdaten</a:t>
            </a:r>
            <a:endParaRPr lang="de-DE" dirty="0" smtClean="0"/>
          </a:p>
          <a:p>
            <a:r>
              <a:rPr lang="de-DE" dirty="0" smtClean="0"/>
              <a:t>Unterstützung der direkten Kontierung</a:t>
            </a:r>
          </a:p>
          <a:p>
            <a:r>
              <a:rPr lang="de-DE" dirty="0" smtClean="0"/>
              <a:t>Datenübergabe an ERP, </a:t>
            </a:r>
            <a:r>
              <a:rPr lang="de-DE" dirty="0" err="1" smtClean="0"/>
              <a:t>FiBu</a:t>
            </a:r>
            <a:r>
              <a:rPr lang="de-DE" dirty="0" smtClean="0"/>
              <a:t> oder Workflowsystem</a:t>
            </a:r>
          </a:p>
          <a:p>
            <a:r>
              <a:rPr lang="de-DE" dirty="0" smtClean="0"/>
              <a:t>Optional: Übergabe an PROXESS Archiv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456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Invoice Management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1015255" y="1413032"/>
            <a:ext cx="2280181" cy="3478832"/>
            <a:chOff x="1071362" y="1413032"/>
            <a:chExt cx="2280181" cy="3478832"/>
          </a:xfrm>
        </p:grpSpPr>
        <p:grpSp>
          <p:nvGrpSpPr>
            <p:cNvPr id="184" name="Gruppieren 183"/>
            <p:cNvGrpSpPr/>
            <p:nvPr/>
          </p:nvGrpSpPr>
          <p:grpSpPr>
            <a:xfrm>
              <a:off x="1071362" y="1785064"/>
              <a:ext cx="2280181" cy="3106800"/>
              <a:chOff x="1071362" y="1785064"/>
              <a:chExt cx="2280181" cy="3106800"/>
            </a:xfrm>
          </p:grpSpPr>
          <p:grpSp>
            <p:nvGrpSpPr>
              <p:cNvPr id="185" name="Gruppieren 184"/>
              <p:cNvGrpSpPr/>
              <p:nvPr/>
            </p:nvGrpSpPr>
            <p:grpSpPr>
              <a:xfrm>
                <a:off x="1071362" y="1785064"/>
                <a:ext cx="2280181" cy="3106800"/>
                <a:chOff x="420736" y="709140"/>
                <a:chExt cx="2280181" cy="3106800"/>
              </a:xfrm>
              <a:effectLst>
                <a:outerShdw blurRad="63500" dist="50800" dir="7200000" algn="ctr" rotWithShape="0">
                  <a:schemeClr val="tx1">
                    <a:alpha val="25000"/>
                  </a:schemeClr>
                </a:outerShdw>
              </a:effectLst>
            </p:grpSpPr>
            <p:sp>
              <p:nvSpPr>
                <p:cNvPr id="375" name="Rechteck 374"/>
                <p:cNvSpPr/>
                <p:nvPr/>
              </p:nvSpPr>
              <p:spPr>
                <a:xfrm>
                  <a:off x="2116840" y="1051411"/>
                  <a:ext cx="308829" cy="2160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376" name="Rechteck 375"/>
                <p:cNvSpPr/>
                <p:nvPr/>
              </p:nvSpPr>
              <p:spPr>
                <a:xfrm>
                  <a:off x="420736" y="709140"/>
                  <a:ext cx="1756800" cy="31068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E0E0E0"/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 w="38100">
                  <a:solidFill>
                    <a:schemeClr val="bg1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377" name="Eingekerbter Richtungspfeil 167"/>
                <p:cNvSpPr>
                  <a:spLocks/>
                </p:cNvSpPr>
                <p:nvPr/>
              </p:nvSpPr>
              <p:spPr>
                <a:xfrm>
                  <a:off x="2232917" y="889411"/>
                  <a:ext cx="468000" cy="540000"/>
                </a:xfrm>
                <a:prstGeom prst="chevron">
                  <a:avLst>
                    <a:gd name="adj" fmla="val 44125"/>
                  </a:avLst>
                </a:prstGeom>
                <a:gradFill>
                  <a:gsLst>
                    <a:gs pos="36000">
                      <a:srgbClr val="D5D5D5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0800000" scaled="1"/>
                </a:gra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378" name="Rechteck 377"/>
                <p:cNvSpPr/>
                <p:nvPr/>
              </p:nvSpPr>
              <p:spPr>
                <a:xfrm>
                  <a:off x="2044832" y="1069411"/>
                  <a:ext cx="504056" cy="180000"/>
                </a:xfrm>
                <a:prstGeom prst="rect">
                  <a:avLst/>
                </a:prstGeom>
                <a:gradFill>
                  <a:gsLst>
                    <a:gs pos="3000">
                      <a:srgbClr val="D5D5D5"/>
                    </a:gs>
                    <a:gs pos="100000">
                      <a:srgbClr val="E0E0E0"/>
                    </a:gs>
                  </a:gsLst>
                  <a:lin ang="10800000" scaled="1"/>
                </a:gra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</p:grpSp>
          <p:cxnSp>
            <p:nvCxnSpPr>
              <p:cNvPr id="366" name="Gerade Verbindung mit Pfeil 365"/>
              <p:cNvCxnSpPr/>
              <p:nvPr/>
            </p:nvCxnSpPr>
            <p:spPr>
              <a:xfrm>
                <a:off x="1633870" y="3610995"/>
                <a:ext cx="1066785" cy="0"/>
              </a:xfrm>
              <a:prstGeom prst="straightConnector1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67" name="Gruppieren 366"/>
              <p:cNvGrpSpPr/>
              <p:nvPr/>
            </p:nvGrpSpPr>
            <p:grpSpPr>
              <a:xfrm>
                <a:off x="1681976" y="3173654"/>
                <a:ext cx="1018679" cy="72000"/>
                <a:chOff x="947698" y="2619226"/>
                <a:chExt cx="1018679" cy="72000"/>
              </a:xfrm>
            </p:grpSpPr>
            <p:cxnSp>
              <p:nvCxnSpPr>
                <p:cNvPr id="373" name="Gerade Verbindung mit Pfeil 372"/>
                <p:cNvCxnSpPr/>
                <p:nvPr/>
              </p:nvCxnSpPr>
              <p:spPr>
                <a:xfrm>
                  <a:off x="1030377" y="2689478"/>
                  <a:ext cx="936000" cy="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4" name="Gerade Verbindung 160"/>
                <p:cNvCxnSpPr/>
                <p:nvPr/>
              </p:nvCxnSpPr>
              <p:spPr>
                <a:xfrm>
                  <a:off x="947698" y="2619226"/>
                  <a:ext cx="82800" cy="7200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368" name="Picture 6" descr="C:\Users\aeb\Desktop\Suiten_Prozess-Grafiken\Dokument-Icons\Dokument-Icons_scanner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44764" y="2648792"/>
                <a:ext cx="581075" cy="367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69" name="Textfeld 368"/>
              <p:cNvSpPr txBox="1"/>
              <p:nvPr/>
            </p:nvSpPr>
            <p:spPr>
              <a:xfrm>
                <a:off x="1104107" y="1974050"/>
                <a:ext cx="14658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000" b="1" dirty="0">
                    <a:solidFill>
                      <a:srgbClr val="0080C8"/>
                    </a:solidFill>
                    <a:latin typeface="+mj-lt"/>
                    <a:ea typeface="Roboto" panose="02000000000000000000" pitchFamily="2" charset="0"/>
                  </a:rPr>
                  <a:t>ANBINDUNG DER EINGANGSKANÄLE</a:t>
                </a:r>
              </a:p>
            </p:txBody>
          </p:sp>
          <p:pic>
            <p:nvPicPr>
              <p:cNvPr id="370" name="Picture 10" descr="\\FILESERVER03\insiders_intern\Marketing_NEU\02_Akquise_Vertrieb\04_Prozessgrafiken\Grafikelemente\Dokument-Icons\Dokument-Icons_papier_IN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1369" y="2591336"/>
                <a:ext cx="273600" cy="3481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71" name="Picture 8" descr="Ordner, blau Symbol">
                <a:extLst>
                  <a:ext uri="{FF2B5EF4-FFF2-40B4-BE49-F238E27FC236}">
                    <a16:creationId xmlns:a16="http://schemas.microsoft.com/office/drawing/2014/main" id="{83B22D2A-C367-440A-BC2D-9B9C7E88BBB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8462" y="2938731"/>
                <a:ext cx="406636" cy="4066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72" name="Picture 6" descr="\\FILESERVER03\insiders_intern\Marketing_NEU\02_Akquise_Vertrieb\04_Prozessgrafiken\Grafikelemente\Dokument-Icons\Dokument-Icons_e-mail_IN.png">
                <a:extLst>
                  <a:ext uri="{FF2B5EF4-FFF2-40B4-BE49-F238E27FC236}">
                    <a16:creationId xmlns:a16="http://schemas.microsoft.com/office/drawing/2014/main" id="{3DE3DC98-529C-4019-9410-F2AF07CB13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8462" y="3490341"/>
                <a:ext cx="360000" cy="2315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61" name="Sechseck 360"/>
            <p:cNvSpPr>
              <a:spLocks noChangeAspect="1"/>
            </p:cNvSpPr>
            <p:nvPr/>
          </p:nvSpPr>
          <p:spPr>
            <a:xfrm>
              <a:off x="2213763" y="1413032"/>
              <a:ext cx="619755" cy="504000"/>
            </a:xfrm>
            <a:prstGeom prst="hexagon">
              <a:avLst>
                <a:gd name="adj" fmla="val 30042"/>
                <a:gd name="vf" fmla="val 115470"/>
              </a:avLst>
            </a:prstGeom>
            <a:gradFill>
              <a:gsLst>
                <a:gs pos="100000">
                  <a:srgbClr val="2C4187"/>
                </a:gs>
                <a:gs pos="0">
                  <a:srgbClr val="004994"/>
                </a:gs>
              </a:gsLst>
              <a:lin ang="2700000" scaled="0"/>
            </a:gradFill>
            <a:ln w="12700">
              <a:solidFill>
                <a:schemeClr val="bg1"/>
              </a:solidFill>
            </a:ln>
            <a:effectLst>
              <a:outerShdw blurRad="63500" dist="50800" dir="7200000" sx="91000" sy="91000" algn="ctr" rotWithShape="0">
                <a:srgbClr val="000000">
                  <a:alpha val="2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>
                  <a:latin typeface="+mj-lt"/>
                  <a:ea typeface="Roboto Medium" panose="02000000000000000000" pitchFamily="2" charset="0"/>
                </a:rPr>
                <a:t>1</a:t>
              </a: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3338891" y="1424028"/>
            <a:ext cx="5437163" cy="3467836"/>
            <a:chOff x="2932766" y="1424028"/>
            <a:chExt cx="5437163" cy="3467836"/>
          </a:xfrm>
        </p:grpSpPr>
        <p:grpSp>
          <p:nvGrpSpPr>
            <p:cNvPr id="379" name="Gruppieren 378"/>
            <p:cNvGrpSpPr/>
            <p:nvPr/>
          </p:nvGrpSpPr>
          <p:grpSpPr>
            <a:xfrm>
              <a:off x="2932766" y="1785064"/>
              <a:ext cx="5437163" cy="3106800"/>
              <a:chOff x="2932766" y="1785064"/>
              <a:chExt cx="5437163" cy="3106800"/>
            </a:xfrm>
          </p:grpSpPr>
          <p:grpSp>
            <p:nvGrpSpPr>
              <p:cNvPr id="380" name="Gruppieren 379"/>
              <p:cNvGrpSpPr/>
              <p:nvPr/>
            </p:nvGrpSpPr>
            <p:grpSpPr>
              <a:xfrm>
                <a:off x="2932766" y="1785064"/>
                <a:ext cx="5437163" cy="3106800"/>
                <a:chOff x="-321930" y="709140"/>
                <a:chExt cx="5437163" cy="3106800"/>
              </a:xfrm>
              <a:effectLst>
                <a:outerShdw blurRad="63500" dist="50800" dir="7200000" algn="ctr" rotWithShape="0">
                  <a:schemeClr val="tx1">
                    <a:alpha val="25000"/>
                  </a:schemeClr>
                </a:outerShdw>
              </a:effectLst>
            </p:grpSpPr>
            <p:sp>
              <p:nvSpPr>
                <p:cNvPr id="496" name="Rechteck 495"/>
                <p:cNvSpPr/>
                <p:nvPr/>
              </p:nvSpPr>
              <p:spPr>
                <a:xfrm>
                  <a:off x="2116840" y="1051411"/>
                  <a:ext cx="2269938" cy="2160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497" name="Rechteck 496"/>
                <p:cNvSpPr/>
                <p:nvPr/>
              </p:nvSpPr>
              <p:spPr>
                <a:xfrm>
                  <a:off x="2116840" y="1852214"/>
                  <a:ext cx="308829" cy="2160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499" name="Eingekerbter Richtungspfeil 48"/>
                <p:cNvSpPr>
                  <a:spLocks/>
                </p:cNvSpPr>
                <p:nvPr/>
              </p:nvSpPr>
              <p:spPr>
                <a:xfrm>
                  <a:off x="4647233" y="889411"/>
                  <a:ext cx="468000" cy="540000"/>
                </a:xfrm>
                <a:prstGeom prst="chevron">
                  <a:avLst>
                    <a:gd name="adj" fmla="val 44125"/>
                  </a:avLst>
                </a:prstGeom>
                <a:gradFill>
                  <a:gsLst>
                    <a:gs pos="36000">
                      <a:srgbClr val="D5D5D5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0800000" scaled="1"/>
                </a:gra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498" name="Rechteck 497"/>
                <p:cNvSpPr/>
                <p:nvPr/>
              </p:nvSpPr>
              <p:spPr>
                <a:xfrm>
                  <a:off x="-321930" y="709140"/>
                  <a:ext cx="2499466" cy="31068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E0E0E0"/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 w="38100">
                  <a:solidFill>
                    <a:schemeClr val="bg1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500" name="Rechteck 499"/>
                <p:cNvSpPr/>
                <p:nvPr/>
              </p:nvSpPr>
              <p:spPr>
                <a:xfrm>
                  <a:off x="2044830" y="1069411"/>
                  <a:ext cx="2918374" cy="180000"/>
                </a:xfrm>
                <a:prstGeom prst="rect">
                  <a:avLst/>
                </a:prstGeom>
                <a:gradFill>
                  <a:gsLst>
                    <a:gs pos="3000">
                      <a:srgbClr val="D5D5D5"/>
                    </a:gs>
                    <a:gs pos="100000">
                      <a:srgbClr val="E0E0E0"/>
                    </a:gs>
                  </a:gsLst>
                  <a:lin ang="10800000" scaled="1"/>
                </a:gra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501" name="Eingekerbter Richtungspfeil 177"/>
                <p:cNvSpPr>
                  <a:spLocks/>
                </p:cNvSpPr>
                <p:nvPr/>
              </p:nvSpPr>
              <p:spPr>
                <a:xfrm>
                  <a:off x="2232917" y="1690214"/>
                  <a:ext cx="468000" cy="540000"/>
                </a:xfrm>
                <a:prstGeom prst="chevron">
                  <a:avLst>
                    <a:gd name="adj" fmla="val 44125"/>
                  </a:avLst>
                </a:prstGeom>
                <a:gradFill>
                  <a:gsLst>
                    <a:gs pos="36000">
                      <a:srgbClr val="D5D5D5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0800000" scaled="1"/>
                </a:gra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502" name="Rechteck 501"/>
                <p:cNvSpPr/>
                <p:nvPr/>
              </p:nvSpPr>
              <p:spPr>
                <a:xfrm>
                  <a:off x="2044832" y="1870214"/>
                  <a:ext cx="504056" cy="180000"/>
                </a:xfrm>
                <a:prstGeom prst="rect">
                  <a:avLst/>
                </a:prstGeom>
                <a:gradFill>
                  <a:gsLst>
                    <a:gs pos="3000">
                      <a:srgbClr val="D5D5D5"/>
                    </a:gs>
                    <a:gs pos="100000">
                      <a:srgbClr val="E0E0E0"/>
                    </a:gs>
                  </a:gsLst>
                  <a:lin ang="10800000" scaled="1"/>
                </a:gra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</p:grpSp>
          <p:sp>
            <p:nvSpPr>
              <p:cNvPr id="381" name="Textfeld 380"/>
              <p:cNvSpPr txBox="1"/>
              <p:nvPr/>
            </p:nvSpPr>
            <p:spPr>
              <a:xfrm>
                <a:off x="3299260" y="1974051"/>
                <a:ext cx="211522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000" b="1" dirty="0">
                    <a:solidFill>
                      <a:srgbClr val="0080C8"/>
                    </a:solidFill>
                    <a:latin typeface="+mj-lt"/>
                    <a:ea typeface="Roboto" panose="02000000000000000000" pitchFamily="2" charset="0"/>
                  </a:rPr>
                  <a:t>EXTRAKTION ALLER </a:t>
                </a:r>
              </a:p>
              <a:p>
                <a:r>
                  <a:rPr lang="de-DE" sz="1000" b="1" dirty="0" smtClean="0">
                    <a:solidFill>
                      <a:srgbClr val="0080C8"/>
                    </a:solidFill>
                    <a:latin typeface="+mj-lt"/>
                    <a:ea typeface="Roboto" panose="02000000000000000000" pitchFamily="2" charset="0"/>
                  </a:rPr>
                  <a:t>RELEVANTEN </a:t>
                </a:r>
                <a:r>
                  <a:rPr lang="de-DE" sz="1000" b="1" dirty="0">
                    <a:solidFill>
                      <a:srgbClr val="0080C8"/>
                    </a:solidFill>
                    <a:latin typeface="+mj-lt"/>
                    <a:ea typeface="Roboto" panose="02000000000000000000" pitchFamily="2" charset="0"/>
                  </a:rPr>
                  <a:t>RECHNUNGSDATEN</a:t>
                </a:r>
              </a:p>
            </p:txBody>
          </p:sp>
          <p:grpSp>
            <p:nvGrpSpPr>
              <p:cNvPr id="382" name="Gruppieren 381"/>
              <p:cNvGrpSpPr/>
              <p:nvPr/>
            </p:nvGrpSpPr>
            <p:grpSpPr>
              <a:xfrm>
                <a:off x="3468360" y="3735371"/>
                <a:ext cx="1462527" cy="998425"/>
                <a:chOff x="2734081" y="3180941"/>
                <a:chExt cx="1462527" cy="998425"/>
              </a:xfrm>
            </p:grpSpPr>
            <p:grpSp>
              <p:nvGrpSpPr>
                <p:cNvPr id="472" name="Gruppieren 471"/>
                <p:cNvGrpSpPr>
                  <a:grpSpLocks noChangeAspect="1"/>
                </p:cNvGrpSpPr>
                <p:nvPr/>
              </p:nvGrpSpPr>
              <p:grpSpPr>
                <a:xfrm>
                  <a:off x="2734081" y="3180941"/>
                  <a:ext cx="817502" cy="998425"/>
                  <a:chOff x="3111887" y="2319254"/>
                  <a:chExt cx="730003" cy="891562"/>
                </a:xfrm>
              </p:grpSpPr>
              <p:sp>
                <p:nvSpPr>
                  <p:cNvPr id="479" name="Rechteck 478"/>
                  <p:cNvSpPr/>
                  <p:nvPr/>
                </p:nvSpPr>
                <p:spPr>
                  <a:xfrm>
                    <a:off x="3111887" y="2319254"/>
                    <a:ext cx="730003" cy="891562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0" name="Rechteck 479"/>
                  <p:cNvSpPr/>
                  <p:nvPr/>
                </p:nvSpPr>
                <p:spPr>
                  <a:xfrm>
                    <a:off x="3183823" y="2386053"/>
                    <a:ext cx="263280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1" name="Rechteck 480"/>
                  <p:cNvSpPr/>
                  <p:nvPr/>
                </p:nvSpPr>
                <p:spPr>
                  <a:xfrm>
                    <a:off x="3183823" y="2461039"/>
                    <a:ext cx="263280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2" name="Rechteck 481"/>
                  <p:cNvSpPr/>
                  <p:nvPr/>
                </p:nvSpPr>
                <p:spPr>
                  <a:xfrm>
                    <a:off x="3183823" y="2665817"/>
                    <a:ext cx="580412" cy="47869"/>
                  </a:xfrm>
                  <a:prstGeom prst="rect">
                    <a:avLst/>
                  </a:prstGeom>
                  <a:solidFill>
                    <a:srgbClr val="D0D5D7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3" name="Rechteck 482"/>
                  <p:cNvSpPr/>
                  <p:nvPr/>
                </p:nvSpPr>
                <p:spPr>
                  <a:xfrm>
                    <a:off x="3183823" y="2563986"/>
                    <a:ext cx="388936" cy="47869"/>
                  </a:xfrm>
                  <a:prstGeom prst="rect">
                    <a:avLst/>
                  </a:prstGeom>
                  <a:solidFill>
                    <a:srgbClr val="D0D5D7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4" name="Rechteck 483"/>
                  <p:cNvSpPr/>
                  <p:nvPr/>
                </p:nvSpPr>
                <p:spPr>
                  <a:xfrm>
                    <a:off x="3183821" y="3069823"/>
                    <a:ext cx="580412" cy="47869"/>
                  </a:xfrm>
                  <a:prstGeom prst="rect">
                    <a:avLst/>
                  </a:prstGeom>
                  <a:solidFill>
                    <a:srgbClr val="D0D5D7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5" name="Rechteck 484"/>
                  <p:cNvSpPr/>
                  <p:nvPr/>
                </p:nvSpPr>
                <p:spPr>
                  <a:xfrm>
                    <a:off x="3614644" y="2563987"/>
                    <a:ext cx="149591" cy="47869"/>
                  </a:xfrm>
                  <a:prstGeom prst="rect">
                    <a:avLst/>
                  </a:prstGeom>
                  <a:solidFill>
                    <a:srgbClr val="D0D5D7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6" name="Rechteck 485"/>
                  <p:cNvSpPr/>
                  <p:nvPr/>
                </p:nvSpPr>
                <p:spPr>
                  <a:xfrm>
                    <a:off x="3183823" y="2741174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7" name="Rechteck 486"/>
                  <p:cNvSpPr/>
                  <p:nvPr/>
                </p:nvSpPr>
                <p:spPr>
                  <a:xfrm>
                    <a:off x="3390092" y="2741174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8" name="Rechteck 487"/>
                  <p:cNvSpPr/>
                  <p:nvPr/>
                </p:nvSpPr>
                <p:spPr>
                  <a:xfrm>
                    <a:off x="3590642" y="2741174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89" name="Rechteck 488"/>
                  <p:cNvSpPr/>
                  <p:nvPr/>
                </p:nvSpPr>
                <p:spPr>
                  <a:xfrm>
                    <a:off x="3183823" y="2818002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90" name="Rechteck 489"/>
                  <p:cNvSpPr/>
                  <p:nvPr/>
                </p:nvSpPr>
                <p:spPr>
                  <a:xfrm>
                    <a:off x="3390092" y="2818002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91" name="Rechteck 490"/>
                  <p:cNvSpPr/>
                  <p:nvPr/>
                </p:nvSpPr>
                <p:spPr>
                  <a:xfrm>
                    <a:off x="3590642" y="2818002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92" name="Rechteck 491"/>
                  <p:cNvSpPr/>
                  <p:nvPr/>
                </p:nvSpPr>
                <p:spPr>
                  <a:xfrm>
                    <a:off x="3183823" y="2892270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93" name="Rechteck 492"/>
                  <p:cNvSpPr/>
                  <p:nvPr/>
                </p:nvSpPr>
                <p:spPr>
                  <a:xfrm>
                    <a:off x="3390092" y="2892270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94" name="Rechteck 493"/>
                  <p:cNvSpPr/>
                  <p:nvPr/>
                </p:nvSpPr>
                <p:spPr>
                  <a:xfrm>
                    <a:off x="3590642" y="2892270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95" name="Rechteck 494"/>
                  <p:cNvSpPr/>
                  <p:nvPr/>
                </p:nvSpPr>
                <p:spPr>
                  <a:xfrm>
                    <a:off x="3590642" y="2967312"/>
                    <a:ext cx="173593" cy="47869"/>
                  </a:xfrm>
                  <a:prstGeom prst="rect">
                    <a:avLst/>
                  </a:prstGeom>
                  <a:solidFill>
                    <a:srgbClr val="004994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</p:grpSp>
            <p:grpSp>
              <p:nvGrpSpPr>
                <p:cNvPr id="473" name="Gruppieren 472"/>
                <p:cNvGrpSpPr/>
                <p:nvPr/>
              </p:nvGrpSpPr>
              <p:grpSpPr>
                <a:xfrm>
                  <a:off x="3631120" y="3343194"/>
                  <a:ext cx="565488" cy="672684"/>
                  <a:chOff x="3631120" y="3343194"/>
                  <a:chExt cx="565488" cy="672684"/>
                </a:xfrm>
              </p:grpSpPr>
              <p:sp>
                <p:nvSpPr>
                  <p:cNvPr id="474" name="Pfeil nach rechts 473"/>
                  <p:cNvSpPr>
                    <a:spLocks noChangeAspect="1"/>
                  </p:cNvSpPr>
                  <p:nvPr/>
                </p:nvSpPr>
                <p:spPr>
                  <a:xfrm>
                    <a:off x="3631120" y="3583768"/>
                    <a:ext cx="209601" cy="194973"/>
                  </a:xfrm>
                  <a:prstGeom prst="rightArrow">
                    <a:avLst>
                      <a:gd name="adj1" fmla="val 50000"/>
                      <a:gd name="adj2" fmla="val 59954"/>
                    </a:avLst>
                  </a:prstGeom>
                  <a:solidFill>
                    <a:srgbClr val="72828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75" name="Rechteck 474"/>
                  <p:cNvSpPr>
                    <a:spLocks noChangeAspect="1"/>
                  </p:cNvSpPr>
                  <p:nvPr/>
                </p:nvSpPr>
                <p:spPr>
                  <a:xfrm>
                    <a:off x="3914403" y="3343194"/>
                    <a:ext cx="282205" cy="76598"/>
                  </a:xfrm>
                  <a:prstGeom prst="rect">
                    <a:avLst/>
                  </a:prstGeom>
                  <a:solidFill>
                    <a:srgbClr val="059E3C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76" name="Rechteck 475"/>
                  <p:cNvSpPr>
                    <a:spLocks noChangeAspect="1"/>
                  </p:cNvSpPr>
                  <p:nvPr/>
                </p:nvSpPr>
                <p:spPr>
                  <a:xfrm>
                    <a:off x="3914403" y="3483743"/>
                    <a:ext cx="282205" cy="76598"/>
                  </a:xfrm>
                  <a:prstGeom prst="rect">
                    <a:avLst/>
                  </a:prstGeom>
                  <a:solidFill>
                    <a:srgbClr val="059E3C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77" name="Rechteck 476"/>
                  <p:cNvSpPr>
                    <a:spLocks noChangeAspect="1"/>
                  </p:cNvSpPr>
                  <p:nvPr/>
                </p:nvSpPr>
                <p:spPr>
                  <a:xfrm>
                    <a:off x="3914403" y="3623603"/>
                    <a:ext cx="282205" cy="76598"/>
                  </a:xfrm>
                  <a:prstGeom prst="rect">
                    <a:avLst/>
                  </a:prstGeom>
                  <a:solidFill>
                    <a:srgbClr val="0C75BB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  <p:sp>
                <p:nvSpPr>
                  <p:cNvPr id="478" name="Rechteck 477"/>
                  <p:cNvSpPr>
                    <a:spLocks noChangeAspect="1"/>
                  </p:cNvSpPr>
                  <p:nvPr/>
                </p:nvSpPr>
                <p:spPr>
                  <a:xfrm>
                    <a:off x="3914403" y="3939280"/>
                    <a:ext cx="282205" cy="76598"/>
                  </a:xfrm>
                  <a:prstGeom prst="rect">
                    <a:avLst/>
                  </a:prstGeom>
                  <a:solidFill>
                    <a:srgbClr val="0C75BB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/>
                  </a:p>
                </p:txBody>
              </p:sp>
            </p:grpSp>
          </p:grpSp>
          <p:grpSp>
            <p:nvGrpSpPr>
              <p:cNvPr id="383" name="Gruppieren 382"/>
              <p:cNvGrpSpPr/>
              <p:nvPr/>
            </p:nvGrpSpPr>
            <p:grpSpPr>
              <a:xfrm>
                <a:off x="4186001" y="2721002"/>
                <a:ext cx="534025" cy="637272"/>
                <a:chOff x="3451722" y="2166574"/>
                <a:chExt cx="534025" cy="637272"/>
              </a:xfrm>
            </p:grpSpPr>
            <p:grpSp>
              <p:nvGrpSpPr>
                <p:cNvPr id="454" name="Gruppieren 453"/>
                <p:cNvGrpSpPr/>
                <p:nvPr/>
              </p:nvGrpSpPr>
              <p:grpSpPr>
                <a:xfrm>
                  <a:off x="3488668" y="2196758"/>
                  <a:ext cx="497079" cy="607088"/>
                  <a:chOff x="4069849" y="1449734"/>
                  <a:chExt cx="439200" cy="536400"/>
                </a:xfrm>
              </p:grpSpPr>
              <p:sp>
                <p:nvSpPr>
                  <p:cNvPr id="456" name="Rechteck 455"/>
                  <p:cNvSpPr/>
                  <p:nvPr/>
                </p:nvSpPr>
                <p:spPr>
                  <a:xfrm>
                    <a:off x="4069849" y="1449734"/>
                    <a:ext cx="439200" cy="536400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grpSp>
                <p:nvGrpSpPr>
                  <p:cNvPr id="457" name="Gruppieren 456"/>
                  <p:cNvGrpSpPr/>
                  <p:nvPr/>
                </p:nvGrpSpPr>
                <p:grpSpPr>
                  <a:xfrm>
                    <a:off x="4113127" y="1489923"/>
                    <a:ext cx="349503" cy="455547"/>
                    <a:chOff x="4113127" y="1489923"/>
                    <a:chExt cx="349503" cy="455547"/>
                  </a:xfrm>
                  <a:solidFill>
                    <a:srgbClr val="44585E"/>
                  </a:solidFill>
                </p:grpSpPr>
                <p:sp>
                  <p:nvSpPr>
                    <p:cNvPr id="458" name="Rechteck 457"/>
                    <p:cNvSpPr/>
                    <p:nvPr/>
                  </p:nvSpPr>
                  <p:spPr>
                    <a:xfrm>
                      <a:off x="4113128" y="1489923"/>
                      <a:ext cx="1584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59" name="Rechteck 458"/>
                    <p:cNvSpPr/>
                    <p:nvPr/>
                  </p:nvSpPr>
                  <p:spPr>
                    <a:xfrm>
                      <a:off x="4113128" y="1535037"/>
                      <a:ext cx="1584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0" name="Rechteck 459"/>
                    <p:cNvSpPr/>
                    <p:nvPr/>
                  </p:nvSpPr>
                  <p:spPr>
                    <a:xfrm>
                      <a:off x="4113128" y="1599660"/>
                      <a:ext cx="2340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1" name="Rechteck 460"/>
                    <p:cNvSpPr/>
                    <p:nvPr/>
                  </p:nvSpPr>
                  <p:spPr>
                    <a:xfrm>
                      <a:off x="4113127" y="1916670"/>
                      <a:ext cx="3492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2" name="Rechteck 461"/>
                    <p:cNvSpPr/>
                    <p:nvPr/>
                  </p:nvSpPr>
                  <p:spPr>
                    <a:xfrm>
                      <a:off x="4372328" y="1599660"/>
                      <a:ext cx="900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3" name="Rechteck 462"/>
                    <p:cNvSpPr/>
                    <p:nvPr/>
                  </p:nvSpPr>
                  <p:spPr>
                    <a:xfrm>
                      <a:off x="4113127" y="1759066"/>
                      <a:ext cx="11769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4" name="Rechteck 463"/>
                    <p:cNvSpPr/>
                    <p:nvPr/>
                  </p:nvSpPr>
                  <p:spPr>
                    <a:xfrm>
                      <a:off x="4113128" y="1712759"/>
                      <a:ext cx="139956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5" name="Rechteck 464"/>
                    <p:cNvSpPr/>
                    <p:nvPr/>
                  </p:nvSpPr>
                  <p:spPr>
                    <a:xfrm>
                      <a:off x="4113127" y="1668226"/>
                      <a:ext cx="159041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6" name="Rechteck 465"/>
                    <p:cNvSpPr/>
                    <p:nvPr/>
                  </p:nvSpPr>
                  <p:spPr>
                    <a:xfrm>
                      <a:off x="4306770" y="1759066"/>
                      <a:ext cx="15586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7" name="Rechteck 466"/>
                    <p:cNvSpPr/>
                    <p:nvPr/>
                  </p:nvSpPr>
                  <p:spPr>
                    <a:xfrm>
                      <a:off x="4306770" y="1712759"/>
                      <a:ext cx="11451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8" name="Rechteck 467"/>
                    <p:cNvSpPr/>
                    <p:nvPr/>
                  </p:nvSpPr>
                  <p:spPr>
                    <a:xfrm>
                      <a:off x="4306770" y="1668226"/>
                      <a:ext cx="15586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69" name="Rechteck 468"/>
                    <p:cNvSpPr/>
                    <p:nvPr/>
                  </p:nvSpPr>
                  <p:spPr>
                    <a:xfrm>
                      <a:off x="4306770" y="1809082"/>
                      <a:ext cx="82701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70" name="Rechteck 469"/>
                    <p:cNvSpPr/>
                    <p:nvPr/>
                  </p:nvSpPr>
                  <p:spPr>
                    <a:xfrm>
                      <a:off x="4113127" y="1852931"/>
                      <a:ext cx="104967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71" name="Rechteck 470"/>
                    <p:cNvSpPr/>
                    <p:nvPr/>
                  </p:nvSpPr>
                  <p:spPr>
                    <a:xfrm>
                      <a:off x="4113128" y="1806624"/>
                      <a:ext cx="146318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</p:grpSp>
            </p:grpSp>
            <p:sp>
              <p:nvSpPr>
                <p:cNvPr id="455" name="Ellipse 454"/>
                <p:cNvSpPr>
                  <a:spLocks noChangeAspect="1"/>
                </p:cNvSpPr>
                <p:nvPr/>
              </p:nvSpPr>
              <p:spPr>
                <a:xfrm>
                  <a:off x="3451722" y="2166574"/>
                  <a:ext cx="139461" cy="138530"/>
                </a:xfrm>
                <a:prstGeom prst="ellipse">
                  <a:avLst/>
                </a:prstGeom>
                <a:solidFill>
                  <a:srgbClr val="00499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sz="700" dirty="0">
                      <a:latin typeface="+mj-lt"/>
                      <a:ea typeface="Roboto Medium" panose="02000000000000000000" pitchFamily="2" charset="0"/>
                    </a:rPr>
                    <a:t>C</a:t>
                  </a:r>
                </a:p>
              </p:txBody>
            </p:sp>
          </p:grpSp>
          <p:grpSp>
            <p:nvGrpSpPr>
              <p:cNvPr id="384" name="Gruppieren 383"/>
              <p:cNvGrpSpPr>
                <a:grpSpLocks noChangeAspect="1"/>
              </p:cNvGrpSpPr>
              <p:nvPr/>
            </p:nvGrpSpPr>
            <p:grpSpPr>
              <a:xfrm>
                <a:off x="3641257" y="2721003"/>
                <a:ext cx="533099" cy="637273"/>
                <a:chOff x="5011200" y="1425337"/>
                <a:chExt cx="471026" cy="563070"/>
              </a:xfrm>
            </p:grpSpPr>
            <p:grpSp>
              <p:nvGrpSpPr>
                <p:cNvPr id="434" name="Gruppieren 433"/>
                <p:cNvGrpSpPr/>
                <p:nvPr/>
              </p:nvGrpSpPr>
              <p:grpSpPr>
                <a:xfrm>
                  <a:off x="5043026" y="1452007"/>
                  <a:ext cx="439200" cy="536400"/>
                  <a:chOff x="5043026" y="1449734"/>
                  <a:chExt cx="439200" cy="536400"/>
                </a:xfrm>
              </p:grpSpPr>
              <p:sp>
                <p:nvSpPr>
                  <p:cNvPr id="436" name="Rechteck 435"/>
                  <p:cNvSpPr/>
                  <p:nvPr/>
                </p:nvSpPr>
                <p:spPr>
                  <a:xfrm>
                    <a:off x="5043026" y="1449734"/>
                    <a:ext cx="439200" cy="536400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grpSp>
                <p:nvGrpSpPr>
                  <p:cNvPr id="437" name="Gruppieren 436"/>
                  <p:cNvGrpSpPr/>
                  <p:nvPr/>
                </p:nvGrpSpPr>
                <p:grpSpPr>
                  <a:xfrm>
                    <a:off x="5086304" y="1489923"/>
                    <a:ext cx="349201" cy="441600"/>
                    <a:chOff x="5086304" y="1489923"/>
                    <a:chExt cx="349201" cy="441600"/>
                  </a:xfrm>
                </p:grpSpPr>
                <p:sp>
                  <p:nvSpPr>
                    <p:cNvPr id="438" name="Rechteck 437"/>
                    <p:cNvSpPr/>
                    <p:nvPr/>
                  </p:nvSpPr>
                  <p:spPr>
                    <a:xfrm>
                      <a:off x="5086305" y="1489923"/>
                      <a:ext cx="158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39" name="Rechteck 438"/>
                    <p:cNvSpPr/>
                    <p:nvPr/>
                  </p:nvSpPr>
                  <p:spPr>
                    <a:xfrm>
                      <a:off x="5086305" y="1535037"/>
                      <a:ext cx="158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0" name="Rechteck 439"/>
                    <p:cNvSpPr/>
                    <p:nvPr/>
                  </p:nvSpPr>
                  <p:spPr>
                    <a:xfrm>
                      <a:off x="5086305" y="1658505"/>
                      <a:ext cx="3492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1" name="Rechteck 440"/>
                    <p:cNvSpPr/>
                    <p:nvPr/>
                  </p:nvSpPr>
                  <p:spPr>
                    <a:xfrm>
                      <a:off x="5086305" y="1597551"/>
                      <a:ext cx="2340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2" name="Rechteck 441"/>
                    <p:cNvSpPr/>
                    <p:nvPr/>
                  </p:nvSpPr>
                  <p:spPr>
                    <a:xfrm>
                      <a:off x="5086304" y="1902723"/>
                      <a:ext cx="3492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3" name="Rechteck 442"/>
                    <p:cNvSpPr/>
                    <p:nvPr/>
                  </p:nvSpPr>
                  <p:spPr>
                    <a:xfrm>
                      <a:off x="5345505" y="1597551"/>
                      <a:ext cx="900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4" name="Rechteck 443"/>
                    <p:cNvSpPr/>
                    <p:nvPr/>
                  </p:nvSpPr>
                  <p:spPr>
                    <a:xfrm>
                      <a:off x="5086305" y="1703843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5" name="Rechteck 444"/>
                    <p:cNvSpPr/>
                    <p:nvPr/>
                  </p:nvSpPr>
                  <p:spPr>
                    <a:xfrm>
                      <a:off x="5331105" y="1703843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6" name="Rechteck 445"/>
                    <p:cNvSpPr/>
                    <p:nvPr/>
                  </p:nvSpPr>
                  <p:spPr>
                    <a:xfrm>
                      <a:off x="5208705" y="1703843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7" name="Rechteck 446"/>
                    <p:cNvSpPr/>
                    <p:nvPr/>
                  </p:nvSpPr>
                  <p:spPr>
                    <a:xfrm>
                      <a:off x="5086305" y="1750092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8" name="Rechteck 447"/>
                    <p:cNvSpPr/>
                    <p:nvPr/>
                  </p:nvSpPr>
                  <p:spPr>
                    <a:xfrm>
                      <a:off x="5331105" y="1750092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49" name="Rechteck 448"/>
                    <p:cNvSpPr/>
                    <p:nvPr/>
                  </p:nvSpPr>
                  <p:spPr>
                    <a:xfrm>
                      <a:off x="5208705" y="1750092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50" name="Rechteck 449"/>
                    <p:cNvSpPr/>
                    <p:nvPr/>
                  </p:nvSpPr>
                  <p:spPr>
                    <a:xfrm>
                      <a:off x="5086305" y="1796807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51" name="Rechteck 450"/>
                    <p:cNvSpPr/>
                    <p:nvPr/>
                  </p:nvSpPr>
                  <p:spPr>
                    <a:xfrm>
                      <a:off x="5331105" y="1796807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52" name="Rechteck 451"/>
                    <p:cNvSpPr/>
                    <p:nvPr/>
                  </p:nvSpPr>
                  <p:spPr>
                    <a:xfrm>
                      <a:off x="5208705" y="1796807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53" name="Rechteck 452"/>
                    <p:cNvSpPr/>
                    <p:nvPr/>
                  </p:nvSpPr>
                  <p:spPr>
                    <a:xfrm>
                      <a:off x="5331105" y="1842145"/>
                      <a:ext cx="104400" cy="28800"/>
                    </a:xfrm>
                    <a:prstGeom prst="rect">
                      <a:avLst/>
                    </a:prstGeom>
                    <a:solidFill>
                      <a:srgbClr val="72828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</p:grpSp>
            </p:grpSp>
            <p:sp>
              <p:nvSpPr>
                <p:cNvPr id="435" name="Ellipse 434"/>
                <p:cNvSpPr>
                  <a:spLocks noChangeAspect="1"/>
                </p:cNvSpPr>
                <p:nvPr/>
              </p:nvSpPr>
              <p:spPr>
                <a:xfrm>
                  <a:off x="5011200" y="1425337"/>
                  <a:ext cx="123222" cy="122400"/>
                </a:xfrm>
                <a:prstGeom prst="ellipse">
                  <a:avLst/>
                </a:prstGeom>
                <a:solidFill>
                  <a:srgbClr val="00499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sz="700" dirty="0">
                      <a:latin typeface="+mj-lt"/>
                      <a:ea typeface="Roboto Medium" panose="02000000000000000000" pitchFamily="2" charset="0"/>
                    </a:rPr>
                    <a:t>B</a:t>
                  </a:r>
                </a:p>
              </p:txBody>
            </p:sp>
          </p:grpSp>
          <p:grpSp>
            <p:nvGrpSpPr>
              <p:cNvPr id="385" name="Gruppieren 384"/>
              <p:cNvGrpSpPr/>
              <p:nvPr/>
            </p:nvGrpSpPr>
            <p:grpSpPr>
              <a:xfrm>
                <a:off x="3096494" y="2721000"/>
                <a:ext cx="530180" cy="636417"/>
                <a:chOff x="2362217" y="2166571"/>
                <a:chExt cx="530180" cy="636417"/>
              </a:xfrm>
            </p:grpSpPr>
            <p:grpSp>
              <p:nvGrpSpPr>
                <p:cNvPr id="416" name="Gruppieren 415"/>
                <p:cNvGrpSpPr/>
                <p:nvPr/>
              </p:nvGrpSpPr>
              <p:grpSpPr>
                <a:xfrm>
                  <a:off x="2395318" y="2195900"/>
                  <a:ext cx="497079" cy="607088"/>
                  <a:chOff x="4069849" y="1449734"/>
                  <a:chExt cx="439200" cy="536400"/>
                </a:xfrm>
              </p:grpSpPr>
              <p:sp>
                <p:nvSpPr>
                  <p:cNvPr id="418" name="Rechteck 417"/>
                  <p:cNvSpPr/>
                  <p:nvPr/>
                </p:nvSpPr>
                <p:spPr>
                  <a:xfrm>
                    <a:off x="4069849" y="1449734"/>
                    <a:ext cx="439200" cy="536400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grpSp>
                <p:nvGrpSpPr>
                  <p:cNvPr id="419" name="Gruppieren 418"/>
                  <p:cNvGrpSpPr/>
                  <p:nvPr/>
                </p:nvGrpSpPr>
                <p:grpSpPr>
                  <a:xfrm>
                    <a:off x="4113127" y="1489923"/>
                    <a:ext cx="349201" cy="443640"/>
                    <a:chOff x="4113127" y="1489923"/>
                    <a:chExt cx="349201" cy="443640"/>
                  </a:xfrm>
                  <a:solidFill>
                    <a:srgbClr val="44585E"/>
                  </a:solidFill>
                </p:grpSpPr>
                <p:sp>
                  <p:nvSpPr>
                    <p:cNvPr id="420" name="Rechteck 419"/>
                    <p:cNvSpPr/>
                    <p:nvPr/>
                  </p:nvSpPr>
                  <p:spPr>
                    <a:xfrm>
                      <a:off x="4113128" y="1489923"/>
                      <a:ext cx="1584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21" name="Rechteck 420"/>
                    <p:cNvSpPr/>
                    <p:nvPr/>
                  </p:nvSpPr>
                  <p:spPr>
                    <a:xfrm>
                      <a:off x="4113128" y="1535037"/>
                      <a:ext cx="1584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22" name="Rechteck 421"/>
                    <p:cNvSpPr/>
                    <p:nvPr/>
                  </p:nvSpPr>
                  <p:spPr>
                    <a:xfrm>
                      <a:off x="4113128" y="1651226"/>
                      <a:ext cx="3492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23" name="Rechteck 422"/>
                    <p:cNvSpPr/>
                    <p:nvPr/>
                  </p:nvSpPr>
                  <p:spPr>
                    <a:xfrm>
                      <a:off x="4113128" y="1594557"/>
                      <a:ext cx="2340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24" name="Rechteck 423"/>
                    <p:cNvSpPr/>
                    <p:nvPr/>
                  </p:nvSpPr>
                  <p:spPr>
                    <a:xfrm>
                      <a:off x="4113127" y="1904763"/>
                      <a:ext cx="3492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25" name="Rechteck 424"/>
                    <p:cNvSpPr/>
                    <p:nvPr/>
                  </p:nvSpPr>
                  <p:spPr>
                    <a:xfrm>
                      <a:off x="4370627" y="1594557"/>
                      <a:ext cx="90000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26" name="Rechteck 425"/>
                    <p:cNvSpPr/>
                    <p:nvPr/>
                  </p:nvSpPr>
                  <p:spPr>
                    <a:xfrm>
                      <a:off x="4113128" y="1708471"/>
                      <a:ext cx="85882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27" name="Rechteck 426"/>
                    <p:cNvSpPr/>
                    <p:nvPr/>
                  </p:nvSpPr>
                  <p:spPr>
                    <a:xfrm>
                      <a:off x="4219756" y="1708471"/>
                      <a:ext cx="241742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28" name="Rechteck 427"/>
                    <p:cNvSpPr/>
                    <p:nvPr/>
                  </p:nvSpPr>
                  <p:spPr>
                    <a:xfrm>
                      <a:off x="4113128" y="1754216"/>
                      <a:ext cx="85882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29" name="Rechteck 428"/>
                    <p:cNvSpPr/>
                    <p:nvPr/>
                  </p:nvSpPr>
                  <p:spPr>
                    <a:xfrm>
                      <a:off x="4219757" y="1754216"/>
                      <a:ext cx="168583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30" name="Rechteck 429"/>
                    <p:cNvSpPr/>
                    <p:nvPr/>
                  </p:nvSpPr>
                  <p:spPr>
                    <a:xfrm>
                      <a:off x="4113128" y="1799813"/>
                      <a:ext cx="85882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31" name="Rechteck 430"/>
                    <p:cNvSpPr/>
                    <p:nvPr/>
                  </p:nvSpPr>
                  <p:spPr>
                    <a:xfrm>
                      <a:off x="4219757" y="1799813"/>
                      <a:ext cx="241742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32" name="Rechteck 431"/>
                    <p:cNvSpPr/>
                    <p:nvPr/>
                  </p:nvSpPr>
                  <p:spPr>
                    <a:xfrm>
                      <a:off x="4113128" y="1845017"/>
                      <a:ext cx="85882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33" name="Rechteck 432"/>
                    <p:cNvSpPr/>
                    <p:nvPr/>
                  </p:nvSpPr>
                  <p:spPr>
                    <a:xfrm>
                      <a:off x="4219757" y="1845017"/>
                      <a:ext cx="143137" cy="28800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</p:grpSp>
            </p:grpSp>
            <p:sp>
              <p:nvSpPr>
                <p:cNvPr id="417" name="Ellipse 416"/>
                <p:cNvSpPr>
                  <a:spLocks noChangeAspect="1"/>
                </p:cNvSpPr>
                <p:nvPr/>
              </p:nvSpPr>
              <p:spPr>
                <a:xfrm>
                  <a:off x="2362217" y="2166571"/>
                  <a:ext cx="139460" cy="138530"/>
                </a:xfrm>
                <a:prstGeom prst="ellipse">
                  <a:avLst/>
                </a:prstGeom>
                <a:solidFill>
                  <a:srgbClr val="00499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sz="700" dirty="0">
                      <a:latin typeface="+mj-lt"/>
                      <a:ea typeface="Roboto Medium" panose="02000000000000000000" pitchFamily="2" charset="0"/>
                    </a:rPr>
                    <a:t>A</a:t>
                  </a:r>
                </a:p>
              </p:txBody>
            </p:sp>
          </p:grpSp>
          <p:grpSp>
            <p:nvGrpSpPr>
              <p:cNvPr id="386" name="Gruppieren 385"/>
              <p:cNvGrpSpPr/>
              <p:nvPr/>
            </p:nvGrpSpPr>
            <p:grpSpPr>
              <a:xfrm>
                <a:off x="4737367" y="2721003"/>
                <a:ext cx="533099" cy="637273"/>
                <a:chOff x="4003088" y="2166574"/>
                <a:chExt cx="533099" cy="637273"/>
              </a:xfrm>
            </p:grpSpPr>
            <p:grpSp>
              <p:nvGrpSpPr>
                <p:cNvPr id="388" name="Gruppieren 387"/>
                <p:cNvGrpSpPr/>
                <p:nvPr/>
              </p:nvGrpSpPr>
              <p:grpSpPr>
                <a:xfrm>
                  <a:off x="4039108" y="2196759"/>
                  <a:ext cx="497079" cy="607088"/>
                  <a:chOff x="4039108" y="2196759"/>
                  <a:chExt cx="497079" cy="607088"/>
                </a:xfrm>
              </p:grpSpPr>
              <p:sp>
                <p:nvSpPr>
                  <p:cNvPr id="390" name="Rechteck 389"/>
                  <p:cNvSpPr/>
                  <p:nvPr/>
                </p:nvSpPr>
                <p:spPr>
                  <a:xfrm>
                    <a:off x="4039108" y="2196759"/>
                    <a:ext cx="497079" cy="607088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rgbClr val="44585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sp>
                <p:nvSpPr>
                  <p:cNvPr id="391" name="Rechteck 390"/>
                  <p:cNvSpPr/>
                  <p:nvPr/>
                </p:nvSpPr>
                <p:spPr>
                  <a:xfrm>
                    <a:off x="4088090" y="2242244"/>
                    <a:ext cx="179275" cy="32595"/>
                  </a:xfrm>
                  <a:prstGeom prst="rect">
                    <a:avLst/>
                  </a:prstGeom>
                  <a:solidFill>
                    <a:srgbClr val="A1AB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sp>
                <p:nvSpPr>
                  <p:cNvPr id="392" name="Rechteck 391"/>
                  <p:cNvSpPr/>
                  <p:nvPr/>
                </p:nvSpPr>
                <p:spPr>
                  <a:xfrm>
                    <a:off x="4088090" y="2293303"/>
                    <a:ext cx="179275" cy="32595"/>
                  </a:xfrm>
                  <a:prstGeom prst="rect">
                    <a:avLst/>
                  </a:prstGeom>
                  <a:solidFill>
                    <a:srgbClr val="A1AB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sp>
                <p:nvSpPr>
                  <p:cNvPr id="393" name="Rechteck 392"/>
                  <p:cNvSpPr/>
                  <p:nvPr/>
                </p:nvSpPr>
                <p:spPr>
                  <a:xfrm>
                    <a:off x="4088090" y="2433042"/>
                    <a:ext cx="395219" cy="32595"/>
                  </a:xfrm>
                  <a:prstGeom prst="rect">
                    <a:avLst/>
                  </a:prstGeom>
                  <a:solidFill>
                    <a:srgbClr val="A1AB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sp>
                <p:nvSpPr>
                  <p:cNvPr id="394" name="Rechteck 393"/>
                  <p:cNvSpPr/>
                  <p:nvPr/>
                </p:nvSpPr>
                <p:spPr>
                  <a:xfrm>
                    <a:off x="4088090" y="2364055"/>
                    <a:ext cx="264837" cy="32595"/>
                  </a:xfrm>
                  <a:prstGeom prst="rect">
                    <a:avLst/>
                  </a:prstGeom>
                  <a:solidFill>
                    <a:srgbClr val="A1AB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sp>
                <p:nvSpPr>
                  <p:cNvPr id="395" name="Rechteck 394"/>
                  <p:cNvSpPr/>
                  <p:nvPr/>
                </p:nvSpPr>
                <p:spPr>
                  <a:xfrm>
                    <a:off x="4381448" y="2364055"/>
                    <a:ext cx="101861" cy="32595"/>
                  </a:xfrm>
                  <a:prstGeom prst="rect">
                    <a:avLst/>
                  </a:prstGeom>
                  <a:solidFill>
                    <a:srgbClr val="A1AB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grpSp>
                <p:nvGrpSpPr>
                  <p:cNvPr id="396" name="Gruppieren 395"/>
                  <p:cNvGrpSpPr/>
                  <p:nvPr/>
                </p:nvGrpSpPr>
                <p:grpSpPr>
                  <a:xfrm>
                    <a:off x="4088089" y="2503553"/>
                    <a:ext cx="395220" cy="32595"/>
                    <a:chOff x="4088089" y="2499743"/>
                    <a:chExt cx="395220" cy="32595"/>
                  </a:xfrm>
                </p:grpSpPr>
                <p:sp>
                  <p:nvSpPr>
                    <p:cNvPr id="413" name="Rechteck 412"/>
                    <p:cNvSpPr/>
                    <p:nvPr/>
                  </p:nvSpPr>
                  <p:spPr>
                    <a:xfrm>
                      <a:off x="4088089" y="2499743"/>
                      <a:ext cx="828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 dirty="0">
                        <a:latin typeface="+mj-lt"/>
                      </a:endParaRPr>
                    </a:p>
                  </p:txBody>
                </p:sp>
                <p:sp>
                  <p:nvSpPr>
                    <p:cNvPr id="414" name="Rechteck 413"/>
                    <p:cNvSpPr/>
                    <p:nvPr/>
                  </p:nvSpPr>
                  <p:spPr>
                    <a:xfrm>
                      <a:off x="4386109" y="2499743"/>
                      <a:ext cx="972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15" name="Rechteck 414"/>
                    <p:cNvSpPr/>
                    <p:nvPr/>
                  </p:nvSpPr>
                  <p:spPr>
                    <a:xfrm>
                      <a:off x="4188499" y="2499743"/>
                      <a:ext cx="1800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</p:grpSp>
              <p:grpSp>
                <p:nvGrpSpPr>
                  <p:cNvPr id="397" name="Gruppieren 396"/>
                  <p:cNvGrpSpPr/>
                  <p:nvPr/>
                </p:nvGrpSpPr>
                <p:grpSpPr>
                  <a:xfrm>
                    <a:off x="4088089" y="2555026"/>
                    <a:ext cx="395220" cy="32595"/>
                    <a:chOff x="4088089" y="2499743"/>
                    <a:chExt cx="395220" cy="32595"/>
                  </a:xfrm>
                </p:grpSpPr>
                <p:sp>
                  <p:nvSpPr>
                    <p:cNvPr id="410" name="Rechteck 409"/>
                    <p:cNvSpPr/>
                    <p:nvPr/>
                  </p:nvSpPr>
                  <p:spPr>
                    <a:xfrm>
                      <a:off x="4088089" y="2499743"/>
                      <a:ext cx="828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 dirty="0">
                        <a:latin typeface="+mj-lt"/>
                      </a:endParaRPr>
                    </a:p>
                  </p:txBody>
                </p:sp>
                <p:sp>
                  <p:nvSpPr>
                    <p:cNvPr id="411" name="Rechteck 410"/>
                    <p:cNvSpPr/>
                    <p:nvPr/>
                  </p:nvSpPr>
                  <p:spPr>
                    <a:xfrm>
                      <a:off x="4386109" y="2499743"/>
                      <a:ext cx="972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12" name="Rechteck 411"/>
                    <p:cNvSpPr/>
                    <p:nvPr/>
                  </p:nvSpPr>
                  <p:spPr>
                    <a:xfrm>
                      <a:off x="4188499" y="2499743"/>
                      <a:ext cx="1800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</p:grpSp>
              <p:grpSp>
                <p:nvGrpSpPr>
                  <p:cNvPr id="398" name="Gruppieren 397"/>
                  <p:cNvGrpSpPr/>
                  <p:nvPr/>
                </p:nvGrpSpPr>
                <p:grpSpPr>
                  <a:xfrm>
                    <a:off x="4088089" y="2606499"/>
                    <a:ext cx="395220" cy="32595"/>
                    <a:chOff x="4088089" y="2499743"/>
                    <a:chExt cx="395220" cy="32595"/>
                  </a:xfrm>
                </p:grpSpPr>
                <p:sp>
                  <p:nvSpPr>
                    <p:cNvPr id="407" name="Rechteck 406"/>
                    <p:cNvSpPr/>
                    <p:nvPr/>
                  </p:nvSpPr>
                  <p:spPr>
                    <a:xfrm>
                      <a:off x="4088089" y="2499743"/>
                      <a:ext cx="828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 dirty="0">
                        <a:latin typeface="+mj-lt"/>
                      </a:endParaRPr>
                    </a:p>
                  </p:txBody>
                </p:sp>
                <p:sp>
                  <p:nvSpPr>
                    <p:cNvPr id="408" name="Rechteck 407"/>
                    <p:cNvSpPr/>
                    <p:nvPr/>
                  </p:nvSpPr>
                  <p:spPr>
                    <a:xfrm>
                      <a:off x="4386109" y="2499743"/>
                      <a:ext cx="972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09" name="Rechteck 408"/>
                    <p:cNvSpPr/>
                    <p:nvPr/>
                  </p:nvSpPr>
                  <p:spPr>
                    <a:xfrm>
                      <a:off x="4188499" y="2499743"/>
                      <a:ext cx="1800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</p:grpSp>
              <p:grpSp>
                <p:nvGrpSpPr>
                  <p:cNvPr id="399" name="Gruppieren 398"/>
                  <p:cNvGrpSpPr/>
                  <p:nvPr/>
                </p:nvGrpSpPr>
                <p:grpSpPr>
                  <a:xfrm>
                    <a:off x="4088089" y="2657972"/>
                    <a:ext cx="395220" cy="32595"/>
                    <a:chOff x="4088089" y="2499743"/>
                    <a:chExt cx="395220" cy="32595"/>
                  </a:xfrm>
                </p:grpSpPr>
                <p:sp>
                  <p:nvSpPr>
                    <p:cNvPr id="404" name="Rechteck 403"/>
                    <p:cNvSpPr/>
                    <p:nvPr/>
                  </p:nvSpPr>
                  <p:spPr>
                    <a:xfrm>
                      <a:off x="4088089" y="2499743"/>
                      <a:ext cx="828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 dirty="0">
                        <a:latin typeface="+mj-lt"/>
                      </a:endParaRPr>
                    </a:p>
                  </p:txBody>
                </p:sp>
                <p:sp>
                  <p:nvSpPr>
                    <p:cNvPr id="405" name="Rechteck 404"/>
                    <p:cNvSpPr/>
                    <p:nvPr/>
                  </p:nvSpPr>
                  <p:spPr>
                    <a:xfrm>
                      <a:off x="4386109" y="2499743"/>
                      <a:ext cx="972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06" name="Rechteck 405"/>
                    <p:cNvSpPr/>
                    <p:nvPr/>
                  </p:nvSpPr>
                  <p:spPr>
                    <a:xfrm>
                      <a:off x="4188499" y="2499743"/>
                      <a:ext cx="1800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</p:grpSp>
              <p:grpSp>
                <p:nvGrpSpPr>
                  <p:cNvPr id="400" name="Gruppieren 399"/>
                  <p:cNvGrpSpPr/>
                  <p:nvPr/>
                </p:nvGrpSpPr>
                <p:grpSpPr>
                  <a:xfrm>
                    <a:off x="4088089" y="2709444"/>
                    <a:ext cx="395220" cy="32595"/>
                    <a:chOff x="4088089" y="2499743"/>
                    <a:chExt cx="395220" cy="32595"/>
                  </a:xfrm>
                </p:grpSpPr>
                <p:sp>
                  <p:nvSpPr>
                    <p:cNvPr id="401" name="Rechteck 400"/>
                    <p:cNvSpPr/>
                    <p:nvPr/>
                  </p:nvSpPr>
                  <p:spPr>
                    <a:xfrm>
                      <a:off x="4088089" y="2499743"/>
                      <a:ext cx="828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 dirty="0">
                        <a:latin typeface="+mj-lt"/>
                      </a:endParaRPr>
                    </a:p>
                  </p:txBody>
                </p:sp>
                <p:sp>
                  <p:nvSpPr>
                    <p:cNvPr id="402" name="Rechteck 401"/>
                    <p:cNvSpPr/>
                    <p:nvPr/>
                  </p:nvSpPr>
                  <p:spPr>
                    <a:xfrm>
                      <a:off x="4386109" y="2499743"/>
                      <a:ext cx="972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403" name="Rechteck 402"/>
                    <p:cNvSpPr/>
                    <p:nvPr/>
                  </p:nvSpPr>
                  <p:spPr>
                    <a:xfrm>
                      <a:off x="4188499" y="2499743"/>
                      <a:ext cx="180000" cy="32595"/>
                    </a:xfrm>
                    <a:prstGeom prst="rect">
                      <a:avLst/>
                    </a:prstGeom>
                    <a:solidFill>
                      <a:srgbClr val="A1ABA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</p:grpSp>
            </p:grpSp>
            <p:sp>
              <p:nvSpPr>
                <p:cNvPr id="389" name="Ellipse 388"/>
                <p:cNvSpPr>
                  <a:spLocks noChangeAspect="1"/>
                </p:cNvSpPr>
                <p:nvPr/>
              </p:nvSpPr>
              <p:spPr>
                <a:xfrm>
                  <a:off x="4003088" y="2166574"/>
                  <a:ext cx="139461" cy="138530"/>
                </a:xfrm>
                <a:prstGeom prst="ellipse">
                  <a:avLst/>
                </a:prstGeom>
                <a:solidFill>
                  <a:srgbClr val="00499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sz="700" dirty="0">
                      <a:latin typeface="+mj-lt"/>
                      <a:ea typeface="Roboto Medium" panose="02000000000000000000" pitchFamily="2" charset="0"/>
                    </a:rPr>
                    <a:t>D</a:t>
                  </a:r>
                </a:p>
              </p:txBody>
            </p:sp>
          </p:grpSp>
        </p:grpSp>
        <p:sp>
          <p:nvSpPr>
            <p:cNvPr id="503" name="Sechseck 502"/>
            <p:cNvSpPr>
              <a:spLocks noChangeAspect="1"/>
            </p:cNvSpPr>
            <p:nvPr/>
          </p:nvSpPr>
          <p:spPr>
            <a:xfrm>
              <a:off x="4639642" y="1424028"/>
              <a:ext cx="619755" cy="504000"/>
            </a:xfrm>
            <a:prstGeom prst="hexagon">
              <a:avLst>
                <a:gd name="adj" fmla="val 30042"/>
                <a:gd name="vf" fmla="val 115470"/>
              </a:avLst>
            </a:prstGeom>
            <a:gradFill>
              <a:gsLst>
                <a:gs pos="100000">
                  <a:srgbClr val="2C4187"/>
                </a:gs>
                <a:gs pos="0">
                  <a:srgbClr val="004994"/>
                </a:gs>
              </a:gsLst>
              <a:lin ang="2700000" scaled="0"/>
            </a:gradFill>
            <a:ln w="12700">
              <a:solidFill>
                <a:schemeClr val="bg1"/>
              </a:solidFill>
            </a:ln>
            <a:effectLst>
              <a:outerShdw blurRad="63500" dist="50800" dir="7200000" sx="91000" sy="91000" algn="ctr" rotWithShape="0">
                <a:srgbClr val="000000">
                  <a:alpha val="2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>
                  <a:latin typeface="+mj-lt"/>
                  <a:ea typeface="Roboto Medium" panose="02000000000000000000" pitchFamily="2" charset="0"/>
                </a:rPr>
                <a:t>2</a:t>
              </a: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6395613" y="1435756"/>
            <a:ext cx="2380440" cy="3456108"/>
            <a:chOff x="5513249" y="1435756"/>
            <a:chExt cx="2380440" cy="3456108"/>
          </a:xfrm>
        </p:grpSpPr>
        <p:grpSp>
          <p:nvGrpSpPr>
            <p:cNvPr id="205" name="Gruppieren 204"/>
            <p:cNvGrpSpPr/>
            <p:nvPr/>
          </p:nvGrpSpPr>
          <p:grpSpPr>
            <a:xfrm>
              <a:off x="5513249" y="1785064"/>
              <a:ext cx="2380440" cy="3106800"/>
              <a:chOff x="4778972" y="1230636"/>
              <a:chExt cx="2380440" cy="3106800"/>
            </a:xfrm>
          </p:grpSpPr>
          <p:grpSp>
            <p:nvGrpSpPr>
              <p:cNvPr id="206" name="Gruppieren 205"/>
              <p:cNvGrpSpPr/>
              <p:nvPr/>
            </p:nvGrpSpPr>
            <p:grpSpPr>
              <a:xfrm>
                <a:off x="4778972" y="1230636"/>
                <a:ext cx="2380440" cy="3106800"/>
                <a:chOff x="344329" y="709140"/>
                <a:chExt cx="2380440" cy="3106800"/>
              </a:xfrm>
              <a:effectLst>
                <a:outerShdw blurRad="63500" dist="50800" dir="7200000" algn="ctr" rotWithShape="0">
                  <a:schemeClr val="tx1">
                    <a:alpha val="25000"/>
                  </a:schemeClr>
                </a:outerShdw>
              </a:effectLst>
            </p:grpSpPr>
            <p:sp>
              <p:nvSpPr>
                <p:cNvPr id="217" name="Rechteck 216"/>
                <p:cNvSpPr/>
                <p:nvPr/>
              </p:nvSpPr>
              <p:spPr>
                <a:xfrm>
                  <a:off x="2116840" y="1852214"/>
                  <a:ext cx="308829" cy="2160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218" name="Rechteck 217"/>
                <p:cNvSpPr/>
                <p:nvPr/>
              </p:nvSpPr>
              <p:spPr>
                <a:xfrm>
                  <a:off x="344329" y="709140"/>
                  <a:ext cx="1820507" cy="31068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E0E0E0"/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 w="38100">
                  <a:solidFill>
                    <a:schemeClr val="bg1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219" name="Eingekerbter Richtungspfeil 198"/>
                <p:cNvSpPr>
                  <a:spLocks/>
                </p:cNvSpPr>
                <p:nvPr/>
              </p:nvSpPr>
              <p:spPr>
                <a:xfrm>
                  <a:off x="2232916" y="1690214"/>
                  <a:ext cx="491853" cy="540000"/>
                </a:xfrm>
                <a:prstGeom prst="chevron">
                  <a:avLst>
                    <a:gd name="adj" fmla="val 44125"/>
                  </a:avLst>
                </a:prstGeom>
                <a:gradFill>
                  <a:gsLst>
                    <a:gs pos="36000">
                      <a:srgbClr val="D5D5D5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0800000" scaled="1"/>
                </a:gra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220" name="Rechteck 219"/>
                <p:cNvSpPr/>
                <p:nvPr/>
              </p:nvSpPr>
              <p:spPr>
                <a:xfrm>
                  <a:off x="2044832" y="1870214"/>
                  <a:ext cx="504056" cy="180000"/>
                </a:xfrm>
                <a:prstGeom prst="rect">
                  <a:avLst/>
                </a:prstGeom>
                <a:gradFill>
                  <a:gsLst>
                    <a:gs pos="3000">
                      <a:srgbClr val="D5D5D5"/>
                    </a:gs>
                    <a:gs pos="100000">
                      <a:srgbClr val="E0E0E0"/>
                    </a:gs>
                  </a:gsLst>
                  <a:lin ang="10800000" scaled="1"/>
                </a:gra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</p:grpSp>
          <p:sp>
            <p:nvSpPr>
              <p:cNvPr id="207" name="Textfeld 206"/>
              <p:cNvSpPr txBox="1"/>
              <p:nvPr/>
            </p:nvSpPr>
            <p:spPr>
              <a:xfrm>
                <a:off x="5179677" y="2211710"/>
                <a:ext cx="148055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000" b="1" dirty="0" smtClean="0">
                    <a:solidFill>
                      <a:srgbClr val="0080C8"/>
                    </a:solidFill>
                    <a:latin typeface="+mj-lt"/>
                    <a:ea typeface="Roboto" panose="02000000000000000000" pitchFamily="2" charset="0"/>
                  </a:rPr>
                  <a:t>GGFS: NACHBEARBEITUNG</a:t>
                </a:r>
                <a:endParaRPr lang="de-DE" sz="1000" b="1" dirty="0">
                  <a:solidFill>
                    <a:srgbClr val="0080C8"/>
                  </a:solidFill>
                  <a:latin typeface="+mj-lt"/>
                  <a:ea typeface="Roboto" panose="02000000000000000000" pitchFamily="2" charset="0"/>
                </a:endParaRPr>
              </a:p>
              <a:p>
                <a:r>
                  <a:rPr lang="de-DE" sz="1000" b="1" dirty="0" smtClean="0">
                    <a:solidFill>
                      <a:srgbClr val="0080C8"/>
                    </a:solidFill>
                    <a:latin typeface="+mj-lt"/>
                    <a:ea typeface="Roboto" panose="02000000000000000000" pitchFamily="2" charset="0"/>
                  </a:rPr>
                  <a:t>DER </a:t>
                </a:r>
                <a:r>
                  <a:rPr lang="de-DE" sz="1000" b="1" dirty="0">
                    <a:solidFill>
                      <a:srgbClr val="0080C8"/>
                    </a:solidFill>
                    <a:latin typeface="+mj-lt"/>
                    <a:ea typeface="Roboto" panose="02000000000000000000" pitchFamily="2" charset="0"/>
                  </a:rPr>
                  <a:t>AUSGELESENEN DATEN</a:t>
                </a:r>
              </a:p>
            </p:txBody>
          </p:sp>
          <p:grpSp>
            <p:nvGrpSpPr>
              <p:cNvPr id="208" name="Gruppieren 207"/>
              <p:cNvGrpSpPr>
                <a:grpSpLocks noChangeAspect="1"/>
              </p:cNvGrpSpPr>
              <p:nvPr/>
            </p:nvGrpSpPr>
            <p:grpSpPr>
              <a:xfrm>
                <a:off x="5432459" y="3051685"/>
                <a:ext cx="991516" cy="926495"/>
                <a:chOff x="6304002" y="1442316"/>
                <a:chExt cx="658800" cy="615600"/>
              </a:xfrm>
            </p:grpSpPr>
            <p:sp>
              <p:nvSpPr>
                <p:cNvPr id="210" name="Rechteck 209"/>
                <p:cNvSpPr/>
                <p:nvPr/>
              </p:nvSpPr>
              <p:spPr>
                <a:xfrm flipV="1">
                  <a:off x="6455770" y="1576157"/>
                  <a:ext cx="190800" cy="45719"/>
                </a:xfrm>
                <a:prstGeom prst="rect">
                  <a:avLst/>
                </a:prstGeom>
                <a:solidFill>
                  <a:srgbClr val="059E3C"/>
                </a:solidFill>
                <a:ln w="6350">
                  <a:solidFill>
                    <a:srgbClr val="4458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/>
                </a:p>
              </p:txBody>
            </p:sp>
            <p:sp>
              <p:nvSpPr>
                <p:cNvPr id="211" name="Rechteck 210"/>
                <p:cNvSpPr/>
                <p:nvPr/>
              </p:nvSpPr>
              <p:spPr>
                <a:xfrm flipV="1">
                  <a:off x="6455770" y="1670235"/>
                  <a:ext cx="190800" cy="45719"/>
                </a:xfrm>
                <a:prstGeom prst="rect">
                  <a:avLst/>
                </a:prstGeom>
                <a:solidFill>
                  <a:srgbClr val="059E3C"/>
                </a:solidFill>
                <a:ln w="6350">
                  <a:solidFill>
                    <a:srgbClr val="4458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/>
                </a:p>
              </p:txBody>
            </p:sp>
            <p:sp>
              <p:nvSpPr>
                <p:cNvPr id="212" name="Rechteck 211"/>
                <p:cNvSpPr/>
                <p:nvPr/>
              </p:nvSpPr>
              <p:spPr>
                <a:xfrm flipV="1">
                  <a:off x="6455770" y="1764375"/>
                  <a:ext cx="190800" cy="45719"/>
                </a:xfrm>
                <a:prstGeom prst="rect">
                  <a:avLst/>
                </a:prstGeom>
                <a:solidFill>
                  <a:srgbClr val="0C75BB"/>
                </a:solidFill>
                <a:ln w="6350">
                  <a:solidFill>
                    <a:srgbClr val="4458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/>
                </a:p>
              </p:txBody>
            </p:sp>
            <p:sp>
              <p:nvSpPr>
                <p:cNvPr id="213" name="Rechteck 212"/>
                <p:cNvSpPr/>
                <p:nvPr/>
              </p:nvSpPr>
              <p:spPr>
                <a:xfrm flipV="1">
                  <a:off x="6455770" y="1916216"/>
                  <a:ext cx="190800" cy="45719"/>
                </a:xfrm>
                <a:prstGeom prst="rect">
                  <a:avLst/>
                </a:prstGeom>
                <a:solidFill>
                  <a:srgbClr val="0C75BB"/>
                </a:solidFill>
                <a:ln w="6350">
                  <a:solidFill>
                    <a:srgbClr val="4458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/>
                </a:p>
              </p:txBody>
            </p:sp>
            <p:sp>
              <p:nvSpPr>
                <p:cNvPr id="214" name="Textfeld 213"/>
                <p:cNvSpPr txBox="1"/>
                <p:nvPr/>
              </p:nvSpPr>
              <p:spPr>
                <a:xfrm>
                  <a:off x="6626273" y="1454433"/>
                  <a:ext cx="140206" cy="2658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2000" dirty="0">
                      <a:solidFill>
                        <a:srgbClr val="44585E"/>
                      </a:solidFill>
                      <a:latin typeface="Wingdings" panose="05000000000000000000" pitchFamily="2" charset="2"/>
                    </a:rPr>
                    <a:t>ü</a:t>
                  </a:r>
                </a:p>
              </p:txBody>
            </p:sp>
            <p:sp>
              <p:nvSpPr>
                <p:cNvPr id="215" name="Textfeld 214"/>
                <p:cNvSpPr txBox="1"/>
                <p:nvPr/>
              </p:nvSpPr>
              <p:spPr>
                <a:xfrm>
                  <a:off x="6626273" y="1549301"/>
                  <a:ext cx="140206" cy="2658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2000" dirty="0">
                      <a:solidFill>
                        <a:srgbClr val="44585E"/>
                      </a:solidFill>
                      <a:latin typeface="Wingdings" panose="05000000000000000000" pitchFamily="2" charset="2"/>
                    </a:rPr>
                    <a:t>ü</a:t>
                  </a:r>
                </a:p>
              </p:txBody>
            </p:sp>
            <p:sp>
              <p:nvSpPr>
                <p:cNvPr id="216" name="Rechteck 215"/>
                <p:cNvSpPr/>
                <p:nvPr/>
              </p:nvSpPr>
              <p:spPr>
                <a:xfrm>
                  <a:off x="6304002" y="1442316"/>
                  <a:ext cx="658800" cy="615600"/>
                </a:xfrm>
                <a:prstGeom prst="rect">
                  <a:avLst/>
                </a:prstGeom>
                <a:noFill/>
                <a:ln w="6350">
                  <a:solidFill>
                    <a:srgbClr val="4458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/>
                </a:p>
              </p:txBody>
            </p:sp>
          </p:grpSp>
          <p:pic>
            <p:nvPicPr>
              <p:cNvPr id="209" name="Picture 12" descr="\\FILESERVER03\insiders_intern\Marketing_NEU\02_Akquise_Vertrieb\04_Prozessgrafiken\Grafikelemente\Dokument-Icons\Dokument-Icons_person.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04048" y="3435918"/>
                <a:ext cx="637304" cy="648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504" name="Sechseck 503"/>
            <p:cNvSpPr>
              <a:spLocks noChangeAspect="1"/>
            </p:cNvSpPr>
            <p:nvPr/>
          </p:nvSpPr>
          <p:spPr>
            <a:xfrm>
              <a:off x="6500259" y="1435756"/>
              <a:ext cx="619755" cy="504000"/>
            </a:xfrm>
            <a:prstGeom prst="hexagon">
              <a:avLst>
                <a:gd name="adj" fmla="val 30042"/>
                <a:gd name="vf" fmla="val 115470"/>
              </a:avLst>
            </a:prstGeom>
            <a:gradFill>
              <a:gsLst>
                <a:gs pos="100000">
                  <a:srgbClr val="2C4187"/>
                </a:gs>
                <a:gs pos="0">
                  <a:srgbClr val="004994"/>
                </a:gs>
              </a:gsLst>
              <a:lin ang="2700000" scaled="0"/>
            </a:gradFill>
            <a:ln w="12700">
              <a:solidFill>
                <a:schemeClr val="bg1"/>
              </a:solidFill>
            </a:ln>
            <a:effectLst>
              <a:outerShdw blurRad="63500" dist="50800" dir="7200000" sx="91000" sy="91000" algn="ctr" rotWithShape="0">
                <a:srgbClr val="000000">
                  <a:alpha val="2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>
                  <a:latin typeface="+mj-lt"/>
                  <a:ea typeface="Roboto Medium" panose="02000000000000000000" pitchFamily="2" charset="0"/>
                </a:rPr>
                <a:t>3</a:t>
              </a:r>
            </a:p>
          </p:txBody>
        </p:sp>
      </p:grpSp>
      <p:grpSp>
        <p:nvGrpSpPr>
          <p:cNvPr id="14" name="Gruppieren 13"/>
          <p:cNvGrpSpPr/>
          <p:nvPr/>
        </p:nvGrpSpPr>
        <p:grpSpPr>
          <a:xfrm>
            <a:off x="8835596" y="1435756"/>
            <a:ext cx="2124000" cy="3456108"/>
            <a:chOff x="7471223" y="1435756"/>
            <a:chExt cx="2124000" cy="3456108"/>
          </a:xfrm>
        </p:grpSpPr>
        <p:grpSp>
          <p:nvGrpSpPr>
            <p:cNvPr id="11" name="Gruppieren 10"/>
            <p:cNvGrpSpPr/>
            <p:nvPr/>
          </p:nvGrpSpPr>
          <p:grpSpPr>
            <a:xfrm>
              <a:off x="7471223" y="1435756"/>
              <a:ext cx="2124000" cy="3456108"/>
              <a:chOff x="7471223" y="1435756"/>
              <a:chExt cx="2124000" cy="3456108"/>
            </a:xfrm>
          </p:grpSpPr>
          <p:grpSp>
            <p:nvGrpSpPr>
              <p:cNvPr id="10" name="Gruppieren 9"/>
              <p:cNvGrpSpPr/>
              <p:nvPr/>
            </p:nvGrpSpPr>
            <p:grpSpPr>
              <a:xfrm>
                <a:off x="7471223" y="1785064"/>
                <a:ext cx="2124000" cy="3106800"/>
                <a:chOff x="7471223" y="1785064"/>
                <a:chExt cx="2124000" cy="3106800"/>
              </a:xfrm>
            </p:grpSpPr>
            <p:sp>
              <p:nvSpPr>
                <p:cNvPr id="186" name="Rechteck 185"/>
                <p:cNvSpPr/>
                <p:nvPr/>
              </p:nvSpPr>
              <p:spPr>
                <a:xfrm>
                  <a:off x="7471223" y="1785064"/>
                  <a:ext cx="2124000" cy="31068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E0E0E0"/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 w="38100">
                  <a:solidFill>
                    <a:schemeClr val="bg1"/>
                  </a:solidFill>
                  <a:miter lim="800000"/>
                </a:ln>
                <a:effectLst>
                  <a:outerShdw blurRad="63500" dist="50800" dir="7200000" algn="ctr" rotWithShape="0">
                    <a:schemeClr val="tx1">
                      <a:alpha val="2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baseline="-25000"/>
                </a:p>
              </p:txBody>
            </p:sp>
            <p:sp>
              <p:nvSpPr>
                <p:cNvPr id="187" name="Textfeld 186"/>
                <p:cNvSpPr txBox="1"/>
                <p:nvPr/>
              </p:nvSpPr>
              <p:spPr>
                <a:xfrm>
                  <a:off x="7809878" y="1966556"/>
                  <a:ext cx="173904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1000" b="1" dirty="0">
                      <a:solidFill>
                        <a:srgbClr val="0080C8"/>
                      </a:solidFill>
                      <a:latin typeface="+mj-lt"/>
                      <a:ea typeface="Roboto" panose="02000000000000000000" pitchFamily="2" charset="0"/>
                    </a:rPr>
                    <a:t>INTELLIGENTE KOPPLUNG </a:t>
                  </a:r>
                </a:p>
                <a:p>
                  <a:r>
                    <a:rPr lang="de-DE" sz="1000" b="1" dirty="0" smtClean="0">
                      <a:solidFill>
                        <a:srgbClr val="0080C8"/>
                      </a:solidFill>
                      <a:latin typeface="+mj-lt"/>
                      <a:ea typeface="Roboto" panose="02000000000000000000" pitchFamily="2" charset="0"/>
                    </a:rPr>
                    <a:t>AN </a:t>
                  </a:r>
                  <a:r>
                    <a:rPr lang="de-DE" sz="1000" b="1" dirty="0">
                      <a:solidFill>
                        <a:srgbClr val="0080C8"/>
                      </a:solidFill>
                      <a:latin typeface="+mj-lt"/>
                      <a:ea typeface="Roboto" panose="02000000000000000000" pitchFamily="2" charset="0"/>
                    </a:rPr>
                    <a:t>GESCHÄFTSPROZESSE</a:t>
                  </a:r>
                </a:p>
              </p:txBody>
            </p:sp>
            <p:sp>
              <p:nvSpPr>
                <p:cNvPr id="189" name="Pfeil nach rechts 188"/>
                <p:cNvSpPr/>
                <p:nvPr/>
              </p:nvSpPr>
              <p:spPr>
                <a:xfrm>
                  <a:off x="8312980" y="4311469"/>
                  <a:ext cx="229220" cy="213223"/>
                </a:xfrm>
                <a:prstGeom prst="rightArrow">
                  <a:avLst>
                    <a:gd name="adj1" fmla="val 50000"/>
                    <a:gd name="adj2" fmla="val 59954"/>
                  </a:avLst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/>
                </a:p>
              </p:txBody>
            </p:sp>
            <p:pic>
              <p:nvPicPr>
                <p:cNvPr id="190" name="Picture 8" descr="\\FILESERVER03\insiders_intern\Marketing_NEU\02_Akquise_Vertrieb\04_Prozessgrafiken\Grafikelemente\Dokument-Icons\Dokument-Icons_archiv_IN.png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821412" y="4198071"/>
                  <a:ext cx="351286" cy="39600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93" name="Textfeld 192"/>
                <p:cNvSpPr txBox="1"/>
                <p:nvPr/>
              </p:nvSpPr>
              <p:spPr>
                <a:xfrm>
                  <a:off x="8696750" y="4618531"/>
                  <a:ext cx="600613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900" dirty="0">
                      <a:solidFill>
                        <a:srgbClr val="004994"/>
                      </a:solidFill>
                      <a:latin typeface="+mj-lt"/>
                      <a:ea typeface="Roboto" panose="02000000000000000000" pitchFamily="2" charset="0"/>
                    </a:rPr>
                    <a:t>ARCHIV</a:t>
                  </a:r>
                </a:p>
              </p:txBody>
            </p:sp>
            <p:grpSp>
              <p:nvGrpSpPr>
                <p:cNvPr id="194" name="Gruppieren 193"/>
                <p:cNvGrpSpPr/>
                <p:nvPr/>
              </p:nvGrpSpPr>
              <p:grpSpPr>
                <a:xfrm>
                  <a:off x="8323226" y="2870689"/>
                  <a:ext cx="1061315" cy="649250"/>
                  <a:chOff x="7414770" y="3372698"/>
                  <a:chExt cx="1061315" cy="649250"/>
                </a:xfrm>
              </p:grpSpPr>
              <p:sp>
                <p:nvSpPr>
                  <p:cNvPr id="195" name="Pfeil nach rechts 194"/>
                  <p:cNvSpPr/>
                  <p:nvPr/>
                </p:nvSpPr>
                <p:spPr>
                  <a:xfrm>
                    <a:off x="7414770" y="3488019"/>
                    <a:ext cx="229220" cy="213223"/>
                  </a:xfrm>
                  <a:prstGeom prst="rightArrow">
                    <a:avLst>
                      <a:gd name="adj1" fmla="val 50000"/>
                      <a:gd name="adj2" fmla="val 59954"/>
                    </a:avLst>
                  </a:prstGeom>
                  <a:solidFill>
                    <a:srgbClr val="72828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4299">
                      <a:latin typeface="+mj-lt"/>
                    </a:endParaRPr>
                  </a:p>
                </p:txBody>
              </p:sp>
              <p:grpSp>
                <p:nvGrpSpPr>
                  <p:cNvPr id="198" name="Gruppieren 197"/>
                  <p:cNvGrpSpPr/>
                  <p:nvPr/>
                </p:nvGrpSpPr>
                <p:grpSpPr>
                  <a:xfrm>
                    <a:off x="7700204" y="3372698"/>
                    <a:ext cx="775881" cy="649250"/>
                    <a:chOff x="7700204" y="3372698"/>
                    <a:chExt cx="775881" cy="649250"/>
                  </a:xfrm>
                </p:grpSpPr>
                <p:pic>
                  <p:nvPicPr>
                    <p:cNvPr id="199" name="Picture 7" descr="\\FILESERVER03\insiders_intern\Marketing_NEU\02_Akquise_Vertrieb\04_Prozessgrafiken\Grafikelemente\Dokument-Icons\Dokument-Icons_database_IN.png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7910576" y="3372698"/>
                      <a:ext cx="351286" cy="396000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  <p:sp>
                  <p:nvSpPr>
                    <p:cNvPr id="200" name="Textfeld 199"/>
                    <p:cNvSpPr txBox="1"/>
                    <p:nvPr/>
                  </p:nvSpPr>
                  <p:spPr>
                    <a:xfrm>
                      <a:off x="7700204" y="3791116"/>
                      <a:ext cx="775881" cy="2308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de-DE" sz="900" dirty="0" smtClean="0">
                          <a:solidFill>
                            <a:srgbClr val="004994"/>
                          </a:solidFill>
                          <a:latin typeface="+mj-lt"/>
                          <a:ea typeface="Roboto" panose="02000000000000000000" pitchFamily="2" charset="0"/>
                        </a:rPr>
                        <a:t>ERP/FIBU</a:t>
                      </a:r>
                      <a:endParaRPr lang="de-DE" sz="900" dirty="0">
                        <a:solidFill>
                          <a:srgbClr val="004994"/>
                        </a:solidFill>
                        <a:latin typeface="+mj-lt"/>
                        <a:ea typeface="Roboto" panose="02000000000000000000" pitchFamily="2" charset="0"/>
                      </a:endParaRPr>
                    </a:p>
                  </p:txBody>
                </p:sp>
                <p:sp>
                  <p:nvSpPr>
                    <p:cNvPr id="201" name="Rechteck 200"/>
                    <p:cNvSpPr/>
                    <p:nvPr/>
                  </p:nvSpPr>
                  <p:spPr>
                    <a:xfrm>
                      <a:off x="8082840" y="3587569"/>
                      <a:ext cx="151200" cy="46800"/>
                    </a:xfrm>
                    <a:prstGeom prst="rect">
                      <a:avLst/>
                    </a:prstGeom>
                    <a:solidFill>
                      <a:srgbClr val="EF7E0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202" name="Rechteck 201"/>
                    <p:cNvSpPr/>
                    <p:nvPr/>
                  </p:nvSpPr>
                  <p:spPr>
                    <a:xfrm>
                      <a:off x="7957819" y="3522907"/>
                      <a:ext cx="151200" cy="46800"/>
                    </a:xfrm>
                    <a:prstGeom prst="rect">
                      <a:avLst/>
                    </a:prstGeom>
                    <a:solidFill>
                      <a:srgbClr val="EF7E0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  <p:sp>
                  <p:nvSpPr>
                    <p:cNvPr id="203" name="Rechteck 202"/>
                    <p:cNvSpPr/>
                    <p:nvPr/>
                  </p:nvSpPr>
                  <p:spPr>
                    <a:xfrm>
                      <a:off x="7977484" y="3668436"/>
                      <a:ext cx="151200" cy="46800"/>
                    </a:xfrm>
                    <a:prstGeom prst="rect">
                      <a:avLst/>
                    </a:prstGeom>
                    <a:solidFill>
                      <a:srgbClr val="EF7E0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de-DE" sz="4299">
                        <a:latin typeface="+mj-lt"/>
                      </a:endParaRPr>
                    </a:p>
                  </p:txBody>
                </p:sp>
              </p:grpSp>
            </p:grpSp>
          </p:grpSp>
          <p:sp>
            <p:nvSpPr>
              <p:cNvPr id="505" name="Sechseck 504"/>
              <p:cNvSpPr>
                <a:spLocks noChangeAspect="1"/>
              </p:cNvSpPr>
              <p:nvPr/>
            </p:nvSpPr>
            <p:spPr>
              <a:xfrm>
                <a:off x="8871675" y="1435756"/>
                <a:ext cx="619755" cy="504000"/>
              </a:xfrm>
              <a:prstGeom prst="hexagon">
                <a:avLst>
                  <a:gd name="adj" fmla="val 30042"/>
                  <a:gd name="vf" fmla="val 115470"/>
                </a:avLst>
              </a:prstGeom>
              <a:gradFill>
                <a:gsLst>
                  <a:gs pos="100000">
                    <a:srgbClr val="2C4187"/>
                  </a:gs>
                  <a:gs pos="0">
                    <a:srgbClr val="004994"/>
                  </a:gs>
                </a:gsLst>
                <a:lin ang="2700000" scaled="0"/>
              </a:gradFill>
              <a:ln w="12700">
                <a:solidFill>
                  <a:schemeClr val="bg1"/>
                </a:solidFill>
              </a:ln>
              <a:effectLst>
                <a:outerShdw blurRad="63500" dist="50800" dir="7200000" sx="91000" sy="91000" algn="ctr" rotWithShape="0">
                  <a:srgbClr val="000000">
                    <a:alpha val="25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400" dirty="0">
                    <a:latin typeface="+mj-lt"/>
                    <a:ea typeface="Roboto Medium" panose="02000000000000000000" pitchFamily="2" charset="0"/>
                  </a:rPr>
                  <a:t>4</a:t>
                </a:r>
              </a:p>
            </p:txBody>
          </p:sp>
        </p:grpSp>
        <p:grpSp>
          <p:nvGrpSpPr>
            <p:cNvPr id="13" name="Gruppieren 12"/>
            <p:cNvGrpSpPr/>
            <p:nvPr/>
          </p:nvGrpSpPr>
          <p:grpSpPr>
            <a:xfrm>
              <a:off x="7747332" y="3713514"/>
              <a:ext cx="901280" cy="178034"/>
              <a:chOff x="7837769" y="3713514"/>
              <a:chExt cx="901280" cy="178034"/>
            </a:xfrm>
          </p:grpSpPr>
          <p:sp>
            <p:nvSpPr>
              <p:cNvPr id="506" name="Eingekerbter Richtungspfeil 26"/>
              <p:cNvSpPr>
                <a:spLocks noChangeAspect="1"/>
              </p:cNvSpPr>
              <p:nvPr/>
            </p:nvSpPr>
            <p:spPr>
              <a:xfrm>
                <a:off x="8141041" y="3713514"/>
                <a:ext cx="296701" cy="176354"/>
              </a:xfrm>
              <a:prstGeom prst="chevron">
                <a:avLst>
                  <a:gd name="adj" fmla="val 37635"/>
                </a:avLst>
              </a:prstGeom>
              <a:solidFill>
                <a:srgbClr val="44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507" name="Eingekerbter Richtungspfeil 24"/>
              <p:cNvSpPr>
                <a:spLocks noChangeAspect="1"/>
              </p:cNvSpPr>
              <p:nvPr/>
            </p:nvSpPr>
            <p:spPr>
              <a:xfrm>
                <a:off x="7837769" y="3713514"/>
                <a:ext cx="296701" cy="176354"/>
              </a:xfrm>
              <a:prstGeom prst="chevron">
                <a:avLst>
                  <a:gd name="adj" fmla="val 37635"/>
                </a:avLst>
              </a:prstGeom>
              <a:solidFill>
                <a:srgbClr val="44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508" name="Eingekerbter Richtungspfeil 24"/>
              <p:cNvSpPr>
                <a:spLocks noChangeAspect="1"/>
              </p:cNvSpPr>
              <p:nvPr/>
            </p:nvSpPr>
            <p:spPr>
              <a:xfrm>
                <a:off x="8442348" y="3715194"/>
                <a:ext cx="296701" cy="176354"/>
              </a:xfrm>
              <a:prstGeom prst="chevron">
                <a:avLst>
                  <a:gd name="adj" fmla="val 37635"/>
                </a:avLst>
              </a:prstGeom>
              <a:solidFill>
                <a:srgbClr val="44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solidFill>
                    <a:schemeClr val="tx1"/>
                  </a:solidFill>
                  <a:latin typeface="+mj-lt"/>
                </a:endParaRPr>
              </a:p>
            </p:txBody>
          </p:sp>
        </p:grpSp>
        <p:sp>
          <p:nvSpPr>
            <p:cNvPr id="509" name="Textfeld 508"/>
            <p:cNvSpPr txBox="1"/>
            <p:nvPr/>
          </p:nvSpPr>
          <p:spPr>
            <a:xfrm>
              <a:off x="8508179" y="3695759"/>
              <a:ext cx="98656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900" dirty="0" smtClean="0">
                  <a:solidFill>
                    <a:srgbClr val="004994"/>
                  </a:solidFill>
                  <a:latin typeface="+mj-lt"/>
                  <a:ea typeface="Roboto" panose="02000000000000000000" pitchFamily="2" charset="0"/>
                </a:rPr>
                <a:t>WORKFLOW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858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36612" y="-1"/>
            <a:ext cx="7970958" cy="1119927"/>
          </a:xfrm>
        </p:spPr>
        <p:txBody>
          <a:bodyPr>
            <a:normAutofit/>
          </a:bodyPr>
          <a:lstStyle/>
          <a:p>
            <a:r>
              <a:rPr lang="de-DE" sz="4400" dirty="0" smtClean="0"/>
              <a:t>Automatische Belegerkennung</a:t>
            </a:r>
            <a:endParaRPr lang="de-DE" sz="4400" dirty="0"/>
          </a:p>
        </p:txBody>
      </p:sp>
      <p:sp>
        <p:nvSpPr>
          <p:cNvPr id="484" name="Inhaltsplatzhalter 6"/>
          <p:cNvSpPr>
            <a:spLocks noGrp="1"/>
          </p:cNvSpPr>
          <p:nvPr>
            <p:ph idx="1"/>
          </p:nvPr>
        </p:nvSpPr>
        <p:spPr>
          <a:xfrm>
            <a:off x="4781626" y="1600199"/>
            <a:ext cx="6874986" cy="4873625"/>
          </a:xfrm>
        </p:spPr>
        <p:txBody>
          <a:bodyPr>
            <a:noAutofit/>
          </a:bodyPr>
          <a:lstStyle/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Erkennung unterschiedlicher Rechnungsdokumentarten</a:t>
            </a:r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Aktive Nutzung der Stamm- und Bewegungsdaten aus ERP</a:t>
            </a:r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Automatisches Erkennen von Zahlungsbedingungen</a:t>
            </a:r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Plausibilitäts- und </a:t>
            </a:r>
            <a:r>
              <a:rPr lang="de-DE" sz="2000" dirty="0" err="1"/>
              <a:t>Complianceprüfung</a:t>
            </a:r>
            <a:r>
              <a:rPr lang="de-DE" sz="2000" dirty="0"/>
              <a:t> der </a:t>
            </a:r>
            <a:r>
              <a:rPr lang="de-DE" sz="2000" dirty="0" smtClean="0"/>
              <a:t>erkannten Daten</a:t>
            </a:r>
            <a:endParaRPr lang="de-DE" sz="2000" dirty="0"/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Unterscheidung von Buchungskreisen</a:t>
            </a:r>
          </a:p>
          <a:p>
            <a:pPr lvl="0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Verarbeitung von MM- oder </a:t>
            </a:r>
            <a:r>
              <a:rPr lang="de-DE" sz="2000" dirty="0" smtClean="0"/>
              <a:t>FI-Rechnungen</a:t>
            </a:r>
            <a:endParaRPr lang="de-DE" sz="2000" dirty="0"/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Effiziente manuelle Kontrolle der ausgelesenen Informationen </a:t>
            </a:r>
          </a:p>
        </p:txBody>
      </p:sp>
      <p:grpSp>
        <p:nvGrpSpPr>
          <p:cNvPr id="485" name="Gruppieren 484"/>
          <p:cNvGrpSpPr/>
          <p:nvPr/>
        </p:nvGrpSpPr>
        <p:grpSpPr>
          <a:xfrm>
            <a:off x="973934" y="1697408"/>
            <a:ext cx="3225243" cy="3106800"/>
            <a:chOff x="-321930" y="709140"/>
            <a:chExt cx="3022847" cy="3106800"/>
          </a:xfrm>
          <a:effectLst>
            <a:outerShdw blurRad="63500" dist="50800" dir="7200000" algn="ctr" rotWithShape="0">
              <a:schemeClr val="tx1">
                <a:alpha val="25000"/>
              </a:schemeClr>
            </a:outerShdw>
          </a:effectLst>
        </p:grpSpPr>
        <p:sp>
          <p:nvSpPr>
            <p:cNvPr id="486" name="Rechteck 485"/>
            <p:cNvSpPr/>
            <p:nvPr/>
          </p:nvSpPr>
          <p:spPr>
            <a:xfrm>
              <a:off x="2116840" y="1051411"/>
              <a:ext cx="308829" cy="21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>
                <a:latin typeface="+mj-lt"/>
              </a:endParaRPr>
            </a:p>
          </p:txBody>
        </p:sp>
        <p:sp>
          <p:nvSpPr>
            <p:cNvPr id="487" name="Rechteck 486"/>
            <p:cNvSpPr/>
            <p:nvPr/>
          </p:nvSpPr>
          <p:spPr>
            <a:xfrm>
              <a:off x="-321930" y="709140"/>
              <a:ext cx="2499466" cy="3106800"/>
            </a:xfrm>
            <a:prstGeom prst="rect">
              <a:avLst/>
            </a:prstGeom>
            <a:gradFill flip="none" rotWithShape="1">
              <a:gsLst>
                <a:gs pos="0">
                  <a:srgbClr val="E0E0E0"/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38100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>
                <a:latin typeface="+mj-lt"/>
              </a:endParaRPr>
            </a:p>
          </p:txBody>
        </p:sp>
        <p:sp>
          <p:nvSpPr>
            <p:cNvPr id="488" name="Eingekerbter Richtungspfeil 252"/>
            <p:cNvSpPr>
              <a:spLocks/>
            </p:cNvSpPr>
            <p:nvPr/>
          </p:nvSpPr>
          <p:spPr>
            <a:xfrm>
              <a:off x="2232917" y="889411"/>
              <a:ext cx="468000" cy="540000"/>
            </a:xfrm>
            <a:prstGeom prst="chevron">
              <a:avLst>
                <a:gd name="adj" fmla="val 44125"/>
              </a:avLst>
            </a:prstGeom>
            <a:gradFill>
              <a:gsLst>
                <a:gs pos="36000">
                  <a:srgbClr val="D5D5D5"/>
                </a:gs>
                <a:gs pos="100000">
                  <a:schemeClr val="bg1">
                    <a:lumMod val="85000"/>
                  </a:schemeClr>
                </a:gs>
              </a:gsLst>
              <a:lin ang="10800000" scaled="1"/>
            </a:gra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>
                <a:latin typeface="+mj-lt"/>
              </a:endParaRPr>
            </a:p>
          </p:txBody>
        </p:sp>
        <p:sp>
          <p:nvSpPr>
            <p:cNvPr id="489" name="Rechteck 488"/>
            <p:cNvSpPr/>
            <p:nvPr/>
          </p:nvSpPr>
          <p:spPr>
            <a:xfrm>
              <a:off x="2044832" y="1069411"/>
              <a:ext cx="504056" cy="180000"/>
            </a:xfrm>
            <a:prstGeom prst="rect">
              <a:avLst/>
            </a:prstGeom>
            <a:gradFill>
              <a:gsLst>
                <a:gs pos="3000">
                  <a:srgbClr val="D5D5D5"/>
                </a:gs>
                <a:gs pos="100000">
                  <a:srgbClr val="E0E0E0"/>
                </a:gs>
              </a:gsLst>
              <a:lin ang="108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>
                <a:latin typeface="+mj-lt"/>
              </a:endParaRPr>
            </a:p>
          </p:txBody>
        </p:sp>
      </p:grpSp>
      <p:sp>
        <p:nvSpPr>
          <p:cNvPr id="490" name="Textfeld 489"/>
          <p:cNvSpPr txBox="1"/>
          <p:nvPr/>
        </p:nvSpPr>
        <p:spPr>
          <a:xfrm>
            <a:off x="1081083" y="1886395"/>
            <a:ext cx="2256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solidFill>
                  <a:srgbClr val="0080C8"/>
                </a:solidFill>
                <a:latin typeface="+mj-lt"/>
                <a:ea typeface="Roboto" panose="02000000000000000000" pitchFamily="2" charset="0"/>
              </a:rPr>
              <a:t>EXTRAKTION ALLER </a:t>
            </a:r>
          </a:p>
          <a:p>
            <a:r>
              <a:rPr lang="de-DE" sz="1000" b="1" dirty="0">
                <a:solidFill>
                  <a:srgbClr val="0080C8"/>
                </a:solidFill>
                <a:latin typeface="+mj-lt"/>
                <a:ea typeface="Roboto" panose="02000000000000000000" pitchFamily="2" charset="0"/>
              </a:rPr>
              <a:t>RELEVANTEN RECHNUNGSDATEN</a:t>
            </a:r>
          </a:p>
        </p:txBody>
      </p:sp>
      <p:sp>
        <p:nvSpPr>
          <p:cNvPr id="491" name="Pfeil nach rechts 490"/>
          <p:cNvSpPr>
            <a:spLocks noChangeAspect="1"/>
          </p:cNvSpPr>
          <p:nvPr/>
        </p:nvSpPr>
        <p:spPr>
          <a:xfrm rot="5400000">
            <a:off x="1875880" y="3337537"/>
            <a:ext cx="211832" cy="210244"/>
          </a:xfrm>
          <a:prstGeom prst="rightArrow">
            <a:avLst>
              <a:gd name="adj1" fmla="val 50000"/>
              <a:gd name="adj2" fmla="val 59954"/>
            </a:avLst>
          </a:prstGeom>
          <a:solidFill>
            <a:srgbClr val="7282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299">
              <a:latin typeface="+mj-lt"/>
            </a:endParaRPr>
          </a:p>
        </p:txBody>
      </p:sp>
      <p:grpSp>
        <p:nvGrpSpPr>
          <p:cNvPr id="492" name="Gruppieren 491"/>
          <p:cNvGrpSpPr/>
          <p:nvPr/>
        </p:nvGrpSpPr>
        <p:grpSpPr>
          <a:xfrm>
            <a:off x="1518922" y="3647715"/>
            <a:ext cx="1560451" cy="998425"/>
            <a:chOff x="2734081" y="3180941"/>
            <a:chExt cx="1462527" cy="998425"/>
          </a:xfrm>
        </p:grpSpPr>
        <p:grpSp>
          <p:nvGrpSpPr>
            <p:cNvPr id="493" name="Gruppieren 492"/>
            <p:cNvGrpSpPr>
              <a:grpSpLocks noChangeAspect="1"/>
            </p:cNvGrpSpPr>
            <p:nvPr/>
          </p:nvGrpSpPr>
          <p:grpSpPr>
            <a:xfrm>
              <a:off x="2734081" y="3180941"/>
              <a:ext cx="817502" cy="998425"/>
              <a:chOff x="3111887" y="2319254"/>
              <a:chExt cx="730003" cy="891562"/>
            </a:xfrm>
          </p:grpSpPr>
          <p:sp>
            <p:nvSpPr>
              <p:cNvPr id="500" name="Rechteck 499"/>
              <p:cNvSpPr/>
              <p:nvPr/>
            </p:nvSpPr>
            <p:spPr>
              <a:xfrm>
                <a:off x="3111887" y="2319254"/>
                <a:ext cx="730003" cy="89156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01" name="Rechteck 500"/>
              <p:cNvSpPr/>
              <p:nvPr/>
            </p:nvSpPr>
            <p:spPr>
              <a:xfrm>
                <a:off x="3183823" y="2386053"/>
                <a:ext cx="263280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02" name="Rechteck 501"/>
              <p:cNvSpPr/>
              <p:nvPr/>
            </p:nvSpPr>
            <p:spPr>
              <a:xfrm>
                <a:off x="3183823" y="2461039"/>
                <a:ext cx="263280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03" name="Rechteck 502"/>
              <p:cNvSpPr/>
              <p:nvPr/>
            </p:nvSpPr>
            <p:spPr>
              <a:xfrm>
                <a:off x="3183823" y="2665817"/>
                <a:ext cx="580412" cy="47869"/>
              </a:xfrm>
              <a:prstGeom prst="rect">
                <a:avLst/>
              </a:prstGeom>
              <a:solidFill>
                <a:srgbClr val="D0D5D7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04" name="Rechteck 503"/>
              <p:cNvSpPr/>
              <p:nvPr/>
            </p:nvSpPr>
            <p:spPr>
              <a:xfrm>
                <a:off x="3183823" y="2563986"/>
                <a:ext cx="388936" cy="47869"/>
              </a:xfrm>
              <a:prstGeom prst="rect">
                <a:avLst/>
              </a:prstGeom>
              <a:solidFill>
                <a:srgbClr val="D0D5D7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05" name="Rechteck 504"/>
              <p:cNvSpPr/>
              <p:nvPr/>
            </p:nvSpPr>
            <p:spPr>
              <a:xfrm>
                <a:off x="3183821" y="3069823"/>
                <a:ext cx="580412" cy="47869"/>
              </a:xfrm>
              <a:prstGeom prst="rect">
                <a:avLst/>
              </a:prstGeom>
              <a:solidFill>
                <a:srgbClr val="D0D5D7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06" name="Rechteck 505"/>
              <p:cNvSpPr/>
              <p:nvPr/>
            </p:nvSpPr>
            <p:spPr>
              <a:xfrm>
                <a:off x="3614644" y="2563987"/>
                <a:ext cx="149591" cy="47869"/>
              </a:xfrm>
              <a:prstGeom prst="rect">
                <a:avLst/>
              </a:prstGeom>
              <a:solidFill>
                <a:srgbClr val="D0D5D7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07" name="Rechteck 506"/>
              <p:cNvSpPr/>
              <p:nvPr/>
            </p:nvSpPr>
            <p:spPr>
              <a:xfrm>
                <a:off x="3183823" y="2741174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08" name="Rechteck 507"/>
              <p:cNvSpPr/>
              <p:nvPr/>
            </p:nvSpPr>
            <p:spPr>
              <a:xfrm>
                <a:off x="3390092" y="2741174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09" name="Rechteck 508"/>
              <p:cNvSpPr/>
              <p:nvPr/>
            </p:nvSpPr>
            <p:spPr>
              <a:xfrm>
                <a:off x="3590642" y="2741174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10" name="Rechteck 509"/>
              <p:cNvSpPr/>
              <p:nvPr/>
            </p:nvSpPr>
            <p:spPr>
              <a:xfrm>
                <a:off x="3183823" y="2818002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11" name="Rechteck 510"/>
              <p:cNvSpPr/>
              <p:nvPr/>
            </p:nvSpPr>
            <p:spPr>
              <a:xfrm>
                <a:off x="3390092" y="2818002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12" name="Rechteck 511"/>
              <p:cNvSpPr/>
              <p:nvPr/>
            </p:nvSpPr>
            <p:spPr>
              <a:xfrm>
                <a:off x="3590642" y="2818002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13" name="Rechteck 512"/>
              <p:cNvSpPr/>
              <p:nvPr/>
            </p:nvSpPr>
            <p:spPr>
              <a:xfrm>
                <a:off x="3183823" y="2892270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14" name="Rechteck 513"/>
              <p:cNvSpPr/>
              <p:nvPr/>
            </p:nvSpPr>
            <p:spPr>
              <a:xfrm>
                <a:off x="3390092" y="2892270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15" name="Rechteck 514"/>
              <p:cNvSpPr/>
              <p:nvPr/>
            </p:nvSpPr>
            <p:spPr>
              <a:xfrm>
                <a:off x="3590642" y="2892270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16" name="Rechteck 515"/>
              <p:cNvSpPr/>
              <p:nvPr/>
            </p:nvSpPr>
            <p:spPr>
              <a:xfrm>
                <a:off x="3590642" y="2967312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</p:grpSp>
        <p:grpSp>
          <p:nvGrpSpPr>
            <p:cNvPr id="494" name="Gruppieren 493"/>
            <p:cNvGrpSpPr/>
            <p:nvPr/>
          </p:nvGrpSpPr>
          <p:grpSpPr>
            <a:xfrm>
              <a:off x="3631120" y="3343194"/>
              <a:ext cx="565488" cy="672684"/>
              <a:chOff x="3631120" y="3343194"/>
              <a:chExt cx="565488" cy="672684"/>
            </a:xfrm>
          </p:grpSpPr>
          <p:sp>
            <p:nvSpPr>
              <p:cNvPr id="495" name="Pfeil nach rechts 494"/>
              <p:cNvSpPr>
                <a:spLocks noChangeAspect="1"/>
              </p:cNvSpPr>
              <p:nvPr/>
            </p:nvSpPr>
            <p:spPr>
              <a:xfrm>
                <a:off x="3631120" y="3583768"/>
                <a:ext cx="209601" cy="194973"/>
              </a:xfrm>
              <a:prstGeom prst="rightArrow">
                <a:avLst>
                  <a:gd name="adj1" fmla="val 50000"/>
                  <a:gd name="adj2" fmla="val 59954"/>
                </a:avLst>
              </a:prstGeom>
              <a:solidFill>
                <a:srgbClr val="72828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496" name="Rechteck 495"/>
              <p:cNvSpPr>
                <a:spLocks noChangeAspect="1"/>
              </p:cNvSpPr>
              <p:nvPr/>
            </p:nvSpPr>
            <p:spPr>
              <a:xfrm>
                <a:off x="3914403" y="3343194"/>
                <a:ext cx="282205" cy="76598"/>
              </a:xfrm>
              <a:prstGeom prst="rect">
                <a:avLst/>
              </a:prstGeom>
              <a:solidFill>
                <a:srgbClr val="059E3C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497" name="Rechteck 496"/>
              <p:cNvSpPr>
                <a:spLocks noChangeAspect="1"/>
              </p:cNvSpPr>
              <p:nvPr/>
            </p:nvSpPr>
            <p:spPr>
              <a:xfrm>
                <a:off x="3914403" y="3483743"/>
                <a:ext cx="282205" cy="76598"/>
              </a:xfrm>
              <a:prstGeom prst="rect">
                <a:avLst/>
              </a:prstGeom>
              <a:solidFill>
                <a:srgbClr val="059E3C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498" name="Rechteck 497"/>
              <p:cNvSpPr>
                <a:spLocks noChangeAspect="1"/>
              </p:cNvSpPr>
              <p:nvPr/>
            </p:nvSpPr>
            <p:spPr>
              <a:xfrm>
                <a:off x="3914403" y="3623603"/>
                <a:ext cx="282205" cy="76598"/>
              </a:xfrm>
              <a:prstGeom prst="rect">
                <a:avLst/>
              </a:prstGeom>
              <a:solidFill>
                <a:srgbClr val="0C75BB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499" name="Rechteck 498"/>
              <p:cNvSpPr>
                <a:spLocks noChangeAspect="1"/>
              </p:cNvSpPr>
              <p:nvPr/>
            </p:nvSpPr>
            <p:spPr>
              <a:xfrm>
                <a:off x="3914403" y="3939280"/>
                <a:ext cx="282205" cy="76598"/>
              </a:xfrm>
              <a:prstGeom prst="rect">
                <a:avLst/>
              </a:prstGeom>
              <a:solidFill>
                <a:srgbClr val="0C75BB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</p:grpSp>
      </p:grpSp>
      <p:grpSp>
        <p:nvGrpSpPr>
          <p:cNvPr id="517" name="Gruppieren 516"/>
          <p:cNvGrpSpPr/>
          <p:nvPr/>
        </p:nvGrpSpPr>
        <p:grpSpPr>
          <a:xfrm>
            <a:off x="2236563" y="2633346"/>
            <a:ext cx="569781" cy="637272"/>
            <a:chOff x="3451722" y="2166574"/>
            <a:chExt cx="534025" cy="637272"/>
          </a:xfrm>
        </p:grpSpPr>
        <p:grpSp>
          <p:nvGrpSpPr>
            <p:cNvPr id="518" name="Gruppieren 517"/>
            <p:cNvGrpSpPr/>
            <p:nvPr/>
          </p:nvGrpSpPr>
          <p:grpSpPr>
            <a:xfrm>
              <a:off x="3488668" y="2196758"/>
              <a:ext cx="497079" cy="607088"/>
              <a:chOff x="4069849" y="1449734"/>
              <a:chExt cx="439200" cy="536400"/>
            </a:xfrm>
          </p:grpSpPr>
          <p:sp>
            <p:nvSpPr>
              <p:cNvPr id="520" name="Rechteck 519"/>
              <p:cNvSpPr/>
              <p:nvPr/>
            </p:nvSpPr>
            <p:spPr>
              <a:xfrm>
                <a:off x="4069849" y="1449734"/>
                <a:ext cx="439200" cy="5364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grpSp>
            <p:nvGrpSpPr>
              <p:cNvPr id="521" name="Gruppieren 520"/>
              <p:cNvGrpSpPr/>
              <p:nvPr/>
            </p:nvGrpSpPr>
            <p:grpSpPr>
              <a:xfrm>
                <a:off x="4113127" y="1489923"/>
                <a:ext cx="349503" cy="455547"/>
                <a:chOff x="4113127" y="1489923"/>
                <a:chExt cx="349503" cy="455547"/>
              </a:xfrm>
              <a:solidFill>
                <a:srgbClr val="44585E"/>
              </a:solidFill>
            </p:grpSpPr>
            <p:sp>
              <p:nvSpPr>
                <p:cNvPr id="522" name="Rechteck 521"/>
                <p:cNvSpPr/>
                <p:nvPr/>
              </p:nvSpPr>
              <p:spPr>
                <a:xfrm>
                  <a:off x="4113128" y="1489923"/>
                  <a:ext cx="1584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23" name="Rechteck 522"/>
                <p:cNvSpPr/>
                <p:nvPr/>
              </p:nvSpPr>
              <p:spPr>
                <a:xfrm>
                  <a:off x="4113128" y="1535037"/>
                  <a:ext cx="1584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24" name="Rechteck 523"/>
                <p:cNvSpPr/>
                <p:nvPr/>
              </p:nvSpPr>
              <p:spPr>
                <a:xfrm>
                  <a:off x="4113128" y="1599660"/>
                  <a:ext cx="2340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25" name="Rechteck 524"/>
                <p:cNvSpPr/>
                <p:nvPr/>
              </p:nvSpPr>
              <p:spPr>
                <a:xfrm>
                  <a:off x="4113127" y="1916670"/>
                  <a:ext cx="3492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26" name="Rechteck 525"/>
                <p:cNvSpPr/>
                <p:nvPr/>
              </p:nvSpPr>
              <p:spPr>
                <a:xfrm>
                  <a:off x="4372328" y="1599660"/>
                  <a:ext cx="900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27" name="Rechteck 526"/>
                <p:cNvSpPr/>
                <p:nvPr/>
              </p:nvSpPr>
              <p:spPr>
                <a:xfrm>
                  <a:off x="4113127" y="1759066"/>
                  <a:ext cx="11769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28" name="Rechteck 527"/>
                <p:cNvSpPr/>
                <p:nvPr/>
              </p:nvSpPr>
              <p:spPr>
                <a:xfrm>
                  <a:off x="4113128" y="1712759"/>
                  <a:ext cx="139956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29" name="Rechteck 528"/>
                <p:cNvSpPr/>
                <p:nvPr/>
              </p:nvSpPr>
              <p:spPr>
                <a:xfrm>
                  <a:off x="4113127" y="1668226"/>
                  <a:ext cx="159041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30" name="Rechteck 529"/>
                <p:cNvSpPr/>
                <p:nvPr/>
              </p:nvSpPr>
              <p:spPr>
                <a:xfrm>
                  <a:off x="4306770" y="1759066"/>
                  <a:ext cx="15586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31" name="Rechteck 530"/>
                <p:cNvSpPr/>
                <p:nvPr/>
              </p:nvSpPr>
              <p:spPr>
                <a:xfrm>
                  <a:off x="4306770" y="1712759"/>
                  <a:ext cx="11451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32" name="Rechteck 531"/>
                <p:cNvSpPr/>
                <p:nvPr/>
              </p:nvSpPr>
              <p:spPr>
                <a:xfrm>
                  <a:off x="4306770" y="1668226"/>
                  <a:ext cx="15586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33" name="Rechteck 532"/>
                <p:cNvSpPr/>
                <p:nvPr/>
              </p:nvSpPr>
              <p:spPr>
                <a:xfrm>
                  <a:off x="4306770" y="1809082"/>
                  <a:ext cx="82701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34" name="Rechteck 533"/>
                <p:cNvSpPr/>
                <p:nvPr/>
              </p:nvSpPr>
              <p:spPr>
                <a:xfrm>
                  <a:off x="4113127" y="1852931"/>
                  <a:ext cx="104967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35" name="Rechteck 534"/>
                <p:cNvSpPr/>
                <p:nvPr/>
              </p:nvSpPr>
              <p:spPr>
                <a:xfrm>
                  <a:off x="4113128" y="1806624"/>
                  <a:ext cx="146318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</p:grpSp>
        <p:sp>
          <p:nvSpPr>
            <p:cNvPr id="519" name="Ellipse 518"/>
            <p:cNvSpPr>
              <a:spLocks noChangeAspect="1"/>
            </p:cNvSpPr>
            <p:nvPr/>
          </p:nvSpPr>
          <p:spPr>
            <a:xfrm>
              <a:off x="3451722" y="2166574"/>
              <a:ext cx="139461" cy="138530"/>
            </a:xfrm>
            <a:prstGeom prst="ellipse">
              <a:avLst/>
            </a:prstGeom>
            <a:solidFill>
              <a:srgbClr val="0049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700" dirty="0">
                  <a:latin typeface="+mj-lt"/>
                  <a:ea typeface="Roboto Medium" panose="02000000000000000000" pitchFamily="2" charset="0"/>
                </a:rPr>
                <a:t>C</a:t>
              </a:r>
            </a:p>
          </p:txBody>
        </p:sp>
      </p:grpSp>
      <p:grpSp>
        <p:nvGrpSpPr>
          <p:cNvPr id="536" name="Gruppieren 535"/>
          <p:cNvGrpSpPr>
            <a:grpSpLocks noChangeAspect="1"/>
          </p:cNvGrpSpPr>
          <p:nvPr/>
        </p:nvGrpSpPr>
        <p:grpSpPr>
          <a:xfrm>
            <a:off x="1691819" y="2633347"/>
            <a:ext cx="568793" cy="637273"/>
            <a:chOff x="5011200" y="1425337"/>
            <a:chExt cx="471026" cy="563070"/>
          </a:xfrm>
        </p:grpSpPr>
        <p:grpSp>
          <p:nvGrpSpPr>
            <p:cNvPr id="537" name="Gruppieren 536"/>
            <p:cNvGrpSpPr/>
            <p:nvPr/>
          </p:nvGrpSpPr>
          <p:grpSpPr>
            <a:xfrm>
              <a:off x="5043026" y="1452007"/>
              <a:ext cx="439200" cy="536400"/>
              <a:chOff x="5043026" y="1449734"/>
              <a:chExt cx="439200" cy="536400"/>
            </a:xfrm>
          </p:grpSpPr>
          <p:sp>
            <p:nvSpPr>
              <p:cNvPr id="539" name="Rechteck 538"/>
              <p:cNvSpPr/>
              <p:nvPr/>
            </p:nvSpPr>
            <p:spPr>
              <a:xfrm>
                <a:off x="5043026" y="1449734"/>
                <a:ext cx="439200" cy="5364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grpSp>
            <p:nvGrpSpPr>
              <p:cNvPr id="540" name="Gruppieren 539"/>
              <p:cNvGrpSpPr/>
              <p:nvPr/>
            </p:nvGrpSpPr>
            <p:grpSpPr>
              <a:xfrm>
                <a:off x="5086304" y="1489923"/>
                <a:ext cx="349201" cy="441600"/>
                <a:chOff x="5086304" y="1489923"/>
                <a:chExt cx="349201" cy="441600"/>
              </a:xfrm>
            </p:grpSpPr>
            <p:sp>
              <p:nvSpPr>
                <p:cNvPr id="541" name="Rechteck 540"/>
                <p:cNvSpPr/>
                <p:nvPr/>
              </p:nvSpPr>
              <p:spPr>
                <a:xfrm>
                  <a:off x="5086305" y="1489923"/>
                  <a:ext cx="158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42" name="Rechteck 541"/>
                <p:cNvSpPr/>
                <p:nvPr/>
              </p:nvSpPr>
              <p:spPr>
                <a:xfrm>
                  <a:off x="5086305" y="1535037"/>
                  <a:ext cx="158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43" name="Rechteck 542"/>
                <p:cNvSpPr/>
                <p:nvPr/>
              </p:nvSpPr>
              <p:spPr>
                <a:xfrm>
                  <a:off x="5086305" y="1658505"/>
                  <a:ext cx="3492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44" name="Rechteck 543"/>
                <p:cNvSpPr/>
                <p:nvPr/>
              </p:nvSpPr>
              <p:spPr>
                <a:xfrm>
                  <a:off x="5086305" y="1597551"/>
                  <a:ext cx="2340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45" name="Rechteck 544"/>
                <p:cNvSpPr/>
                <p:nvPr/>
              </p:nvSpPr>
              <p:spPr>
                <a:xfrm>
                  <a:off x="5086304" y="1902723"/>
                  <a:ext cx="3492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46" name="Rechteck 545"/>
                <p:cNvSpPr/>
                <p:nvPr/>
              </p:nvSpPr>
              <p:spPr>
                <a:xfrm>
                  <a:off x="5345505" y="1597551"/>
                  <a:ext cx="900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47" name="Rechteck 546"/>
                <p:cNvSpPr/>
                <p:nvPr/>
              </p:nvSpPr>
              <p:spPr>
                <a:xfrm>
                  <a:off x="5086305" y="1703843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48" name="Rechteck 547"/>
                <p:cNvSpPr/>
                <p:nvPr/>
              </p:nvSpPr>
              <p:spPr>
                <a:xfrm>
                  <a:off x="5331105" y="1703843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49" name="Rechteck 548"/>
                <p:cNvSpPr/>
                <p:nvPr/>
              </p:nvSpPr>
              <p:spPr>
                <a:xfrm>
                  <a:off x="5208705" y="1703843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50" name="Rechteck 549"/>
                <p:cNvSpPr/>
                <p:nvPr/>
              </p:nvSpPr>
              <p:spPr>
                <a:xfrm>
                  <a:off x="5086305" y="1750092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51" name="Rechteck 550"/>
                <p:cNvSpPr/>
                <p:nvPr/>
              </p:nvSpPr>
              <p:spPr>
                <a:xfrm>
                  <a:off x="5331105" y="1750092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52" name="Rechteck 551"/>
                <p:cNvSpPr/>
                <p:nvPr/>
              </p:nvSpPr>
              <p:spPr>
                <a:xfrm>
                  <a:off x="5208705" y="1750092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53" name="Rechteck 552"/>
                <p:cNvSpPr/>
                <p:nvPr/>
              </p:nvSpPr>
              <p:spPr>
                <a:xfrm>
                  <a:off x="5086305" y="1796807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54" name="Rechteck 553"/>
                <p:cNvSpPr/>
                <p:nvPr/>
              </p:nvSpPr>
              <p:spPr>
                <a:xfrm>
                  <a:off x="5331105" y="1796807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55" name="Rechteck 554"/>
                <p:cNvSpPr/>
                <p:nvPr/>
              </p:nvSpPr>
              <p:spPr>
                <a:xfrm>
                  <a:off x="5208705" y="1796807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56" name="Rechteck 555"/>
                <p:cNvSpPr/>
                <p:nvPr/>
              </p:nvSpPr>
              <p:spPr>
                <a:xfrm>
                  <a:off x="5331105" y="1842145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</p:grpSp>
        <p:sp>
          <p:nvSpPr>
            <p:cNvPr id="538" name="Ellipse 537"/>
            <p:cNvSpPr>
              <a:spLocks noChangeAspect="1"/>
            </p:cNvSpPr>
            <p:nvPr/>
          </p:nvSpPr>
          <p:spPr>
            <a:xfrm>
              <a:off x="5011200" y="1425337"/>
              <a:ext cx="123222" cy="122400"/>
            </a:xfrm>
            <a:prstGeom prst="ellipse">
              <a:avLst/>
            </a:prstGeom>
            <a:solidFill>
              <a:srgbClr val="0049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700" dirty="0">
                  <a:latin typeface="+mj-lt"/>
                  <a:ea typeface="Roboto Medium" panose="02000000000000000000" pitchFamily="2" charset="0"/>
                </a:rPr>
                <a:t>B</a:t>
              </a:r>
            </a:p>
          </p:txBody>
        </p:sp>
      </p:grpSp>
      <p:grpSp>
        <p:nvGrpSpPr>
          <p:cNvPr id="557" name="Gruppieren 556"/>
          <p:cNvGrpSpPr/>
          <p:nvPr/>
        </p:nvGrpSpPr>
        <p:grpSpPr>
          <a:xfrm>
            <a:off x="1147056" y="2633344"/>
            <a:ext cx="565678" cy="636417"/>
            <a:chOff x="2362217" y="2166571"/>
            <a:chExt cx="530180" cy="636417"/>
          </a:xfrm>
        </p:grpSpPr>
        <p:grpSp>
          <p:nvGrpSpPr>
            <p:cNvPr id="558" name="Gruppieren 557"/>
            <p:cNvGrpSpPr/>
            <p:nvPr/>
          </p:nvGrpSpPr>
          <p:grpSpPr>
            <a:xfrm>
              <a:off x="2395318" y="2195900"/>
              <a:ext cx="497079" cy="607088"/>
              <a:chOff x="4069849" y="1449734"/>
              <a:chExt cx="439200" cy="536400"/>
            </a:xfrm>
          </p:grpSpPr>
          <p:sp>
            <p:nvSpPr>
              <p:cNvPr id="560" name="Rechteck 559"/>
              <p:cNvSpPr/>
              <p:nvPr/>
            </p:nvSpPr>
            <p:spPr>
              <a:xfrm>
                <a:off x="4069849" y="1449734"/>
                <a:ext cx="439200" cy="5364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grpSp>
            <p:nvGrpSpPr>
              <p:cNvPr id="561" name="Gruppieren 560"/>
              <p:cNvGrpSpPr/>
              <p:nvPr/>
            </p:nvGrpSpPr>
            <p:grpSpPr>
              <a:xfrm>
                <a:off x="4113127" y="1489923"/>
                <a:ext cx="349201" cy="443640"/>
                <a:chOff x="4113127" y="1489923"/>
                <a:chExt cx="349201" cy="443640"/>
              </a:xfrm>
              <a:solidFill>
                <a:srgbClr val="44585E"/>
              </a:solidFill>
            </p:grpSpPr>
            <p:sp>
              <p:nvSpPr>
                <p:cNvPr id="562" name="Rechteck 561"/>
                <p:cNvSpPr/>
                <p:nvPr/>
              </p:nvSpPr>
              <p:spPr>
                <a:xfrm>
                  <a:off x="4113128" y="1489923"/>
                  <a:ext cx="1584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63" name="Rechteck 562"/>
                <p:cNvSpPr/>
                <p:nvPr/>
              </p:nvSpPr>
              <p:spPr>
                <a:xfrm>
                  <a:off x="4113128" y="1535037"/>
                  <a:ext cx="1584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64" name="Rechteck 563"/>
                <p:cNvSpPr/>
                <p:nvPr/>
              </p:nvSpPr>
              <p:spPr>
                <a:xfrm>
                  <a:off x="4113128" y="1651226"/>
                  <a:ext cx="3492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65" name="Rechteck 564"/>
                <p:cNvSpPr/>
                <p:nvPr/>
              </p:nvSpPr>
              <p:spPr>
                <a:xfrm>
                  <a:off x="4113128" y="1594557"/>
                  <a:ext cx="2340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66" name="Rechteck 565"/>
                <p:cNvSpPr/>
                <p:nvPr/>
              </p:nvSpPr>
              <p:spPr>
                <a:xfrm>
                  <a:off x="4113127" y="1904763"/>
                  <a:ext cx="3492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67" name="Rechteck 566"/>
                <p:cNvSpPr/>
                <p:nvPr/>
              </p:nvSpPr>
              <p:spPr>
                <a:xfrm>
                  <a:off x="4370627" y="1594557"/>
                  <a:ext cx="900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68" name="Rechteck 567"/>
                <p:cNvSpPr/>
                <p:nvPr/>
              </p:nvSpPr>
              <p:spPr>
                <a:xfrm>
                  <a:off x="4113128" y="1708471"/>
                  <a:ext cx="8588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69" name="Rechteck 568"/>
                <p:cNvSpPr/>
                <p:nvPr/>
              </p:nvSpPr>
              <p:spPr>
                <a:xfrm>
                  <a:off x="4219756" y="1708471"/>
                  <a:ext cx="24174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70" name="Rechteck 569"/>
                <p:cNvSpPr/>
                <p:nvPr/>
              </p:nvSpPr>
              <p:spPr>
                <a:xfrm>
                  <a:off x="4113128" y="1754216"/>
                  <a:ext cx="8588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71" name="Rechteck 570"/>
                <p:cNvSpPr/>
                <p:nvPr/>
              </p:nvSpPr>
              <p:spPr>
                <a:xfrm>
                  <a:off x="4219757" y="1754216"/>
                  <a:ext cx="168583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72" name="Rechteck 571"/>
                <p:cNvSpPr/>
                <p:nvPr/>
              </p:nvSpPr>
              <p:spPr>
                <a:xfrm>
                  <a:off x="4113128" y="1799813"/>
                  <a:ext cx="8588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73" name="Rechteck 572"/>
                <p:cNvSpPr/>
                <p:nvPr/>
              </p:nvSpPr>
              <p:spPr>
                <a:xfrm>
                  <a:off x="4219757" y="1799813"/>
                  <a:ext cx="24174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74" name="Rechteck 573"/>
                <p:cNvSpPr/>
                <p:nvPr/>
              </p:nvSpPr>
              <p:spPr>
                <a:xfrm>
                  <a:off x="4113128" y="1845017"/>
                  <a:ext cx="8588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75" name="Rechteck 574"/>
                <p:cNvSpPr/>
                <p:nvPr/>
              </p:nvSpPr>
              <p:spPr>
                <a:xfrm>
                  <a:off x="4219757" y="1845017"/>
                  <a:ext cx="143137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</p:grpSp>
        <p:sp>
          <p:nvSpPr>
            <p:cNvPr id="559" name="Ellipse 558"/>
            <p:cNvSpPr>
              <a:spLocks noChangeAspect="1"/>
            </p:cNvSpPr>
            <p:nvPr/>
          </p:nvSpPr>
          <p:spPr>
            <a:xfrm>
              <a:off x="2362217" y="2166571"/>
              <a:ext cx="139460" cy="138530"/>
            </a:xfrm>
            <a:prstGeom prst="ellipse">
              <a:avLst/>
            </a:prstGeom>
            <a:solidFill>
              <a:srgbClr val="0049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700" dirty="0">
                  <a:latin typeface="+mj-lt"/>
                  <a:ea typeface="Roboto Medium" panose="02000000000000000000" pitchFamily="2" charset="0"/>
                </a:rPr>
                <a:t>A</a:t>
              </a:r>
            </a:p>
          </p:txBody>
        </p:sp>
      </p:grpSp>
      <p:grpSp>
        <p:nvGrpSpPr>
          <p:cNvPr id="576" name="Gruppieren 575"/>
          <p:cNvGrpSpPr/>
          <p:nvPr/>
        </p:nvGrpSpPr>
        <p:grpSpPr>
          <a:xfrm>
            <a:off x="2787929" y="2633347"/>
            <a:ext cx="568793" cy="637273"/>
            <a:chOff x="4003088" y="2166574"/>
            <a:chExt cx="533099" cy="637273"/>
          </a:xfrm>
        </p:grpSpPr>
        <p:grpSp>
          <p:nvGrpSpPr>
            <p:cNvPr id="577" name="Gruppieren 576"/>
            <p:cNvGrpSpPr/>
            <p:nvPr/>
          </p:nvGrpSpPr>
          <p:grpSpPr>
            <a:xfrm>
              <a:off x="4039108" y="2196759"/>
              <a:ext cx="497079" cy="607088"/>
              <a:chOff x="4039108" y="2196759"/>
              <a:chExt cx="497079" cy="607088"/>
            </a:xfrm>
          </p:grpSpPr>
          <p:sp>
            <p:nvSpPr>
              <p:cNvPr id="579" name="Rechteck 578"/>
              <p:cNvSpPr/>
              <p:nvPr/>
            </p:nvSpPr>
            <p:spPr>
              <a:xfrm>
                <a:off x="4039108" y="2196759"/>
                <a:ext cx="497079" cy="607088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80" name="Rechteck 579"/>
              <p:cNvSpPr/>
              <p:nvPr/>
            </p:nvSpPr>
            <p:spPr>
              <a:xfrm>
                <a:off x="4088090" y="2242244"/>
                <a:ext cx="179275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81" name="Rechteck 580"/>
              <p:cNvSpPr/>
              <p:nvPr/>
            </p:nvSpPr>
            <p:spPr>
              <a:xfrm>
                <a:off x="4088090" y="2293303"/>
                <a:ext cx="179275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82" name="Rechteck 581"/>
              <p:cNvSpPr/>
              <p:nvPr/>
            </p:nvSpPr>
            <p:spPr>
              <a:xfrm>
                <a:off x="4088090" y="2433042"/>
                <a:ext cx="395219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83" name="Rechteck 582"/>
              <p:cNvSpPr/>
              <p:nvPr/>
            </p:nvSpPr>
            <p:spPr>
              <a:xfrm>
                <a:off x="4088090" y="2364055"/>
                <a:ext cx="264837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584" name="Rechteck 583"/>
              <p:cNvSpPr/>
              <p:nvPr/>
            </p:nvSpPr>
            <p:spPr>
              <a:xfrm>
                <a:off x="4381448" y="2364055"/>
                <a:ext cx="101861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grpSp>
            <p:nvGrpSpPr>
              <p:cNvPr id="585" name="Gruppieren 584"/>
              <p:cNvGrpSpPr/>
              <p:nvPr/>
            </p:nvGrpSpPr>
            <p:grpSpPr>
              <a:xfrm>
                <a:off x="4088089" y="2503553"/>
                <a:ext cx="395220" cy="32595"/>
                <a:chOff x="4088089" y="2499743"/>
                <a:chExt cx="395220" cy="32595"/>
              </a:xfrm>
            </p:grpSpPr>
            <p:sp>
              <p:nvSpPr>
                <p:cNvPr id="602" name="Rechteck 601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603" name="Rechteck 602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604" name="Rechteck 603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  <p:grpSp>
            <p:nvGrpSpPr>
              <p:cNvPr id="586" name="Gruppieren 585"/>
              <p:cNvGrpSpPr/>
              <p:nvPr/>
            </p:nvGrpSpPr>
            <p:grpSpPr>
              <a:xfrm>
                <a:off x="4088089" y="2555026"/>
                <a:ext cx="395220" cy="32595"/>
                <a:chOff x="4088089" y="2499743"/>
                <a:chExt cx="395220" cy="32595"/>
              </a:xfrm>
            </p:grpSpPr>
            <p:sp>
              <p:nvSpPr>
                <p:cNvPr id="599" name="Rechteck 598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600" name="Rechteck 599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601" name="Rechteck 600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  <p:grpSp>
            <p:nvGrpSpPr>
              <p:cNvPr id="587" name="Gruppieren 586"/>
              <p:cNvGrpSpPr/>
              <p:nvPr/>
            </p:nvGrpSpPr>
            <p:grpSpPr>
              <a:xfrm>
                <a:off x="4088089" y="2606499"/>
                <a:ext cx="395220" cy="32595"/>
                <a:chOff x="4088089" y="2499743"/>
                <a:chExt cx="395220" cy="32595"/>
              </a:xfrm>
            </p:grpSpPr>
            <p:sp>
              <p:nvSpPr>
                <p:cNvPr id="596" name="Rechteck 595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597" name="Rechteck 596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98" name="Rechteck 597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  <p:grpSp>
            <p:nvGrpSpPr>
              <p:cNvPr id="588" name="Gruppieren 587"/>
              <p:cNvGrpSpPr/>
              <p:nvPr/>
            </p:nvGrpSpPr>
            <p:grpSpPr>
              <a:xfrm>
                <a:off x="4088089" y="2657972"/>
                <a:ext cx="395220" cy="32595"/>
                <a:chOff x="4088089" y="2499743"/>
                <a:chExt cx="395220" cy="32595"/>
              </a:xfrm>
            </p:grpSpPr>
            <p:sp>
              <p:nvSpPr>
                <p:cNvPr id="593" name="Rechteck 592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594" name="Rechteck 593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95" name="Rechteck 594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  <p:grpSp>
            <p:nvGrpSpPr>
              <p:cNvPr id="589" name="Gruppieren 588"/>
              <p:cNvGrpSpPr/>
              <p:nvPr/>
            </p:nvGrpSpPr>
            <p:grpSpPr>
              <a:xfrm>
                <a:off x="4088089" y="2709444"/>
                <a:ext cx="395220" cy="32595"/>
                <a:chOff x="4088089" y="2499743"/>
                <a:chExt cx="395220" cy="32595"/>
              </a:xfrm>
            </p:grpSpPr>
            <p:sp>
              <p:nvSpPr>
                <p:cNvPr id="590" name="Rechteck 589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591" name="Rechteck 590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592" name="Rechteck 591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</p:grpSp>
        <p:sp>
          <p:nvSpPr>
            <p:cNvPr id="578" name="Ellipse 577"/>
            <p:cNvSpPr>
              <a:spLocks noChangeAspect="1"/>
            </p:cNvSpPr>
            <p:nvPr/>
          </p:nvSpPr>
          <p:spPr>
            <a:xfrm>
              <a:off x="4003088" y="2166574"/>
              <a:ext cx="139461" cy="138530"/>
            </a:xfrm>
            <a:prstGeom prst="ellipse">
              <a:avLst/>
            </a:prstGeom>
            <a:solidFill>
              <a:srgbClr val="0049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700" dirty="0">
                  <a:latin typeface="+mj-lt"/>
                  <a:ea typeface="Roboto Medium" panose="02000000000000000000" pitchFamily="2" charset="0"/>
                </a:rPr>
                <a:t>D</a:t>
              </a:r>
            </a:p>
          </p:txBody>
        </p:sp>
      </p:grpSp>
      <p:sp>
        <p:nvSpPr>
          <p:cNvPr id="606" name="Sechseck 605"/>
          <p:cNvSpPr>
            <a:spLocks noChangeAspect="1"/>
          </p:cNvSpPr>
          <p:nvPr/>
        </p:nvSpPr>
        <p:spPr>
          <a:xfrm>
            <a:off x="2949216" y="1309492"/>
            <a:ext cx="619755" cy="504000"/>
          </a:xfrm>
          <a:prstGeom prst="hexagon">
            <a:avLst>
              <a:gd name="adj" fmla="val 30042"/>
              <a:gd name="vf" fmla="val 115470"/>
            </a:avLst>
          </a:prstGeom>
          <a:gradFill>
            <a:gsLst>
              <a:gs pos="100000">
                <a:srgbClr val="981732"/>
              </a:gs>
              <a:gs pos="0">
                <a:srgbClr val="9C1720"/>
              </a:gs>
            </a:gsLst>
            <a:lin ang="2700000" scaled="0"/>
          </a:gradFill>
          <a:ln w="12700">
            <a:solidFill>
              <a:schemeClr val="bg1"/>
            </a:solidFill>
          </a:ln>
          <a:effectLst>
            <a:outerShdw blurRad="63500" dist="50800" dir="7200000" sx="91000" sy="91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+mj-lt"/>
                <a:ea typeface="Roboto Medium" panose="02000000000000000000" pitchFamily="2" charset="0"/>
              </a:rPr>
              <a:t>2</a:t>
            </a:r>
          </a:p>
        </p:txBody>
      </p:sp>
      <p:sp>
        <p:nvSpPr>
          <p:cNvPr id="607" name="Sechseck 606"/>
          <p:cNvSpPr>
            <a:spLocks noChangeAspect="1"/>
          </p:cNvSpPr>
          <p:nvPr/>
        </p:nvSpPr>
        <p:spPr>
          <a:xfrm>
            <a:off x="2958611" y="1309492"/>
            <a:ext cx="619755" cy="504000"/>
          </a:xfrm>
          <a:prstGeom prst="hexagon">
            <a:avLst>
              <a:gd name="adj" fmla="val 30042"/>
              <a:gd name="vf" fmla="val 115470"/>
            </a:avLst>
          </a:prstGeom>
          <a:gradFill>
            <a:gsLst>
              <a:gs pos="100000">
                <a:srgbClr val="2C4187"/>
              </a:gs>
              <a:gs pos="0">
                <a:srgbClr val="004994"/>
              </a:gs>
            </a:gsLst>
            <a:lin ang="2700000" scaled="0"/>
          </a:gradFill>
          <a:ln w="12700">
            <a:solidFill>
              <a:schemeClr val="bg1"/>
            </a:solidFill>
          </a:ln>
          <a:effectLst>
            <a:outerShdw blurRad="63500" dist="50800" dir="7200000" sx="91000" sy="91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>
              <a:latin typeface="+mj-lt"/>
              <a:ea typeface="Roboto Medium" panose="02000000000000000000" pitchFamily="2" charset="0"/>
            </a:endParaRPr>
          </a:p>
        </p:txBody>
      </p:sp>
      <p:sp>
        <p:nvSpPr>
          <p:cNvPr id="608" name="Textfeld 607"/>
          <p:cNvSpPr txBox="1"/>
          <p:nvPr/>
        </p:nvSpPr>
        <p:spPr>
          <a:xfrm>
            <a:off x="2966966" y="1336839"/>
            <a:ext cx="61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  <a:latin typeface="+mj-lt"/>
                <a:ea typeface="Roboto Medium" panose="02000000000000000000" pitchFamily="2" charset="0"/>
              </a:rPr>
              <a:t>2</a:t>
            </a:r>
            <a:endParaRPr lang="de-DE" sz="2000" dirty="0">
              <a:solidFill>
                <a:schemeClr val="bg1"/>
              </a:solidFill>
              <a:latin typeface="+mj-lt"/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05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Mathematische Datenprüfung </a:t>
            </a:r>
          </a:p>
        </p:txBody>
      </p:sp>
      <p:sp>
        <p:nvSpPr>
          <p:cNvPr id="185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de-DE" sz="2000" b="1" dirty="0" smtClean="0"/>
          </a:p>
          <a:p>
            <a:pPr marL="0" indent="0">
              <a:buNone/>
            </a:pPr>
            <a:endParaRPr lang="de-DE" sz="2000" b="1" dirty="0"/>
          </a:p>
          <a:p>
            <a:pPr marL="0" indent="0">
              <a:buNone/>
            </a:pPr>
            <a:r>
              <a:rPr lang="de-DE" sz="2000" b="1" dirty="0" smtClean="0"/>
              <a:t>Beispiele:</a:t>
            </a:r>
            <a:endParaRPr lang="de-DE" sz="2000" b="1" dirty="0" smtClean="0"/>
          </a:p>
          <a:p>
            <a:pPr marL="0" indent="0">
              <a:buNone/>
            </a:pPr>
            <a:r>
              <a:rPr lang="de-DE" sz="2000" dirty="0" smtClean="0"/>
              <a:t>Gesamtbetrag </a:t>
            </a:r>
            <a:r>
              <a:rPr lang="de-DE" sz="2000" dirty="0"/>
              <a:t>= Summe der Einzelbeträge</a:t>
            </a:r>
            <a:br>
              <a:rPr lang="de-DE" sz="2000" dirty="0"/>
            </a:br>
            <a:r>
              <a:rPr lang="de-DE" sz="2000" dirty="0" smtClean="0"/>
              <a:t>Zeilenbetrag </a:t>
            </a:r>
            <a:r>
              <a:rPr lang="de-DE" sz="2000" dirty="0"/>
              <a:t>= Multiplikation </a:t>
            </a:r>
            <a:r>
              <a:rPr lang="de-DE" sz="2000" dirty="0" smtClean="0"/>
              <a:t>der Einzelfaktoren </a:t>
            </a: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 smtClean="0"/>
              <a:t>Ggfs. </a:t>
            </a:r>
            <a:r>
              <a:rPr lang="de-DE" sz="2000" dirty="0"/>
              <a:t>auch automatische Korrektur </a:t>
            </a:r>
            <a:r>
              <a:rPr lang="de-DE" sz="2000" dirty="0" smtClean="0"/>
              <a:t>von</a:t>
            </a:r>
          </a:p>
          <a:p>
            <a:pPr marL="0" indent="0">
              <a:buNone/>
            </a:pPr>
            <a:r>
              <a:rPr lang="de-DE" sz="2000" dirty="0" smtClean="0"/>
              <a:t>OCR-Fehlern </a:t>
            </a:r>
            <a:r>
              <a:rPr lang="de-DE" sz="2000" dirty="0"/>
              <a:t>auf Basis solcher Prüfungen</a:t>
            </a:r>
          </a:p>
          <a:p>
            <a:pPr marL="0" indent="0">
              <a:buNone/>
            </a:pPr>
            <a:endParaRPr lang="de-DE" sz="1828" dirty="0"/>
          </a:p>
        </p:txBody>
      </p:sp>
      <p:pic>
        <p:nvPicPr>
          <p:cNvPr id="18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78262" y="1325563"/>
            <a:ext cx="3182052" cy="45010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1" b="1451"/>
          <a:stretch/>
        </p:blipFill>
        <p:spPr bwMode="auto">
          <a:xfrm>
            <a:off x="6778114" y="1438783"/>
            <a:ext cx="3180393" cy="4501065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66" name="Gruppieren 365"/>
          <p:cNvGrpSpPr/>
          <p:nvPr/>
        </p:nvGrpSpPr>
        <p:grpSpPr>
          <a:xfrm>
            <a:off x="8809967" y="2723616"/>
            <a:ext cx="1489303" cy="2866396"/>
            <a:chOff x="7541287" y="1665549"/>
            <a:chExt cx="1489303" cy="2866396"/>
          </a:xfrm>
        </p:grpSpPr>
        <p:pic>
          <p:nvPicPr>
            <p:cNvPr id="367" name="Picture 2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r="-11305"/>
            <a:stretch/>
          </p:blipFill>
          <p:spPr bwMode="auto">
            <a:xfrm>
              <a:off x="7541287" y="1665549"/>
              <a:ext cx="1391697" cy="2866396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rgbClr val="004994"/>
              </a:solidFill>
            </a:ln>
          </p:spPr>
        </p:pic>
        <p:sp>
          <p:nvSpPr>
            <p:cNvPr id="368" name="Textfeld 367"/>
            <p:cNvSpPr txBox="1"/>
            <p:nvPr/>
          </p:nvSpPr>
          <p:spPr>
            <a:xfrm>
              <a:off x="8670550" y="4179425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>
                  <a:solidFill>
                    <a:srgbClr val="004994"/>
                  </a:solidFill>
                </a:rPr>
                <a:t>=</a:t>
              </a:r>
            </a:p>
          </p:txBody>
        </p:sp>
        <p:sp>
          <p:nvSpPr>
            <p:cNvPr id="369" name="Textfeld 368"/>
            <p:cNvSpPr txBox="1"/>
            <p:nvPr/>
          </p:nvSpPr>
          <p:spPr>
            <a:xfrm>
              <a:off x="8670550" y="3612634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>
                  <a:solidFill>
                    <a:srgbClr val="004994"/>
                  </a:solidFill>
                </a:rPr>
                <a:t>+</a:t>
              </a:r>
            </a:p>
          </p:txBody>
        </p:sp>
        <p:sp>
          <p:nvSpPr>
            <p:cNvPr id="370" name="Textfeld 369"/>
            <p:cNvSpPr txBox="1"/>
            <p:nvPr/>
          </p:nvSpPr>
          <p:spPr>
            <a:xfrm>
              <a:off x="8670550" y="2163201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>
                  <a:solidFill>
                    <a:srgbClr val="004994"/>
                  </a:solidFill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252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Selbstlernende Systemoptimierung</a:t>
            </a:r>
          </a:p>
        </p:txBody>
      </p:sp>
      <p:sp>
        <p:nvSpPr>
          <p:cNvPr id="3" name="Rechteck 2"/>
          <p:cNvSpPr/>
          <p:nvPr/>
        </p:nvSpPr>
        <p:spPr>
          <a:xfrm>
            <a:off x="1008440" y="4330970"/>
            <a:ext cx="7848872" cy="1001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de-DE" sz="1969" b="1" dirty="0" smtClean="0">
                <a:ea typeface="Tahoma" panose="020B0604030504040204" pitchFamily="34" charset="0"/>
                <a:cs typeface="Tahoma" panose="020B0604030504040204" pitchFamily="34" charset="0"/>
              </a:rPr>
              <a:t>Vorteile der Systemoptimierung im </a:t>
            </a:r>
            <a:r>
              <a:rPr lang="de-DE" sz="1969" b="1" dirty="0">
                <a:ea typeface="Tahoma" panose="020B0604030504040204" pitchFamily="34" charset="0"/>
                <a:cs typeface="Tahoma" panose="020B0604030504040204" pitchFamily="34" charset="0"/>
              </a:rPr>
              <a:t>Hintergrund:</a:t>
            </a:r>
          </a:p>
          <a:p>
            <a:pPr>
              <a:spcBef>
                <a:spcPct val="0"/>
              </a:spcBef>
            </a:pPr>
            <a:r>
              <a:rPr lang="de-DE" sz="1969" dirty="0">
                <a:ea typeface="Tahoma" panose="020B0604030504040204" pitchFamily="34" charset="0"/>
                <a:cs typeface="Tahoma" panose="020B0604030504040204" pitchFamily="34" charset="0"/>
              </a:rPr>
              <a:t>Intelligentes Verwalten unterschiedlicher Layouts eines Kunden</a:t>
            </a:r>
          </a:p>
          <a:p>
            <a:pPr>
              <a:spcBef>
                <a:spcPct val="0"/>
              </a:spcBef>
            </a:pPr>
            <a:r>
              <a:rPr lang="de-DE" sz="1969" dirty="0">
                <a:ea typeface="Tahoma" panose="020B0604030504040204" pitchFamily="34" charset="0"/>
                <a:cs typeface="Tahoma" panose="020B0604030504040204" pitchFamily="34" charset="0"/>
              </a:rPr>
              <a:t>Manuelles </a:t>
            </a:r>
            <a:r>
              <a:rPr lang="de-DE" sz="1969" dirty="0" smtClean="0">
                <a:ea typeface="Tahoma" panose="020B0604030504040204" pitchFamily="34" charset="0"/>
                <a:cs typeface="Tahoma" panose="020B0604030504040204" pitchFamily="34" charset="0"/>
              </a:rPr>
              <a:t>kundenspezifisches </a:t>
            </a:r>
            <a:r>
              <a:rPr lang="de-DE" sz="1969" dirty="0">
                <a:ea typeface="Tahoma" panose="020B0604030504040204" pitchFamily="34" charset="0"/>
                <a:cs typeface="Tahoma" panose="020B0604030504040204" pitchFamily="34" charset="0"/>
              </a:rPr>
              <a:t>Training/Lernen entfällt</a:t>
            </a: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444011" y="1986652"/>
            <a:ext cx="0" cy="1574758"/>
          </a:xfrm>
          <a:prstGeom prst="line">
            <a:avLst/>
          </a:prstGeom>
          <a:noFill/>
          <a:ln w="19050">
            <a:solidFill>
              <a:srgbClr val="004994"/>
            </a:solidFill>
            <a:round/>
            <a:headEnd/>
            <a:tailEnd/>
          </a:ln>
        </p:spPr>
        <p:txBody>
          <a:bodyPr lIns="82287" tIns="41143" rIns="82287" bIns="41143"/>
          <a:lstStyle/>
          <a:p>
            <a:endParaRPr lang="de-DE" sz="4299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rot="5400000">
            <a:off x="1387509" y="2206126"/>
            <a:ext cx="438948" cy="0"/>
          </a:xfrm>
          <a:prstGeom prst="line">
            <a:avLst/>
          </a:prstGeom>
          <a:noFill/>
          <a:ln w="19050">
            <a:solidFill>
              <a:srgbClr val="004994"/>
            </a:solidFill>
            <a:round/>
            <a:headEnd/>
            <a:tailEnd type="triangle" w="med" len="med"/>
          </a:ln>
        </p:spPr>
        <p:txBody>
          <a:bodyPr lIns="82287" tIns="41143" rIns="82287" bIns="41143"/>
          <a:lstStyle/>
          <a:p>
            <a:endParaRPr lang="de-DE" sz="4299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flipH="1" flipV="1">
            <a:off x="1597462" y="1986022"/>
            <a:ext cx="5846548" cy="23467"/>
          </a:xfrm>
          <a:prstGeom prst="line">
            <a:avLst/>
          </a:prstGeom>
          <a:noFill/>
          <a:ln w="19050">
            <a:solidFill>
              <a:srgbClr val="004994"/>
            </a:solidFill>
            <a:round/>
            <a:headEnd/>
            <a:tailEnd/>
          </a:ln>
        </p:spPr>
        <p:txBody>
          <a:bodyPr lIns="82287" tIns="41143" rIns="82287" bIns="41143"/>
          <a:lstStyle/>
          <a:p>
            <a:endParaRPr lang="de-DE" sz="4299"/>
          </a:p>
        </p:txBody>
      </p:sp>
      <p:sp>
        <p:nvSpPr>
          <p:cNvPr id="8" name="Rectangle 127"/>
          <p:cNvSpPr>
            <a:spLocks noChangeArrowheads="1"/>
          </p:cNvSpPr>
          <p:nvPr/>
        </p:nvSpPr>
        <p:spPr bwMode="auto">
          <a:xfrm>
            <a:off x="990050" y="2484100"/>
            <a:ext cx="1297900" cy="1086679"/>
          </a:xfrm>
          <a:prstGeom prst="rect">
            <a:avLst/>
          </a:prstGeom>
          <a:solidFill>
            <a:srgbClr val="0080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 b="1">
              <a:solidFill>
                <a:srgbClr val="0000FF"/>
              </a:solidFill>
              <a:latin typeface="Arial" pitchFamily="34" charset="0"/>
            </a:endParaRPr>
          </a:p>
        </p:txBody>
      </p:sp>
      <p:sp>
        <p:nvSpPr>
          <p:cNvPr id="9" name="Text Box 128"/>
          <p:cNvSpPr txBox="1">
            <a:spLocks noChangeArrowheads="1"/>
          </p:cNvSpPr>
          <p:nvPr/>
        </p:nvSpPr>
        <p:spPr bwMode="auto">
          <a:xfrm>
            <a:off x="941379" y="2735663"/>
            <a:ext cx="1395242" cy="587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de-DE" sz="1400" b="1" dirty="0">
                <a:solidFill>
                  <a:schemeClr val="bg1"/>
                </a:solidFill>
              </a:rPr>
              <a:t>Automatische</a:t>
            </a:r>
          </a:p>
          <a:p>
            <a:pPr algn="ctr">
              <a:spcBef>
                <a:spcPct val="30000"/>
              </a:spcBef>
            </a:pPr>
            <a:r>
              <a:rPr lang="de-DE" sz="1400" b="1" dirty="0">
                <a:solidFill>
                  <a:schemeClr val="bg1"/>
                </a:solidFill>
              </a:rPr>
              <a:t>Analyse</a:t>
            </a:r>
          </a:p>
        </p:txBody>
      </p:sp>
      <p:grpSp>
        <p:nvGrpSpPr>
          <p:cNvPr id="14" name="Gruppieren 19"/>
          <p:cNvGrpSpPr/>
          <p:nvPr/>
        </p:nvGrpSpPr>
        <p:grpSpPr>
          <a:xfrm>
            <a:off x="5819325" y="2499050"/>
            <a:ext cx="1096956" cy="1004359"/>
            <a:chOff x="5182412" y="2818240"/>
            <a:chExt cx="1096956" cy="1339146"/>
          </a:xfrm>
        </p:grpSpPr>
        <p:sp>
          <p:nvSpPr>
            <p:cNvPr id="15" name="Rectangle 126"/>
            <p:cNvSpPr>
              <a:spLocks noChangeArrowheads="1"/>
            </p:cNvSpPr>
            <p:nvPr/>
          </p:nvSpPr>
          <p:spPr bwMode="auto">
            <a:xfrm>
              <a:off x="5182412" y="3956988"/>
              <a:ext cx="1096956" cy="20039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ctr" defTabSz="761961" eaLnBrk="0" hangingPunct="0">
                <a:lnSpc>
                  <a:spcPts val="1500"/>
                </a:lnSpc>
                <a:tabLst>
                  <a:tab pos="355582" algn="l"/>
                  <a:tab pos="711164" algn="l"/>
                  <a:tab pos="1079445" algn="l"/>
                </a:tabLst>
              </a:pPr>
              <a:r>
                <a:rPr lang="de-DE" sz="1200" dirty="0" smtClean="0"/>
                <a:t>Nachbearbeiter </a:t>
              </a:r>
            </a:p>
            <a:p>
              <a:pPr algn="ctr" defTabSz="761961" eaLnBrk="0" hangingPunct="0">
                <a:lnSpc>
                  <a:spcPts val="1500"/>
                </a:lnSpc>
                <a:tabLst>
                  <a:tab pos="355582" algn="l"/>
                  <a:tab pos="711164" algn="l"/>
                  <a:tab pos="1079445" algn="l"/>
                </a:tabLst>
              </a:pPr>
              <a:r>
                <a:rPr lang="de-DE" sz="1200" dirty="0" smtClean="0"/>
                <a:t>trägt Korrekturen ein </a:t>
              </a:r>
              <a:endParaRPr lang="de-DE" sz="1200" dirty="0"/>
            </a:p>
          </p:txBody>
        </p:sp>
        <p:pic>
          <p:nvPicPr>
            <p:cNvPr id="16" name="Picture 2" descr="\\herkules\Insiders_intern\Marketing\Vorlagen\Bildmaterial\Icons\Icons_Animationen\Icon_Mensch-Krawatt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1871" y="2818240"/>
              <a:ext cx="879920" cy="1105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AutoShape 129"/>
          <p:cNvSpPr>
            <a:spLocks noChangeArrowheads="1"/>
          </p:cNvSpPr>
          <p:nvPr/>
        </p:nvSpPr>
        <p:spPr bwMode="auto">
          <a:xfrm>
            <a:off x="2363333" y="2731384"/>
            <a:ext cx="3370838" cy="592078"/>
          </a:xfrm>
          <a:prstGeom prst="rightArrow">
            <a:avLst>
              <a:gd name="adj1" fmla="val 41565"/>
              <a:gd name="adj2" fmla="val 71689"/>
            </a:avLst>
          </a:prstGeom>
          <a:solidFill>
            <a:srgbClr val="0080C8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de-DE" sz="4299">
              <a:solidFill>
                <a:srgbClr val="0080C8"/>
              </a:solidFill>
            </a:endParaRPr>
          </a:p>
        </p:txBody>
      </p:sp>
      <p:sp>
        <p:nvSpPr>
          <p:cNvPr id="18" name="Text Box 130"/>
          <p:cNvSpPr txBox="1">
            <a:spLocks noChangeArrowheads="1"/>
          </p:cNvSpPr>
          <p:nvPr/>
        </p:nvSpPr>
        <p:spPr bwMode="auto">
          <a:xfrm>
            <a:off x="3322773" y="2900871"/>
            <a:ext cx="2726335" cy="264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ct val="50000"/>
              </a:spcBef>
            </a:pPr>
            <a:r>
              <a:rPr lang="de-DE" sz="1400" dirty="0">
                <a:solidFill>
                  <a:schemeClr val="bg1"/>
                </a:solidFill>
              </a:rPr>
              <a:t>zu verifizierende Belege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3345698" y="1594353"/>
            <a:ext cx="2253875" cy="738664"/>
          </a:xfrm>
          <a:prstGeom prst="rect">
            <a:avLst/>
          </a:prstGeom>
          <a:solidFill>
            <a:schemeClr val="bg1"/>
          </a:solidFill>
          <a:ln w="19050">
            <a:solidFill>
              <a:srgbClr val="004994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1400" dirty="0"/>
              <a:t>Bereitstellung gelernten Wissens für zukünftige, zu analysierende Belege</a:t>
            </a:r>
          </a:p>
        </p:txBody>
      </p:sp>
      <p:grpSp>
        <p:nvGrpSpPr>
          <p:cNvPr id="20" name="Gruppieren 19"/>
          <p:cNvGrpSpPr>
            <a:grpSpLocks noChangeAspect="1"/>
          </p:cNvGrpSpPr>
          <p:nvPr/>
        </p:nvGrpSpPr>
        <p:grpSpPr>
          <a:xfrm>
            <a:off x="2475363" y="2562985"/>
            <a:ext cx="817502" cy="998425"/>
            <a:chOff x="3111887" y="2319254"/>
            <a:chExt cx="730003" cy="891562"/>
          </a:xfrm>
        </p:grpSpPr>
        <p:sp>
          <p:nvSpPr>
            <p:cNvPr id="21" name="Rechteck 20"/>
            <p:cNvSpPr/>
            <p:nvPr/>
          </p:nvSpPr>
          <p:spPr>
            <a:xfrm>
              <a:off x="3111887" y="2319254"/>
              <a:ext cx="730003" cy="89156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22" name="Rechteck 21"/>
            <p:cNvSpPr/>
            <p:nvPr/>
          </p:nvSpPr>
          <p:spPr>
            <a:xfrm>
              <a:off x="3183823" y="2386053"/>
              <a:ext cx="263280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23" name="Rechteck 22"/>
            <p:cNvSpPr/>
            <p:nvPr/>
          </p:nvSpPr>
          <p:spPr>
            <a:xfrm>
              <a:off x="3183823" y="2461039"/>
              <a:ext cx="263280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24" name="Rechteck 23"/>
            <p:cNvSpPr/>
            <p:nvPr/>
          </p:nvSpPr>
          <p:spPr>
            <a:xfrm>
              <a:off x="3183823" y="2665817"/>
              <a:ext cx="580412" cy="47869"/>
            </a:xfrm>
            <a:prstGeom prst="rect">
              <a:avLst/>
            </a:prstGeom>
            <a:solidFill>
              <a:srgbClr val="D0D5D7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25" name="Rechteck 24"/>
            <p:cNvSpPr/>
            <p:nvPr/>
          </p:nvSpPr>
          <p:spPr>
            <a:xfrm>
              <a:off x="3183823" y="2563986"/>
              <a:ext cx="388936" cy="47869"/>
            </a:xfrm>
            <a:prstGeom prst="rect">
              <a:avLst/>
            </a:prstGeom>
            <a:solidFill>
              <a:srgbClr val="D0D5D7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26" name="Rechteck 25"/>
            <p:cNvSpPr/>
            <p:nvPr/>
          </p:nvSpPr>
          <p:spPr>
            <a:xfrm>
              <a:off x="3183821" y="3069823"/>
              <a:ext cx="580412" cy="47869"/>
            </a:xfrm>
            <a:prstGeom prst="rect">
              <a:avLst/>
            </a:prstGeom>
            <a:solidFill>
              <a:srgbClr val="D0D5D7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27" name="Rechteck 26"/>
            <p:cNvSpPr/>
            <p:nvPr/>
          </p:nvSpPr>
          <p:spPr>
            <a:xfrm>
              <a:off x="3614644" y="2563987"/>
              <a:ext cx="149591" cy="47869"/>
            </a:xfrm>
            <a:prstGeom prst="rect">
              <a:avLst/>
            </a:prstGeom>
            <a:solidFill>
              <a:srgbClr val="D0D5D7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3183823" y="2741174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390092" y="2741174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590642" y="2741174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183823" y="2818002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390092" y="2818002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590642" y="2818002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183823" y="2892270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35" name="Rechteck 34"/>
            <p:cNvSpPr/>
            <p:nvPr/>
          </p:nvSpPr>
          <p:spPr>
            <a:xfrm>
              <a:off x="3390092" y="2892270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36" name="Rechteck 35"/>
            <p:cNvSpPr/>
            <p:nvPr/>
          </p:nvSpPr>
          <p:spPr>
            <a:xfrm>
              <a:off x="3590642" y="2892270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  <p:sp>
          <p:nvSpPr>
            <p:cNvPr id="37" name="Rechteck 36"/>
            <p:cNvSpPr/>
            <p:nvPr/>
          </p:nvSpPr>
          <p:spPr>
            <a:xfrm>
              <a:off x="3590642" y="2967312"/>
              <a:ext cx="173593" cy="47869"/>
            </a:xfrm>
            <a:prstGeom prst="rect">
              <a:avLst/>
            </a:prstGeom>
            <a:solidFill>
              <a:srgbClr val="004994"/>
            </a:solidFill>
            <a:ln w="6350">
              <a:solidFill>
                <a:srgbClr val="4458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/>
            </a:p>
          </p:txBody>
        </p:sp>
      </p:grpSp>
      <p:sp>
        <p:nvSpPr>
          <p:cNvPr id="38" name="Line 7"/>
          <p:cNvSpPr>
            <a:spLocks noChangeShapeType="1"/>
          </p:cNvSpPr>
          <p:nvPr/>
        </p:nvSpPr>
        <p:spPr bwMode="auto">
          <a:xfrm flipH="1" flipV="1">
            <a:off x="7084086" y="3561410"/>
            <a:ext cx="359923" cy="0"/>
          </a:xfrm>
          <a:prstGeom prst="line">
            <a:avLst/>
          </a:prstGeom>
          <a:noFill/>
          <a:ln w="19050">
            <a:solidFill>
              <a:srgbClr val="004994"/>
            </a:solidFill>
            <a:round/>
            <a:headEnd/>
            <a:tailEnd/>
          </a:ln>
        </p:spPr>
        <p:txBody>
          <a:bodyPr lIns="82287" tIns="41143" rIns="82287" bIns="41143"/>
          <a:lstStyle/>
          <a:p>
            <a:endParaRPr lang="de-DE" sz="4299"/>
          </a:p>
        </p:txBody>
      </p:sp>
    </p:spTree>
    <p:extLst>
      <p:ext uri="{BB962C8B-B14F-4D97-AF65-F5344CB8AC3E}">
        <p14:creationId xmlns:p14="http://schemas.microsoft.com/office/powerpoint/2010/main" val="120461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Nachbearbeitung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7415352" y="1697595"/>
            <a:ext cx="2124000" cy="3106800"/>
          </a:xfrm>
          <a:prstGeom prst="rect">
            <a:avLst/>
          </a:prstGeom>
          <a:gradFill flip="none" rotWithShape="1">
            <a:gsLst>
              <a:gs pos="0">
                <a:srgbClr val="E0E0E0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 w="38100">
            <a:solidFill>
              <a:schemeClr val="bg1"/>
            </a:solidFill>
            <a:miter lim="800000"/>
          </a:ln>
          <a:effectLst>
            <a:outerShdw blurRad="63500" dist="50800" dir="72000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299" baseline="-25000"/>
          </a:p>
        </p:txBody>
      </p:sp>
      <p:sp>
        <p:nvSpPr>
          <p:cNvPr id="4" name="Textfeld 3"/>
          <p:cNvSpPr txBox="1"/>
          <p:nvPr/>
        </p:nvSpPr>
        <p:spPr>
          <a:xfrm>
            <a:off x="7754007" y="1879087"/>
            <a:ext cx="1739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solidFill>
                  <a:srgbClr val="0080C8"/>
                </a:solidFill>
                <a:latin typeface="+mj-lt"/>
                <a:ea typeface="Roboto" panose="02000000000000000000" pitchFamily="2" charset="0"/>
              </a:rPr>
              <a:t>INTELLIGENTE KOPPLUNG </a:t>
            </a:r>
          </a:p>
          <a:p>
            <a:r>
              <a:rPr lang="de-DE" sz="1000" b="1" dirty="0">
                <a:solidFill>
                  <a:srgbClr val="0080C8"/>
                </a:solidFill>
                <a:latin typeface="+mj-lt"/>
                <a:ea typeface="Roboto" panose="02000000000000000000" pitchFamily="2" charset="0"/>
              </a:rPr>
              <a:t>   AN GESCHÄFTSPROZESSE</a:t>
            </a:r>
          </a:p>
        </p:txBody>
      </p:sp>
      <p:pic>
        <p:nvPicPr>
          <p:cNvPr id="6" name="Picture 9" descr="\\FILESERVER03\insiders_intern\Marketing_NEU\02_Akquise_Vertrieb\04_Prozessgrafiken\Grafikelemente\Dokument-Icons\Dokument-Icons_pdf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462" y="3594805"/>
            <a:ext cx="508111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feil nach rechts 6"/>
          <p:cNvSpPr/>
          <p:nvPr/>
        </p:nvSpPr>
        <p:spPr>
          <a:xfrm>
            <a:off x="8458071" y="3832115"/>
            <a:ext cx="229220" cy="213223"/>
          </a:xfrm>
          <a:prstGeom prst="rightArrow">
            <a:avLst>
              <a:gd name="adj1" fmla="val 50000"/>
              <a:gd name="adj2" fmla="val 59954"/>
            </a:avLst>
          </a:prstGeom>
          <a:solidFill>
            <a:srgbClr val="7282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299"/>
          </a:p>
        </p:txBody>
      </p:sp>
      <p:pic>
        <p:nvPicPr>
          <p:cNvPr id="8" name="Picture 8" descr="\\FILESERVER03\insiders_intern\Marketing_NEU\02_Akquise_Vertrieb\04_Prozessgrafiken\Grafikelemente\Dokument-Icons\Dokument-Icons_archiv_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5541" y="3738821"/>
            <a:ext cx="351286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chseck 8"/>
          <p:cNvSpPr>
            <a:spLocks noChangeAspect="1"/>
          </p:cNvSpPr>
          <p:nvPr/>
        </p:nvSpPr>
        <p:spPr>
          <a:xfrm>
            <a:off x="8873293" y="1325563"/>
            <a:ext cx="619755" cy="504000"/>
          </a:xfrm>
          <a:prstGeom prst="hexagon">
            <a:avLst>
              <a:gd name="adj" fmla="val 30042"/>
              <a:gd name="vf" fmla="val 115470"/>
            </a:avLst>
          </a:prstGeom>
          <a:gradFill>
            <a:gsLst>
              <a:gs pos="100000">
                <a:srgbClr val="2C4187"/>
              </a:gs>
              <a:gs pos="0">
                <a:srgbClr val="004994"/>
              </a:gs>
            </a:gsLst>
            <a:lin ang="2700000" scaled="0"/>
          </a:gradFill>
          <a:ln w="12700">
            <a:solidFill>
              <a:schemeClr val="bg1"/>
            </a:solidFill>
          </a:ln>
          <a:effectLst>
            <a:outerShdw blurRad="63500" dist="50800" dir="7200000" sx="91000" sy="91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821524" y="4159281"/>
            <a:ext cx="5379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>
                <a:solidFill>
                  <a:srgbClr val="004994"/>
                </a:solidFill>
                <a:latin typeface="+mj-lt"/>
                <a:ea typeface="Roboto" panose="02000000000000000000" pitchFamily="2" charset="0"/>
              </a:rPr>
              <a:t>PDF/A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8640879" y="4159281"/>
            <a:ext cx="6006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>
                <a:solidFill>
                  <a:srgbClr val="004994"/>
                </a:solidFill>
                <a:latin typeface="+mj-lt"/>
                <a:ea typeface="Roboto" panose="02000000000000000000" pitchFamily="2" charset="0"/>
              </a:rPr>
              <a:t>ARCHIV</a:t>
            </a:r>
          </a:p>
        </p:txBody>
      </p:sp>
      <p:grpSp>
        <p:nvGrpSpPr>
          <p:cNvPr id="12" name="Gruppieren 11"/>
          <p:cNvGrpSpPr/>
          <p:nvPr/>
        </p:nvGrpSpPr>
        <p:grpSpPr>
          <a:xfrm>
            <a:off x="7698680" y="2783220"/>
            <a:ext cx="1565767" cy="649250"/>
            <a:chOff x="6846095" y="3372698"/>
            <a:chExt cx="1565767" cy="649250"/>
          </a:xfrm>
        </p:grpSpPr>
        <p:sp>
          <p:nvSpPr>
            <p:cNvPr id="13" name="Pfeil nach rechts 12"/>
            <p:cNvSpPr/>
            <p:nvPr/>
          </p:nvSpPr>
          <p:spPr>
            <a:xfrm>
              <a:off x="7524328" y="3458029"/>
              <a:ext cx="229220" cy="213223"/>
            </a:xfrm>
            <a:prstGeom prst="rightArrow">
              <a:avLst>
                <a:gd name="adj1" fmla="val 50000"/>
                <a:gd name="adj2" fmla="val 59954"/>
              </a:avLst>
            </a:prstGeom>
            <a:solidFill>
              <a:srgbClr val="7282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>
                <a:latin typeface="+mj-lt"/>
              </a:endParaRPr>
            </a:p>
          </p:txBody>
        </p:sp>
        <p:sp>
          <p:nvSpPr>
            <p:cNvPr id="14" name="Eingekerbter Richtungspfeil 339"/>
            <p:cNvSpPr>
              <a:spLocks noChangeAspect="1"/>
            </p:cNvSpPr>
            <p:nvPr/>
          </p:nvSpPr>
          <p:spPr>
            <a:xfrm>
              <a:off x="8115161" y="3470270"/>
              <a:ext cx="296701" cy="176354"/>
            </a:xfrm>
            <a:prstGeom prst="chevron">
              <a:avLst>
                <a:gd name="adj" fmla="val 37635"/>
              </a:avLst>
            </a:prstGeom>
            <a:solidFill>
              <a:srgbClr val="4458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5" name="Eingekerbter Richtungspfeil 340"/>
            <p:cNvSpPr>
              <a:spLocks noChangeAspect="1"/>
            </p:cNvSpPr>
            <p:nvPr/>
          </p:nvSpPr>
          <p:spPr>
            <a:xfrm>
              <a:off x="7811889" y="3470270"/>
              <a:ext cx="296701" cy="176354"/>
            </a:xfrm>
            <a:prstGeom prst="chevron">
              <a:avLst>
                <a:gd name="adj" fmla="val 37635"/>
              </a:avLst>
            </a:prstGeom>
            <a:solidFill>
              <a:srgbClr val="4458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>
                <a:solidFill>
                  <a:schemeClr val="tx1"/>
                </a:solidFill>
                <a:latin typeface="+mj-lt"/>
              </a:endParaRPr>
            </a:p>
          </p:txBody>
        </p:sp>
        <p:grpSp>
          <p:nvGrpSpPr>
            <p:cNvPr id="16" name="Gruppieren 15"/>
            <p:cNvGrpSpPr/>
            <p:nvPr/>
          </p:nvGrpSpPr>
          <p:grpSpPr>
            <a:xfrm>
              <a:off x="6846095" y="3372698"/>
              <a:ext cx="775881" cy="649250"/>
              <a:chOff x="6846095" y="3372698"/>
              <a:chExt cx="775881" cy="649250"/>
            </a:xfrm>
          </p:grpSpPr>
          <p:pic>
            <p:nvPicPr>
              <p:cNvPr id="17" name="Picture 7" descr="\\FILESERVER03\insiders_intern\Marketing_NEU\02_Akquise_Vertrieb\04_Prozessgrafiken\Grafikelemente\Dokument-Icons\Dokument-Icons_database_IN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56467" y="3372698"/>
                <a:ext cx="351286" cy="396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" name="Textfeld 17"/>
              <p:cNvSpPr txBox="1"/>
              <p:nvPr/>
            </p:nvSpPr>
            <p:spPr>
              <a:xfrm>
                <a:off x="6846095" y="3791116"/>
                <a:ext cx="775881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900" dirty="0">
                    <a:solidFill>
                      <a:srgbClr val="004994"/>
                    </a:solidFill>
                    <a:latin typeface="+mj-lt"/>
                    <a:ea typeface="Roboto" panose="02000000000000000000" pitchFamily="2" charset="0"/>
                  </a:rPr>
                  <a:t>ERP</a:t>
                </a:r>
              </a:p>
            </p:txBody>
          </p:sp>
          <p:sp>
            <p:nvSpPr>
              <p:cNvPr id="19" name="Rechteck 18"/>
              <p:cNvSpPr/>
              <p:nvPr/>
            </p:nvSpPr>
            <p:spPr>
              <a:xfrm>
                <a:off x="7228731" y="3587569"/>
                <a:ext cx="151200" cy="46800"/>
              </a:xfrm>
              <a:prstGeom prst="rect">
                <a:avLst/>
              </a:prstGeom>
              <a:solidFill>
                <a:srgbClr val="EF7E0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20" name="Rechteck 19"/>
              <p:cNvSpPr/>
              <p:nvPr/>
            </p:nvSpPr>
            <p:spPr>
              <a:xfrm>
                <a:off x="7103710" y="3522907"/>
                <a:ext cx="151200" cy="46800"/>
              </a:xfrm>
              <a:prstGeom prst="rect">
                <a:avLst/>
              </a:prstGeom>
              <a:solidFill>
                <a:srgbClr val="EF7E0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21" name="Rechteck 20"/>
              <p:cNvSpPr/>
              <p:nvPr/>
            </p:nvSpPr>
            <p:spPr>
              <a:xfrm>
                <a:off x="7123375" y="3668436"/>
                <a:ext cx="151200" cy="46800"/>
              </a:xfrm>
              <a:prstGeom prst="rect">
                <a:avLst/>
              </a:prstGeom>
              <a:solidFill>
                <a:srgbClr val="EF7E0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</p:grpSp>
      </p:grpSp>
      <p:grpSp>
        <p:nvGrpSpPr>
          <p:cNvPr id="22" name="Gruppieren 21"/>
          <p:cNvGrpSpPr/>
          <p:nvPr/>
        </p:nvGrpSpPr>
        <p:grpSpPr>
          <a:xfrm>
            <a:off x="5470078" y="1697595"/>
            <a:ext cx="2343888" cy="3106800"/>
            <a:chOff x="4791672" y="1230636"/>
            <a:chExt cx="2343888" cy="3106800"/>
          </a:xfrm>
        </p:grpSpPr>
        <p:grpSp>
          <p:nvGrpSpPr>
            <p:cNvPr id="23" name="Gruppieren 22"/>
            <p:cNvGrpSpPr/>
            <p:nvPr/>
          </p:nvGrpSpPr>
          <p:grpSpPr>
            <a:xfrm>
              <a:off x="4791672" y="1230636"/>
              <a:ext cx="2343888" cy="3106800"/>
              <a:chOff x="357029" y="709140"/>
              <a:chExt cx="2343888" cy="3106800"/>
            </a:xfrm>
            <a:effectLst>
              <a:outerShdw blurRad="63500" dist="50800" dir="7200000" algn="ctr" rotWithShape="0">
                <a:schemeClr val="tx1">
                  <a:alpha val="25000"/>
                </a:schemeClr>
              </a:outerShdw>
            </a:effectLst>
          </p:grpSpPr>
          <p:sp>
            <p:nvSpPr>
              <p:cNvPr id="34" name="Rechteck 33"/>
              <p:cNvSpPr/>
              <p:nvPr/>
            </p:nvSpPr>
            <p:spPr>
              <a:xfrm>
                <a:off x="2116840" y="1852214"/>
                <a:ext cx="308829" cy="216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 baseline="-25000"/>
              </a:p>
            </p:txBody>
          </p:sp>
          <p:sp>
            <p:nvSpPr>
              <p:cNvPr id="35" name="Rechteck 34"/>
              <p:cNvSpPr/>
              <p:nvPr/>
            </p:nvSpPr>
            <p:spPr>
              <a:xfrm>
                <a:off x="357029" y="709140"/>
                <a:ext cx="1820507" cy="3106800"/>
              </a:xfrm>
              <a:prstGeom prst="rect">
                <a:avLst/>
              </a:prstGeom>
              <a:gradFill flip="none" rotWithShape="1">
                <a:gsLst>
                  <a:gs pos="0">
                    <a:srgbClr val="E0E0E0"/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 w="38100">
                <a:solidFill>
                  <a:schemeClr val="bg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 baseline="-25000"/>
              </a:p>
            </p:txBody>
          </p:sp>
          <p:sp>
            <p:nvSpPr>
              <p:cNvPr id="36" name="Eingekerbter Richtungspfeil 198"/>
              <p:cNvSpPr>
                <a:spLocks/>
              </p:cNvSpPr>
              <p:nvPr/>
            </p:nvSpPr>
            <p:spPr>
              <a:xfrm>
                <a:off x="2232917" y="1690214"/>
                <a:ext cx="468000" cy="540000"/>
              </a:xfrm>
              <a:prstGeom prst="chevron">
                <a:avLst>
                  <a:gd name="adj" fmla="val 44125"/>
                </a:avLst>
              </a:prstGeom>
              <a:gradFill>
                <a:gsLst>
                  <a:gs pos="36000">
                    <a:srgbClr val="D5D5D5"/>
                  </a:gs>
                  <a:gs pos="100000">
                    <a:schemeClr val="bg1">
                      <a:lumMod val="85000"/>
                    </a:schemeClr>
                  </a:gs>
                </a:gsLst>
                <a:lin ang="10800000" scaled="1"/>
              </a:gra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 baseline="-25000"/>
              </a:p>
            </p:txBody>
          </p:sp>
          <p:sp>
            <p:nvSpPr>
              <p:cNvPr id="37" name="Rechteck 36"/>
              <p:cNvSpPr/>
              <p:nvPr/>
            </p:nvSpPr>
            <p:spPr>
              <a:xfrm>
                <a:off x="2044832" y="1870214"/>
                <a:ext cx="504056" cy="180000"/>
              </a:xfrm>
              <a:prstGeom prst="rect">
                <a:avLst/>
              </a:prstGeom>
              <a:gradFill>
                <a:gsLst>
                  <a:gs pos="3000">
                    <a:srgbClr val="D5D5D5"/>
                  </a:gs>
                  <a:gs pos="100000">
                    <a:srgbClr val="E0E0E0"/>
                  </a:gs>
                </a:gsLst>
                <a:lin ang="10800000" scaled="1"/>
              </a:gra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 baseline="-25000"/>
              </a:p>
            </p:txBody>
          </p:sp>
        </p:grpSp>
        <p:sp>
          <p:nvSpPr>
            <p:cNvPr id="24" name="Textfeld 23"/>
            <p:cNvSpPr txBox="1"/>
            <p:nvPr/>
          </p:nvSpPr>
          <p:spPr>
            <a:xfrm>
              <a:off x="5179677" y="2211710"/>
              <a:ext cx="148055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00" b="1" dirty="0">
                  <a:solidFill>
                    <a:srgbClr val="004994"/>
                  </a:solidFill>
                  <a:latin typeface="+mj-lt"/>
                  <a:ea typeface="Roboto" panose="02000000000000000000" pitchFamily="2" charset="0"/>
                </a:rPr>
                <a:t>NACHBEARBEITUNG</a:t>
              </a:r>
            </a:p>
            <a:p>
              <a:r>
                <a:rPr lang="de-DE" sz="1000" b="1" dirty="0">
                  <a:solidFill>
                    <a:srgbClr val="004994"/>
                  </a:solidFill>
                  <a:latin typeface="+mj-lt"/>
                  <a:ea typeface="Roboto" panose="02000000000000000000" pitchFamily="2" charset="0"/>
                </a:rPr>
                <a:t>  DER AUSGELESENEN DATEN</a:t>
              </a:r>
            </a:p>
          </p:txBody>
        </p:sp>
        <p:grpSp>
          <p:nvGrpSpPr>
            <p:cNvPr id="25" name="Gruppieren 24"/>
            <p:cNvGrpSpPr>
              <a:grpSpLocks noChangeAspect="1"/>
            </p:cNvGrpSpPr>
            <p:nvPr/>
          </p:nvGrpSpPr>
          <p:grpSpPr>
            <a:xfrm>
              <a:off x="5432459" y="3051685"/>
              <a:ext cx="991516" cy="926495"/>
              <a:chOff x="6304002" y="1442316"/>
              <a:chExt cx="658800" cy="615600"/>
            </a:xfrm>
          </p:grpSpPr>
          <p:sp>
            <p:nvSpPr>
              <p:cNvPr id="27" name="Rechteck 26"/>
              <p:cNvSpPr/>
              <p:nvPr/>
            </p:nvSpPr>
            <p:spPr>
              <a:xfrm flipV="1">
                <a:off x="6455770" y="1576157"/>
                <a:ext cx="190800" cy="45719"/>
              </a:xfrm>
              <a:prstGeom prst="rect">
                <a:avLst/>
              </a:prstGeom>
              <a:solidFill>
                <a:srgbClr val="059E3C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28" name="Rechteck 27"/>
              <p:cNvSpPr/>
              <p:nvPr/>
            </p:nvSpPr>
            <p:spPr>
              <a:xfrm flipV="1">
                <a:off x="6455770" y="1670235"/>
                <a:ext cx="190800" cy="45719"/>
              </a:xfrm>
              <a:prstGeom prst="rect">
                <a:avLst/>
              </a:prstGeom>
              <a:solidFill>
                <a:srgbClr val="059E3C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29" name="Rechteck 28"/>
              <p:cNvSpPr/>
              <p:nvPr/>
            </p:nvSpPr>
            <p:spPr>
              <a:xfrm flipV="1">
                <a:off x="6455770" y="1764375"/>
                <a:ext cx="190800" cy="45719"/>
              </a:xfrm>
              <a:prstGeom prst="rect">
                <a:avLst/>
              </a:prstGeom>
              <a:solidFill>
                <a:srgbClr val="0C75BB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30" name="Rechteck 29"/>
              <p:cNvSpPr/>
              <p:nvPr/>
            </p:nvSpPr>
            <p:spPr>
              <a:xfrm flipV="1">
                <a:off x="6455770" y="1916216"/>
                <a:ext cx="190800" cy="45719"/>
              </a:xfrm>
              <a:prstGeom prst="rect">
                <a:avLst/>
              </a:prstGeom>
              <a:solidFill>
                <a:srgbClr val="0C75BB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6626273" y="1454433"/>
                <a:ext cx="140206" cy="265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000" dirty="0">
                    <a:solidFill>
                      <a:srgbClr val="44585E"/>
                    </a:solidFill>
                    <a:latin typeface="Wingdings" panose="05000000000000000000" pitchFamily="2" charset="2"/>
                  </a:rPr>
                  <a:t>ü</a:t>
                </a:r>
              </a:p>
            </p:txBody>
          </p:sp>
          <p:sp>
            <p:nvSpPr>
              <p:cNvPr id="32" name="Textfeld 31"/>
              <p:cNvSpPr txBox="1"/>
              <p:nvPr/>
            </p:nvSpPr>
            <p:spPr>
              <a:xfrm>
                <a:off x="6626273" y="1549301"/>
                <a:ext cx="140206" cy="265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000" dirty="0">
                    <a:solidFill>
                      <a:srgbClr val="44585E"/>
                    </a:solidFill>
                    <a:latin typeface="Wingdings" panose="05000000000000000000" pitchFamily="2" charset="2"/>
                  </a:rPr>
                  <a:t>ü</a:t>
                </a:r>
              </a:p>
            </p:txBody>
          </p:sp>
          <p:sp>
            <p:nvSpPr>
              <p:cNvPr id="33" name="Rechteck 32"/>
              <p:cNvSpPr/>
              <p:nvPr/>
            </p:nvSpPr>
            <p:spPr>
              <a:xfrm>
                <a:off x="6304002" y="1442316"/>
                <a:ext cx="658800" cy="615600"/>
              </a:xfrm>
              <a:prstGeom prst="rect">
                <a:avLst/>
              </a:prstGeom>
              <a:noFill/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</p:grpSp>
        <p:pic>
          <p:nvPicPr>
            <p:cNvPr id="26" name="Picture 12" descr="\\FILESERVER03\insiders_intern\Marketing_NEU\02_Akquise_Vertrieb\04_Prozessgrafiken\Grafikelemente\Dokument-Icons\Dokument-Icons_pers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3435918"/>
              <a:ext cx="637304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95" r="5147" b="10921"/>
          <a:stretch/>
        </p:blipFill>
        <p:spPr bwMode="auto">
          <a:xfrm>
            <a:off x="5486184" y="2474230"/>
            <a:ext cx="1790720" cy="2299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" name="Gruppieren 38"/>
          <p:cNvGrpSpPr/>
          <p:nvPr/>
        </p:nvGrpSpPr>
        <p:grpSpPr>
          <a:xfrm>
            <a:off x="5485118" y="4219316"/>
            <a:ext cx="1782004" cy="430887"/>
            <a:chOff x="467037" y="2975387"/>
            <a:chExt cx="2134438" cy="574516"/>
          </a:xfrm>
        </p:grpSpPr>
        <p:sp>
          <p:nvSpPr>
            <p:cNvPr id="40" name="Rechteck 2"/>
            <p:cNvSpPr/>
            <p:nvPr/>
          </p:nvSpPr>
          <p:spPr>
            <a:xfrm>
              <a:off x="468314" y="2996952"/>
              <a:ext cx="1831284" cy="519916"/>
            </a:xfrm>
            <a:prstGeom prst="rect">
              <a:avLst/>
            </a:prstGeom>
            <a:solidFill>
              <a:srgbClr val="344348">
                <a:alpha val="69804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353">
                <a:defRPr/>
              </a:pPr>
              <a:endParaRPr lang="de-DE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1" name="TextBox 10"/>
            <p:cNvSpPr txBox="1"/>
            <p:nvPr/>
          </p:nvSpPr>
          <p:spPr>
            <a:xfrm>
              <a:off x="467037" y="2975387"/>
              <a:ext cx="2134438" cy="5745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174" lvl="1" indent="-3174" defTabSz="914353">
                <a:defRPr/>
              </a:pPr>
              <a:r>
                <a:rPr lang="de-DE" sz="1100" b="1" kern="0" dirty="0">
                  <a:solidFill>
                    <a:prstClr val="white"/>
                  </a:solidFill>
                </a:rPr>
                <a:t>Nachbearbeitungsplatz</a:t>
              </a:r>
              <a:br>
                <a:rPr lang="de-DE" sz="1100" b="1" kern="0" dirty="0">
                  <a:solidFill>
                    <a:prstClr val="white"/>
                  </a:solidFill>
                </a:rPr>
              </a:br>
              <a:r>
                <a:rPr lang="de-DE" sz="1100" kern="0" dirty="0">
                  <a:solidFill>
                    <a:prstClr val="white"/>
                  </a:solidFill>
                </a:rPr>
                <a:t>Frau Müller</a:t>
              </a:r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2876895" y="1697595"/>
            <a:ext cx="4942708" cy="3106800"/>
            <a:chOff x="-321930" y="709140"/>
            <a:chExt cx="4942708" cy="3106800"/>
          </a:xfrm>
          <a:effectLst>
            <a:outerShdw blurRad="63500" dist="50800" dir="7200000" algn="ctr" rotWithShape="0">
              <a:schemeClr val="tx1">
                <a:alpha val="25000"/>
              </a:schemeClr>
            </a:outerShdw>
          </a:effectLst>
        </p:grpSpPr>
        <p:sp>
          <p:nvSpPr>
            <p:cNvPr id="43" name="Rechteck 42"/>
            <p:cNvSpPr/>
            <p:nvPr/>
          </p:nvSpPr>
          <p:spPr>
            <a:xfrm>
              <a:off x="2116840" y="1051411"/>
              <a:ext cx="2269938" cy="21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  <p:sp>
          <p:nvSpPr>
            <p:cNvPr id="44" name="Rechteck 43"/>
            <p:cNvSpPr/>
            <p:nvPr/>
          </p:nvSpPr>
          <p:spPr>
            <a:xfrm>
              <a:off x="2116840" y="1852214"/>
              <a:ext cx="308829" cy="21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  <p:sp>
          <p:nvSpPr>
            <p:cNvPr id="45" name="Rechteck 44"/>
            <p:cNvSpPr/>
            <p:nvPr/>
          </p:nvSpPr>
          <p:spPr>
            <a:xfrm>
              <a:off x="-321930" y="709140"/>
              <a:ext cx="2499466" cy="3106800"/>
            </a:xfrm>
            <a:prstGeom prst="rect">
              <a:avLst/>
            </a:prstGeom>
            <a:gradFill flip="none" rotWithShape="1">
              <a:gsLst>
                <a:gs pos="0">
                  <a:srgbClr val="E0E0E0"/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38100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  <p:sp>
          <p:nvSpPr>
            <p:cNvPr id="46" name="Eingekerbter Richtungspfeil 48"/>
            <p:cNvSpPr>
              <a:spLocks/>
            </p:cNvSpPr>
            <p:nvPr/>
          </p:nvSpPr>
          <p:spPr>
            <a:xfrm>
              <a:off x="4152778" y="889411"/>
              <a:ext cx="468000" cy="540000"/>
            </a:xfrm>
            <a:prstGeom prst="chevron">
              <a:avLst>
                <a:gd name="adj" fmla="val 44125"/>
              </a:avLst>
            </a:prstGeom>
            <a:gradFill>
              <a:gsLst>
                <a:gs pos="36000">
                  <a:srgbClr val="D5D5D5"/>
                </a:gs>
                <a:gs pos="100000">
                  <a:schemeClr val="bg1">
                    <a:lumMod val="85000"/>
                  </a:schemeClr>
                </a:gs>
              </a:gsLst>
              <a:lin ang="10800000" scaled="1"/>
            </a:gra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  <p:sp>
          <p:nvSpPr>
            <p:cNvPr id="47" name="Rechteck 46"/>
            <p:cNvSpPr/>
            <p:nvPr/>
          </p:nvSpPr>
          <p:spPr>
            <a:xfrm>
              <a:off x="2044831" y="1069411"/>
              <a:ext cx="2418281" cy="180000"/>
            </a:xfrm>
            <a:prstGeom prst="rect">
              <a:avLst/>
            </a:prstGeom>
            <a:gradFill>
              <a:gsLst>
                <a:gs pos="3000">
                  <a:srgbClr val="D5D5D5"/>
                </a:gs>
                <a:gs pos="100000">
                  <a:srgbClr val="E0E0E0"/>
                </a:gs>
              </a:gsLst>
              <a:lin ang="108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  <p:sp>
          <p:nvSpPr>
            <p:cNvPr id="48" name="Eingekerbter Richtungspfeil 177"/>
            <p:cNvSpPr>
              <a:spLocks/>
            </p:cNvSpPr>
            <p:nvPr/>
          </p:nvSpPr>
          <p:spPr>
            <a:xfrm>
              <a:off x="2232917" y="1690214"/>
              <a:ext cx="468000" cy="540000"/>
            </a:xfrm>
            <a:prstGeom prst="chevron">
              <a:avLst>
                <a:gd name="adj" fmla="val 44125"/>
              </a:avLst>
            </a:prstGeom>
            <a:gradFill>
              <a:gsLst>
                <a:gs pos="36000">
                  <a:srgbClr val="D5D5D5"/>
                </a:gs>
                <a:gs pos="100000">
                  <a:schemeClr val="bg1">
                    <a:lumMod val="85000"/>
                  </a:schemeClr>
                </a:gs>
              </a:gsLst>
              <a:lin ang="10800000" scaled="1"/>
            </a:gra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  <p:sp>
          <p:nvSpPr>
            <p:cNvPr id="49" name="Rechteck 48"/>
            <p:cNvSpPr/>
            <p:nvPr/>
          </p:nvSpPr>
          <p:spPr>
            <a:xfrm>
              <a:off x="2044832" y="1870214"/>
              <a:ext cx="504056" cy="180000"/>
            </a:xfrm>
            <a:prstGeom prst="rect">
              <a:avLst/>
            </a:prstGeom>
            <a:gradFill>
              <a:gsLst>
                <a:gs pos="3000">
                  <a:srgbClr val="D5D5D5"/>
                </a:gs>
                <a:gs pos="100000">
                  <a:srgbClr val="E0E0E0"/>
                </a:gs>
              </a:gsLst>
              <a:lin ang="108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</p:grpSp>
      <p:sp>
        <p:nvSpPr>
          <p:cNvPr id="50" name="Textfeld 49"/>
          <p:cNvSpPr txBox="1"/>
          <p:nvPr/>
        </p:nvSpPr>
        <p:spPr>
          <a:xfrm>
            <a:off x="3243389" y="1886582"/>
            <a:ext cx="21152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solidFill>
                  <a:srgbClr val="0080C8"/>
                </a:solidFill>
                <a:ea typeface="Roboto" panose="02000000000000000000" pitchFamily="2" charset="0"/>
              </a:rPr>
              <a:t>EXTRAKTION ALLER </a:t>
            </a:r>
          </a:p>
          <a:p>
            <a:r>
              <a:rPr lang="de-DE" sz="1000" b="1" dirty="0">
                <a:solidFill>
                  <a:srgbClr val="0080C8"/>
                </a:solidFill>
                <a:ea typeface="Roboto" panose="02000000000000000000" pitchFamily="2" charset="0"/>
              </a:rPr>
              <a:t>   RELEVANTEN RECHNUNGSDATEN</a:t>
            </a:r>
          </a:p>
        </p:txBody>
      </p:sp>
      <p:grpSp>
        <p:nvGrpSpPr>
          <p:cNvPr id="51" name="Gruppieren 50"/>
          <p:cNvGrpSpPr/>
          <p:nvPr/>
        </p:nvGrpSpPr>
        <p:grpSpPr>
          <a:xfrm>
            <a:off x="1015491" y="1717407"/>
            <a:ext cx="2280181" cy="3106800"/>
            <a:chOff x="420736" y="709140"/>
            <a:chExt cx="2280181" cy="3106800"/>
          </a:xfrm>
          <a:effectLst>
            <a:outerShdw blurRad="63500" dist="50800" dir="7200000" algn="ctr" rotWithShape="0">
              <a:schemeClr val="tx1">
                <a:alpha val="25000"/>
              </a:schemeClr>
            </a:outerShdw>
          </a:effectLst>
        </p:grpSpPr>
        <p:sp>
          <p:nvSpPr>
            <p:cNvPr id="52" name="Rechteck 51"/>
            <p:cNvSpPr/>
            <p:nvPr/>
          </p:nvSpPr>
          <p:spPr>
            <a:xfrm>
              <a:off x="2116840" y="1051411"/>
              <a:ext cx="308829" cy="21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  <p:sp>
          <p:nvSpPr>
            <p:cNvPr id="53" name="Rechteck 52"/>
            <p:cNvSpPr/>
            <p:nvPr/>
          </p:nvSpPr>
          <p:spPr>
            <a:xfrm>
              <a:off x="420736" y="709140"/>
              <a:ext cx="1756800" cy="3106800"/>
            </a:xfrm>
            <a:prstGeom prst="rect">
              <a:avLst/>
            </a:prstGeom>
            <a:gradFill flip="none" rotWithShape="1">
              <a:gsLst>
                <a:gs pos="0">
                  <a:srgbClr val="E0E0E0"/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38100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  <p:sp>
          <p:nvSpPr>
            <p:cNvPr id="54" name="Eingekerbter Richtungspfeil 167"/>
            <p:cNvSpPr>
              <a:spLocks/>
            </p:cNvSpPr>
            <p:nvPr/>
          </p:nvSpPr>
          <p:spPr>
            <a:xfrm>
              <a:off x="2232917" y="889411"/>
              <a:ext cx="468000" cy="540000"/>
            </a:xfrm>
            <a:prstGeom prst="chevron">
              <a:avLst>
                <a:gd name="adj" fmla="val 44125"/>
              </a:avLst>
            </a:prstGeom>
            <a:gradFill>
              <a:gsLst>
                <a:gs pos="36000">
                  <a:srgbClr val="D5D5D5"/>
                </a:gs>
                <a:gs pos="100000">
                  <a:schemeClr val="bg1">
                    <a:lumMod val="85000"/>
                  </a:schemeClr>
                </a:gs>
              </a:gsLst>
              <a:lin ang="10800000" scaled="1"/>
            </a:gra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  <p:sp>
          <p:nvSpPr>
            <p:cNvPr id="55" name="Rechteck 54"/>
            <p:cNvSpPr/>
            <p:nvPr/>
          </p:nvSpPr>
          <p:spPr>
            <a:xfrm>
              <a:off x="2044832" y="1069411"/>
              <a:ext cx="504056" cy="180000"/>
            </a:xfrm>
            <a:prstGeom prst="rect">
              <a:avLst/>
            </a:prstGeom>
            <a:gradFill>
              <a:gsLst>
                <a:gs pos="3000">
                  <a:srgbClr val="D5D5D5"/>
                </a:gs>
                <a:gs pos="100000">
                  <a:srgbClr val="E0E0E0"/>
                </a:gs>
              </a:gsLst>
              <a:lin ang="108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299" baseline="-25000"/>
            </a:p>
          </p:txBody>
        </p:sp>
      </p:grpSp>
      <p:sp>
        <p:nvSpPr>
          <p:cNvPr id="56" name="Textfeld 55"/>
          <p:cNvSpPr txBox="1"/>
          <p:nvPr/>
        </p:nvSpPr>
        <p:spPr>
          <a:xfrm>
            <a:off x="1048236" y="1886581"/>
            <a:ext cx="1465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solidFill>
                  <a:srgbClr val="0080C8"/>
                </a:solidFill>
                <a:latin typeface="+mj-lt"/>
                <a:ea typeface="Roboto" panose="02000000000000000000" pitchFamily="2" charset="0"/>
              </a:rPr>
              <a:t>ANBINDUNG DER EINGANGSKANÄLE</a:t>
            </a:r>
          </a:p>
        </p:txBody>
      </p:sp>
      <p:sp>
        <p:nvSpPr>
          <p:cNvPr id="57" name="Sechseck 56"/>
          <p:cNvSpPr>
            <a:spLocks noChangeAspect="1"/>
          </p:cNvSpPr>
          <p:nvPr/>
        </p:nvSpPr>
        <p:spPr>
          <a:xfrm>
            <a:off x="6641045" y="1325563"/>
            <a:ext cx="619755" cy="504000"/>
          </a:xfrm>
          <a:prstGeom prst="hexagon">
            <a:avLst>
              <a:gd name="adj" fmla="val 30042"/>
              <a:gd name="vf" fmla="val 115470"/>
            </a:avLst>
          </a:prstGeom>
          <a:gradFill>
            <a:gsLst>
              <a:gs pos="100000">
                <a:srgbClr val="2C4187"/>
              </a:gs>
              <a:gs pos="0">
                <a:srgbClr val="004994"/>
              </a:gs>
            </a:gsLst>
            <a:lin ang="2700000" scaled="0"/>
          </a:gradFill>
          <a:ln w="12700">
            <a:solidFill>
              <a:schemeClr val="bg1"/>
            </a:solidFill>
          </a:ln>
          <a:effectLst>
            <a:outerShdw blurRad="63500" dist="50800" dir="7200000" sx="91000" sy="91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58" name="Sechseck 57"/>
          <p:cNvSpPr>
            <a:spLocks noChangeAspect="1"/>
          </p:cNvSpPr>
          <p:nvPr/>
        </p:nvSpPr>
        <p:spPr>
          <a:xfrm>
            <a:off x="4738857" y="1325563"/>
            <a:ext cx="619755" cy="504000"/>
          </a:xfrm>
          <a:prstGeom prst="hexagon">
            <a:avLst>
              <a:gd name="adj" fmla="val 30042"/>
              <a:gd name="vf" fmla="val 115470"/>
            </a:avLst>
          </a:prstGeom>
          <a:gradFill>
            <a:gsLst>
              <a:gs pos="100000">
                <a:srgbClr val="2C4187"/>
              </a:gs>
              <a:gs pos="0">
                <a:srgbClr val="004994"/>
              </a:gs>
            </a:gsLst>
            <a:lin ang="2700000" scaled="0"/>
          </a:gradFill>
          <a:ln w="12700">
            <a:solidFill>
              <a:schemeClr val="bg1"/>
            </a:solidFill>
          </a:ln>
          <a:effectLst>
            <a:outerShdw blurRad="63500" dist="50800" dir="7200000" sx="91000" sy="91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59" name="Pfeil nach rechts 58"/>
          <p:cNvSpPr>
            <a:spLocks noChangeAspect="1"/>
          </p:cNvSpPr>
          <p:nvPr/>
        </p:nvSpPr>
        <p:spPr>
          <a:xfrm rot="5400000">
            <a:off x="3762850" y="3344321"/>
            <a:ext cx="211832" cy="197050"/>
          </a:xfrm>
          <a:prstGeom prst="rightArrow">
            <a:avLst>
              <a:gd name="adj1" fmla="val 50000"/>
              <a:gd name="adj2" fmla="val 59954"/>
            </a:avLst>
          </a:prstGeom>
          <a:solidFill>
            <a:srgbClr val="7282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299"/>
          </a:p>
        </p:txBody>
      </p:sp>
      <p:grpSp>
        <p:nvGrpSpPr>
          <p:cNvPr id="60" name="Gruppieren 59"/>
          <p:cNvGrpSpPr/>
          <p:nvPr/>
        </p:nvGrpSpPr>
        <p:grpSpPr>
          <a:xfrm>
            <a:off x="3412489" y="3647902"/>
            <a:ext cx="1462527" cy="998425"/>
            <a:chOff x="2734081" y="3180941"/>
            <a:chExt cx="1462527" cy="998425"/>
          </a:xfrm>
        </p:grpSpPr>
        <p:grpSp>
          <p:nvGrpSpPr>
            <p:cNvPr id="61" name="Gruppieren 60"/>
            <p:cNvGrpSpPr>
              <a:grpSpLocks noChangeAspect="1"/>
            </p:cNvGrpSpPr>
            <p:nvPr/>
          </p:nvGrpSpPr>
          <p:grpSpPr>
            <a:xfrm>
              <a:off x="2734081" y="3180941"/>
              <a:ext cx="817502" cy="998425"/>
              <a:chOff x="3111887" y="2319254"/>
              <a:chExt cx="730003" cy="891562"/>
            </a:xfrm>
          </p:grpSpPr>
          <p:sp>
            <p:nvSpPr>
              <p:cNvPr id="68" name="Rechteck 67"/>
              <p:cNvSpPr/>
              <p:nvPr/>
            </p:nvSpPr>
            <p:spPr>
              <a:xfrm>
                <a:off x="3111887" y="2319254"/>
                <a:ext cx="730003" cy="89156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69" name="Rechteck 68"/>
              <p:cNvSpPr/>
              <p:nvPr/>
            </p:nvSpPr>
            <p:spPr>
              <a:xfrm>
                <a:off x="3183823" y="2386053"/>
                <a:ext cx="263280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0" name="Rechteck 69"/>
              <p:cNvSpPr/>
              <p:nvPr/>
            </p:nvSpPr>
            <p:spPr>
              <a:xfrm>
                <a:off x="3183823" y="2461039"/>
                <a:ext cx="263280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1" name="Rechteck 70"/>
              <p:cNvSpPr/>
              <p:nvPr/>
            </p:nvSpPr>
            <p:spPr>
              <a:xfrm>
                <a:off x="3183823" y="2665817"/>
                <a:ext cx="580412" cy="47869"/>
              </a:xfrm>
              <a:prstGeom prst="rect">
                <a:avLst/>
              </a:prstGeom>
              <a:solidFill>
                <a:srgbClr val="D0D5D7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2" name="Rechteck 71"/>
              <p:cNvSpPr/>
              <p:nvPr/>
            </p:nvSpPr>
            <p:spPr>
              <a:xfrm>
                <a:off x="3183823" y="2563986"/>
                <a:ext cx="388936" cy="47869"/>
              </a:xfrm>
              <a:prstGeom prst="rect">
                <a:avLst/>
              </a:prstGeom>
              <a:solidFill>
                <a:srgbClr val="D0D5D7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3" name="Rechteck 72"/>
              <p:cNvSpPr/>
              <p:nvPr/>
            </p:nvSpPr>
            <p:spPr>
              <a:xfrm>
                <a:off x="3183821" y="3069823"/>
                <a:ext cx="580412" cy="47869"/>
              </a:xfrm>
              <a:prstGeom prst="rect">
                <a:avLst/>
              </a:prstGeom>
              <a:solidFill>
                <a:srgbClr val="D0D5D7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4" name="Rechteck 73"/>
              <p:cNvSpPr/>
              <p:nvPr/>
            </p:nvSpPr>
            <p:spPr>
              <a:xfrm>
                <a:off x="3614644" y="2563987"/>
                <a:ext cx="149591" cy="47869"/>
              </a:xfrm>
              <a:prstGeom prst="rect">
                <a:avLst/>
              </a:prstGeom>
              <a:solidFill>
                <a:srgbClr val="D0D5D7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5" name="Rechteck 74"/>
              <p:cNvSpPr/>
              <p:nvPr/>
            </p:nvSpPr>
            <p:spPr>
              <a:xfrm>
                <a:off x="3183823" y="2741174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6" name="Rechteck 75"/>
              <p:cNvSpPr/>
              <p:nvPr/>
            </p:nvSpPr>
            <p:spPr>
              <a:xfrm>
                <a:off x="3390092" y="2741174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7" name="Rechteck 76"/>
              <p:cNvSpPr/>
              <p:nvPr/>
            </p:nvSpPr>
            <p:spPr>
              <a:xfrm>
                <a:off x="3590642" y="2741174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8" name="Rechteck 77"/>
              <p:cNvSpPr/>
              <p:nvPr/>
            </p:nvSpPr>
            <p:spPr>
              <a:xfrm>
                <a:off x="3183823" y="2818002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79" name="Rechteck 78"/>
              <p:cNvSpPr/>
              <p:nvPr/>
            </p:nvSpPr>
            <p:spPr>
              <a:xfrm>
                <a:off x="3390092" y="2818002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80" name="Rechteck 79"/>
              <p:cNvSpPr/>
              <p:nvPr/>
            </p:nvSpPr>
            <p:spPr>
              <a:xfrm>
                <a:off x="3590642" y="2818002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81" name="Rechteck 80"/>
              <p:cNvSpPr/>
              <p:nvPr/>
            </p:nvSpPr>
            <p:spPr>
              <a:xfrm>
                <a:off x="3183823" y="2892270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82" name="Rechteck 81"/>
              <p:cNvSpPr/>
              <p:nvPr/>
            </p:nvSpPr>
            <p:spPr>
              <a:xfrm>
                <a:off x="3390092" y="2892270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83" name="Rechteck 82"/>
              <p:cNvSpPr/>
              <p:nvPr/>
            </p:nvSpPr>
            <p:spPr>
              <a:xfrm>
                <a:off x="3590642" y="2892270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84" name="Rechteck 83"/>
              <p:cNvSpPr/>
              <p:nvPr/>
            </p:nvSpPr>
            <p:spPr>
              <a:xfrm>
                <a:off x="3590642" y="2967312"/>
                <a:ext cx="173593" cy="47869"/>
              </a:xfrm>
              <a:prstGeom prst="rect">
                <a:avLst/>
              </a:prstGeom>
              <a:solidFill>
                <a:srgbClr val="004994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</p:grpSp>
        <p:grpSp>
          <p:nvGrpSpPr>
            <p:cNvPr id="62" name="Gruppieren 61"/>
            <p:cNvGrpSpPr/>
            <p:nvPr/>
          </p:nvGrpSpPr>
          <p:grpSpPr>
            <a:xfrm>
              <a:off x="3631120" y="3343194"/>
              <a:ext cx="565488" cy="672684"/>
              <a:chOff x="3631120" y="3343194"/>
              <a:chExt cx="565488" cy="672684"/>
            </a:xfrm>
          </p:grpSpPr>
          <p:sp>
            <p:nvSpPr>
              <p:cNvPr id="63" name="Pfeil nach rechts 62"/>
              <p:cNvSpPr>
                <a:spLocks noChangeAspect="1"/>
              </p:cNvSpPr>
              <p:nvPr/>
            </p:nvSpPr>
            <p:spPr>
              <a:xfrm>
                <a:off x="3631120" y="3583768"/>
                <a:ext cx="209601" cy="194973"/>
              </a:xfrm>
              <a:prstGeom prst="rightArrow">
                <a:avLst>
                  <a:gd name="adj1" fmla="val 50000"/>
                  <a:gd name="adj2" fmla="val 59954"/>
                </a:avLst>
              </a:prstGeom>
              <a:solidFill>
                <a:srgbClr val="72828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64" name="Rechteck 63"/>
              <p:cNvSpPr>
                <a:spLocks noChangeAspect="1"/>
              </p:cNvSpPr>
              <p:nvPr/>
            </p:nvSpPr>
            <p:spPr>
              <a:xfrm>
                <a:off x="3914403" y="3343194"/>
                <a:ext cx="282205" cy="76598"/>
              </a:xfrm>
              <a:prstGeom prst="rect">
                <a:avLst/>
              </a:prstGeom>
              <a:solidFill>
                <a:srgbClr val="059E3C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65" name="Rechteck 64"/>
              <p:cNvSpPr>
                <a:spLocks noChangeAspect="1"/>
              </p:cNvSpPr>
              <p:nvPr/>
            </p:nvSpPr>
            <p:spPr>
              <a:xfrm>
                <a:off x="3914403" y="3483743"/>
                <a:ext cx="282205" cy="76598"/>
              </a:xfrm>
              <a:prstGeom prst="rect">
                <a:avLst/>
              </a:prstGeom>
              <a:solidFill>
                <a:srgbClr val="059E3C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66" name="Rechteck 65"/>
              <p:cNvSpPr>
                <a:spLocks noChangeAspect="1"/>
              </p:cNvSpPr>
              <p:nvPr/>
            </p:nvSpPr>
            <p:spPr>
              <a:xfrm>
                <a:off x="3914403" y="3623603"/>
                <a:ext cx="282205" cy="76598"/>
              </a:xfrm>
              <a:prstGeom prst="rect">
                <a:avLst/>
              </a:prstGeom>
              <a:solidFill>
                <a:srgbClr val="0C75BB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  <p:sp>
            <p:nvSpPr>
              <p:cNvPr id="67" name="Rechteck 66"/>
              <p:cNvSpPr>
                <a:spLocks noChangeAspect="1"/>
              </p:cNvSpPr>
              <p:nvPr/>
            </p:nvSpPr>
            <p:spPr>
              <a:xfrm>
                <a:off x="3914403" y="3939280"/>
                <a:ext cx="282205" cy="76598"/>
              </a:xfrm>
              <a:prstGeom prst="rect">
                <a:avLst/>
              </a:prstGeom>
              <a:solidFill>
                <a:srgbClr val="0C75BB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/>
              </a:p>
            </p:txBody>
          </p:sp>
        </p:grpSp>
      </p:grpSp>
      <p:grpSp>
        <p:nvGrpSpPr>
          <p:cNvPr id="85" name="Gruppieren 84"/>
          <p:cNvGrpSpPr/>
          <p:nvPr/>
        </p:nvGrpSpPr>
        <p:grpSpPr>
          <a:xfrm>
            <a:off x="4130130" y="2633533"/>
            <a:ext cx="534025" cy="637272"/>
            <a:chOff x="3451722" y="2166574"/>
            <a:chExt cx="534025" cy="637272"/>
          </a:xfrm>
        </p:grpSpPr>
        <p:grpSp>
          <p:nvGrpSpPr>
            <p:cNvPr id="86" name="Gruppieren 85"/>
            <p:cNvGrpSpPr/>
            <p:nvPr/>
          </p:nvGrpSpPr>
          <p:grpSpPr>
            <a:xfrm>
              <a:off x="3488668" y="2196758"/>
              <a:ext cx="497079" cy="607088"/>
              <a:chOff x="4069849" y="1449734"/>
              <a:chExt cx="439200" cy="536400"/>
            </a:xfrm>
          </p:grpSpPr>
          <p:sp>
            <p:nvSpPr>
              <p:cNvPr id="88" name="Rechteck 87"/>
              <p:cNvSpPr/>
              <p:nvPr/>
            </p:nvSpPr>
            <p:spPr>
              <a:xfrm>
                <a:off x="4069849" y="1449734"/>
                <a:ext cx="439200" cy="5364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grpSp>
            <p:nvGrpSpPr>
              <p:cNvPr id="89" name="Gruppieren 88"/>
              <p:cNvGrpSpPr/>
              <p:nvPr/>
            </p:nvGrpSpPr>
            <p:grpSpPr>
              <a:xfrm>
                <a:off x="4113127" y="1489923"/>
                <a:ext cx="349503" cy="455547"/>
                <a:chOff x="4113127" y="1489923"/>
                <a:chExt cx="349503" cy="455547"/>
              </a:xfrm>
              <a:solidFill>
                <a:srgbClr val="44585E"/>
              </a:solidFill>
            </p:grpSpPr>
            <p:sp>
              <p:nvSpPr>
                <p:cNvPr id="90" name="Rechteck 89"/>
                <p:cNvSpPr/>
                <p:nvPr/>
              </p:nvSpPr>
              <p:spPr>
                <a:xfrm>
                  <a:off x="4113128" y="1489923"/>
                  <a:ext cx="1584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91" name="Rechteck 90"/>
                <p:cNvSpPr/>
                <p:nvPr/>
              </p:nvSpPr>
              <p:spPr>
                <a:xfrm>
                  <a:off x="4113128" y="1535037"/>
                  <a:ext cx="1584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92" name="Rechteck 91"/>
                <p:cNvSpPr/>
                <p:nvPr/>
              </p:nvSpPr>
              <p:spPr>
                <a:xfrm>
                  <a:off x="4113128" y="1599660"/>
                  <a:ext cx="2340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93" name="Rechteck 92"/>
                <p:cNvSpPr/>
                <p:nvPr/>
              </p:nvSpPr>
              <p:spPr>
                <a:xfrm>
                  <a:off x="4113127" y="1916670"/>
                  <a:ext cx="3492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94" name="Rechteck 93"/>
                <p:cNvSpPr/>
                <p:nvPr/>
              </p:nvSpPr>
              <p:spPr>
                <a:xfrm>
                  <a:off x="4372328" y="1599660"/>
                  <a:ext cx="900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95" name="Rechteck 94"/>
                <p:cNvSpPr/>
                <p:nvPr/>
              </p:nvSpPr>
              <p:spPr>
                <a:xfrm>
                  <a:off x="4113127" y="1759066"/>
                  <a:ext cx="11769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96" name="Rechteck 95"/>
                <p:cNvSpPr/>
                <p:nvPr/>
              </p:nvSpPr>
              <p:spPr>
                <a:xfrm>
                  <a:off x="4113128" y="1712759"/>
                  <a:ext cx="139956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97" name="Rechteck 96"/>
                <p:cNvSpPr/>
                <p:nvPr/>
              </p:nvSpPr>
              <p:spPr>
                <a:xfrm>
                  <a:off x="4113127" y="1668226"/>
                  <a:ext cx="159041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98" name="Rechteck 97"/>
                <p:cNvSpPr/>
                <p:nvPr/>
              </p:nvSpPr>
              <p:spPr>
                <a:xfrm>
                  <a:off x="4306770" y="1759066"/>
                  <a:ext cx="15586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99" name="Rechteck 98"/>
                <p:cNvSpPr/>
                <p:nvPr/>
              </p:nvSpPr>
              <p:spPr>
                <a:xfrm>
                  <a:off x="4306770" y="1712759"/>
                  <a:ext cx="11451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00" name="Rechteck 99"/>
                <p:cNvSpPr/>
                <p:nvPr/>
              </p:nvSpPr>
              <p:spPr>
                <a:xfrm>
                  <a:off x="4306770" y="1668226"/>
                  <a:ext cx="15586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01" name="Rechteck 100"/>
                <p:cNvSpPr/>
                <p:nvPr/>
              </p:nvSpPr>
              <p:spPr>
                <a:xfrm>
                  <a:off x="4306770" y="1809082"/>
                  <a:ext cx="82701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02" name="Rechteck 101"/>
                <p:cNvSpPr/>
                <p:nvPr/>
              </p:nvSpPr>
              <p:spPr>
                <a:xfrm>
                  <a:off x="4113127" y="1852931"/>
                  <a:ext cx="104967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03" name="Rechteck 102"/>
                <p:cNvSpPr/>
                <p:nvPr/>
              </p:nvSpPr>
              <p:spPr>
                <a:xfrm>
                  <a:off x="4113128" y="1806624"/>
                  <a:ext cx="146318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</p:grpSp>
        <p:sp>
          <p:nvSpPr>
            <p:cNvPr id="87" name="Ellipse 86"/>
            <p:cNvSpPr>
              <a:spLocks noChangeAspect="1"/>
            </p:cNvSpPr>
            <p:nvPr/>
          </p:nvSpPr>
          <p:spPr>
            <a:xfrm>
              <a:off x="3451722" y="2166574"/>
              <a:ext cx="139461" cy="138530"/>
            </a:xfrm>
            <a:prstGeom prst="ellipse">
              <a:avLst/>
            </a:prstGeom>
            <a:solidFill>
              <a:srgbClr val="0049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700" dirty="0">
                  <a:latin typeface="+mj-lt"/>
                  <a:ea typeface="Roboto Medium" panose="02000000000000000000" pitchFamily="2" charset="0"/>
                </a:rPr>
                <a:t>C</a:t>
              </a:r>
            </a:p>
          </p:txBody>
        </p:sp>
      </p:grpSp>
      <p:grpSp>
        <p:nvGrpSpPr>
          <p:cNvPr id="104" name="Gruppieren 103"/>
          <p:cNvGrpSpPr>
            <a:grpSpLocks noChangeAspect="1"/>
          </p:cNvGrpSpPr>
          <p:nvPr/>
        </p:nvGrpSpPr>
        <p:grpSpPr>
          <a:xfrm>
            <a:off x="3585386" y="2633534"/>
            <a:ext cx="533099" cy="637273"/>
            <a:chOff x="5011200" y="1425337"/>
            <a:chExt cx="471026" cy="563070"/>
          </a:xfrm>
        </p:grpSpPr>
        <p:grpSp>
          <p:nvGrpSpPr>
            <p:cNvPr id="105" name="Gruppieren 104"/>
            <p:cNvGrpSpPr/>
            <p:nvPr/>
          </p:nvGrpSpPr>
          <p:grpSpPr>
            <a:xfrm>
              <a:off x="5043026" y="1452007"/>
              <a:ext cx="439200" cy="536400"/>
              <a:chOff x="5043026" y="1449734"/>
              <a:chExt cx="439200" cy="536400"/>
            </a:xfrm>
          </p:grpSpPr>
          <p:sp>
            <p:nvSpPr>
              <p:cNvPr id="107" name="Rechteck 106"/>
              <p:cNvSpPr/>
              <p:nvPr/>
            </p:nvSpPr>
            <p:spPr>
              <a:xfrm>
                <a:off x="5043026" y="1449734"/>
                <a:ext cx="439200" cy="5364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grpSp>
            <p:nvGrpSpPr>
              <p:cNvPr id="108" name="Gruppieren 107"/>
              <p:cNvGrpSpPr/>
              <p:nvPr/>
            </p:nvGrpSpPr>
            <p:grpSpPr>
              <a:xfrm>
                <a:off x="5086304" y="1489923"/>
                <a:ext cx="349201" cy="441600"/>
                <a:chOff x="5086304" y="1489923"/>
                <a:chExt cx="349201" cy="441600"/>
              </a:xfrm>
            </p:grpSpPr>
            <p:sp>
              <p:nvSpPr>
                <p:cNvPr id="109" name="Rechteck 108"/>
                <p:cNvSpPr/>
                <p:nvPr/>
              </p:nvSpPr>
              <p:spPr>
                <a:xfrm>
                  <a:off x="5086305" y="1489923"/>
                  <a:ext cx="158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0" name="Rechteck 109"/>
                <p:cNvSpPr/>
                <p:nvPr/>
              </p:nvSpPr>
              <p:spPr>
                <a:xfrm>
                  <a:off x="5086305" y="1535037"/>
                  <a:ext cx="158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1" name="Rechteck 110"/>
                <p:cNvSpPr/>
                <p:nvPr/>
              </p:nvSpPr>
              <p:spPr>
                <a:xfrm>
                  <a:off x="5086305" y="1658505"/>
                  <a:ext cx="3492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5086305" y="1597551"/>
                  <a:ext cx="2340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3" name="Rechteck 112"/>
                <p:cNvSpPr/>
                <p:nvPr/>
              </p:nvSpPr>
              <p:spPr>
                <a:xfrm>
                  <a:off x="5086304" y="1902723"/>
                  <a:ext cx="3492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4" name="Rechteck 113"/>
                <p:cNvSpPr/>
                <p:nvPr/>
              </p:nvSpPr>
              <p:spPr>
                <a:xfrm>
                  <a:off x="5345505" y="1597551"/>
                  <a:ext cx="900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5" name="Rechteck 114"/>
                <p:cNvSpPr/>
                <p:nvPr/>
              </p:nvSpPr>
              <p:spPr>
                <a:xfrm>
                  <a:off x="5086305" y="1703843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6" name="Rechteck 115"/>
                <p:cNvSpPr/>
                <p:nvPr/>
              </p:nvSpPr>
              <p:spPr>
                <a:xfrm>
                  <a:off x="5331105" y="1703843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7" name="Rechteck 116"/>
                <p:cNvSpPr/>
                <p:nvPr/>
              </p:nvSpPr>
              <p:spPr>
                <a:xfrm>
                  <a:off x="5208705" y="1703843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8" name="Rechteck 117"/>
                <p:cNvSpPr/>
                <p:nvPr/>
              </p:nvSpPr>
              <p:spPr>
                <a:xfrm>
                  <a:off x="5086305" y="1750092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19" name="Rechteck 118"/>
                <p:cNvSpPr/>
                <p:nvPr/>
              </p:nvSpPr>
              <p:spPr>
                <a:xfrm>
                  <a:off x="5331105" y="1750092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20" name="Rechteck 119"/>
                <p:cNvSpPr/>
                <p:nvPr/>
              </p:nvSpPr>
              <p:spPr>
                <a:xfrm>
                  <a:off x="5208705" y="1750092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21" name="Rechteck 120"/>
                <p:cNvSpPr/>
                <p:nvPr/>
              </p:nvSpPr>
              <p:spPr>
                <a:xfrm>
                  <a:off x="5086305" y="1796807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22" name="Rechteck 121"/>
                <p:cNvSpPr/>
                <p:nvPr/>
              </p:nvSpPr>
              <p:spPr>
                <a:xfrm>
                  <a:off x="5331105" y="1796807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23" name="Rechteck 122"/>
                <p:cNvSpPr/>
                <p:nvPr/>
              </p:nvSpPr>
              <p:spPr>
                <a:xfrm>
                  <a:off x="5208705" y="1796807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24" name="Rechteck 123"/>
                <p:cNvSpPr/>
                <p:nvPr/>
              </p:nvSpPr>
              <p:spPr>
                <a:xfrm>
                  <a:off x="5331105" y="1842145"/>
                  <a:ext cx="104400" cy="28800"/>
                </a:xfrm>
                <a:prstGeom prst="rect">
                  <a:avLst/>
                </a:prstGeom>
                <a:solidFill>
                  <a:srgbClr val="72828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</p:grpSp>
        <p:sp>
          <p:nvSpPr>
            <p:cNvPr id="106" name="Ellipse 105"/>
            <p:cNvSpPr>
              <a:spLocks noChangeAspect="1"/>
            </p:cNvSpPr>
            <p:nvPr/>
          </p:nvSpPr>
          <p:spPr>
            <a:xfrm>
              <a:off x="5011200" y="1425337"/>
              <a:ext cx="123222" cy="122400"/>
            </a:xfrm>
            <a:prstGeom prst="ellipse">
              <a:avLst/>
            </a:prstGeom>
            <a:solidFill>
              <a:srgbClr val="0049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700" dirty="0">
                  <a:latin typeface="+mj-lt"/>
                  <a:ea typeface="Roboto Medium" panose="02000000000000000000" pitchFamily="2" charset="0"/>
                </a:rPr>
                <a:t>B</a:t>
              </a:r>
            </a:p>
          </p:txBody>
        </p:sp>
      </p:grpSp>
      <p:grpSp>
        <p:nvGrpSpPr>
          <p:cNvPr id="125" name="Gruppieren 124"/>
          <p:cNvGrpSpPr/>
          <p:nvPr/>
        </p:nvGrpSpPr>
        <p:grpSpPr>
          <a:xfrm>
            <a:off x="3040623" y="2633531"/>
            <a:ext cx="530180" cy="636417"/>
            <a:chOff x="2362217" y="2166571"/>
            <a:chExt cx="530180" cy="636417"/>
          </a:xfrm>
        </p:grpSpPr>
        <p:grpSp>
          <p:nvGrpSpPr>
            <p:cNvPr id="126" name="Gruppieren 125"/>
            <p:cNvGrpSpPr/>
            <p:nvPr/>
          </p:nvGrpSpPr>
          <p:grpSpPr>
            <a:xfrm>
              <a:off x="2395318" y="2195900"/>
              <a:ext cx="497079" cy="607088"/>
              <a:chOff x="4069849" y="1449734"/>
              <a:chExt cx="439200" cy="536400"/>
            </a:xfrm>
          </p:grpSpPr>
          <p:sp>
            <p:nvSpPr>
              <p:cNvPr id="128" name="Rechteck 127"/>
              <p:cNvSpPr/>
              <p:nvPr/>
            </p:nvSpPr>
            <p:spPr>
              <a:xfrm>
                <a:off x="4069849" y="1449734"/>
                <a:ext cx="439200" cy="5364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grpSp>
            <p:nvGrpSpPr>
              <p:cNvPr id="129" name="Gruppieren 128"/>
              <p:cNvGrpSpPr/>
              <p:nvPr/>
            </p:nvGrpSpPr>
            <p:grpSpPr>
              <a:xfrm>
                <a:off x="4113127" y="1489923"/>
                <a:ext cx="349201" cy="443640"/>
                <a:chOff x="4113127" y="1489923"/>
                <a:chExt cx="349201" cy="443640"/>
              </a:xfrm>
              <a:solidFill>
                <a:srgbClr val="44585E"/>
              </a:solidFill>
            </p:grpSpPr>
            <p:sp>
              <p:nvSpPr>
                <p:cNvPr id="130" name="Rechteck 129"/>
                <p:cNvSpPr/>
                <p:nvPr/>
              </p:nvSpPr>
              <p:spPr>
                <a:xfrm>
                  <a:off x="4113128" y="1489923"/>
                  <a:ext cx="1584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31" name="Rechteck 130"/>
                <p:cNvSpPr/>
                <p:nvPr/>
              </p:nvSpPr>
              <p:spPr>
                <a:xfrm>
                  <a:off x="4113128" y="1535037"/>
                  <a:ext cx="1584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32" name="Rechteck 131"/>
                <p:cNvSpPr/>
                <p:nvPr/>
              </p:nvSpPr>
              <p:spPr>
                <a:xfrm>
                  <a:off x="4113128" y="1651226"/>
                  <a:ext cx="3492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33" name="Rechteck 132"/>
                <p:cNvSpPr/>
                <p:nvPr/>
              </p:nvSpPr>
              <p:spPr>
                <a:xfrm>
                  <a:off x="4113128" y="1594557"/>
                  <a:ext cx="2340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34" name="Rechteck 133"/>
                <p:cNvSpPr/>
                <p:nvPr/>
              </p:nvSpPr>
              <p:spPr>
                <a:xfrm>
                  <a:off x="4113127" y="1904763"/>
                  <a:ext cx="3492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35" name="Rechteck 134"/>
                <p:cNvSpPr/>
                <p:nvPr/>
              </p:nvSpPr>
              <p:spPr>
                <a:xfrm>
                  <a:off x="4370627" y="1594557"/>
                  <a:ext cx="90000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36" name="Rechteck 135"/>
                <p:cNvSpPr/>
                <p:nvPr/>
              </p:nvSpPr>
              <p:spPr>
                <a:xfrm>
                  <a:off x="4113128" y="1708471"/>
                  <a:ext cx="8588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37" name="Rechteck 136"/>
                <p:cNvSpPr/>
                <p:nvPr/>
              </p:nvSpPr>
              <p:spPr>
                <a:xfrm>
                  <a:off x="4219756" y="1708471"/>
                  <a:ext cx="24174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38" name="Rechteck 137"/>
                <p:cNvSpPr/>
                <p:nvPr/>
              </p:nvSpPr>
              <p:spPr>
                <a:xfrm>
                  <a:off x="4113128" y="1754216"/>
                  <a:ext cx="8588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39" name="Rechteck 138"/>
                <p:cNvSpPr/>
                <p:nvPr/>
              </p:nvSpPr>
              <p:spPr>
                <a:xfrm>
                  <a:off x="4219757" y="1754216"/>
                  <a:ext cx="168583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40" name="Rechteck 139"/>
                <p:cNvSpPr/>
                <p:nvPr/>
              </p:nvSpPr>
              <p:spPr>
                <a:xfrm>
                  <a:off x="4113128" y="1799813"/>
                  <a:ext cx="8588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41" name="Rechteck 140"/>
                <p:cNvSpPr/>
                <p:nvPr/>
              </p:nvSpPr>
              <p:spPr>
                <a:xfrm>
                  <a:off x="4219757" y="1799813"/>
                  <a:ext cx="24174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42" name="Rechteck 141"/>
                <p:cNvSpPr/>
                <p:nvPr/>
              </p:nvSpPr>
              <p:spPr>
                <a:xfrm>
                  <a:off x="4113128" y="1845017"/>
                  <a:ext cx="85882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43" name="Rechteck 142"/>
                <p:cNvSpPr/>
                <p:nvPr/>
              </p:nvSpPr>
              <p:spPr>
                <a:xfrm>
                  <a:off x="4219757" y="1845017"/>
                  <a:ext cx="143137" cy="28800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</p:grpSp>
        <p:sp>
          <p:nvSpPr>
            <p:cNvPr id="127" name="Ellipse 126"/>
            <p:cNvSpPr>
              <a:spLocks noChangeAspect="1"/>
            </p:cNvSpPr>
            <p:nvPr/>
          </p:nvSpPr>
          <p:spPr>
            <a:xfrm>
              <a:off x="2362217" y="2166571"/>
              <a:ext cx="139460" cy="138530"/>
            </a:xfrm>
            <a:prstGeom prst="ellipse">
              <a:avLst/>
            </a:prstGeom>
            <a:solidFill>
              <a:srgbClr val="0049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700" dirty="0">
                  <a:latin typeface="+mj-lt"/>
                  <a:ea typeface="Roboto Medium" panose="02000000000000000000" pitchFamily="2" charset="0"/>
                </a:rPr>
                <a:t>A</a:t>
              </a:r>
            </a:p>
          </p:txBody>
        </p:sp>
      </p:grpSp>
      <p:grpSp>
        <p:nvGrpSpPr>
          <p:cNvPr id="144" name="Gruppieren 143"/>
          <p:cNvGrpSpPr/>
          <p:nvPr/>
        </p:nvGrpSpPr>
        <p:grpSpPr>
          <a:xfrm>
            <a:off x="4681496" y="2633534"/>
            <a:ext cx="533099" cy="637273"/>
            <a:chOff x="4003088" y="2166574"/>
            <a:chExt cx="533099" cy="637273"/>
          </a:xfrm>
        </p:grpSpPr>
        <p:grpSp>
          <p:nvGrpSpPr>
            <p:cNvPr id="145" name="Gruppieren 144"/>
            <p:cNvGrpSpPr/>
            <p:nvPr/>
          </p:nvGrpSpPr>
          <p:grpSpPr>
            <a:xfrm>
              <a:off x="4039108" y="2196759"/>
              <a:ext cx="497079" cy="607088"/>
              <a:chOff x="4039108" y="2196759"/>
              <a:chExt cx="497079" cy="607088"/>
            </a:xfrm>
          </p:grpSpPr>
          <p:sp>
            <p:nvSpPr>
              <p:cNvPr id="147" name="Rechteck 146"/>
              <p:cNvSpPr/>
              <p:nvPr/>
            </p:nvSpPr>
            <p:spPr>
              <a:xfrm>
                <a:off x="4039108" y="2196759"/>
                <a:ext cx="497079" cy="607088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4458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148" name="Rechteck 147"/>
              <p:cNvSpPr/>
              <p:nvPr/>
            </p:nvSpPr>
            <p:spPr>
              <a:xfrm>
                <a:off x="4088090" y="2242244"/>
                <a:ext cx="179275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149" name="Rechteck 148"/>
              <p:cNvSpPr/>
              <p:nvPr/>
            </p:nvSpPr>
            <p:spPr>
              <a:xfrm>
                <a:off x="4088090" y="2293303"/>
                <a:ext cx="179275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150" name="Rechteck 149"/>
              <p:cNvSpPr/>
              <p:nvPr/>
            </p:nvSpPr>
            <p:spPr>
              <a:xfrm>
                <a:off x="4088090" y="2433042"/>
                <a:ext cx="395219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151" name="Rechteck 150"/>
              <p:cNvSpPr/>
              <p:nvPr/>
            </p:nvSpPr>
            <p:spPr>
              <a:xfrm>
                <a:off x="4088090" y="2364055"/>
                <a:ext cx="264837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sp>
            <p:nvSpPr>
              <p:cNvPr id="152" name="Rechteck 151"/>
              <p:cNvSpPr/>
              <p:nvPr/>
            </p:nvSpPr>
            <p:spPr>
              <a:xfrm>
                <a:off x="4381448" y="2364055"/>
                <a:ext cx="101861" cy="32595"/>
              </a:xfrm>
              <a:prstGeom prst="rect">
                <a:avLst/>
              </a:prstGeom>
              <a:solidFill>
                <a:srgbClr val="A1AB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299">
                  <a:latin typeface="+mj-lt"/>
                </a:endParaRPr>
              </a:p>
            </p:txBody>
          </p:sp>
          <p:grpSp>
            <p:nvGrpSpPr>
              <p:cNvPr id="153" name="Gruppieren 152"/>
              <p:cNvGrpSpPr/>
              <p:nvPr/>
            </p:nvGrpSpPr>
            <p:grpSpPr>
              <a:xfrm>
                <a:off x="4088089" y="2503553"/>
                <a:ext cx="395220" cy="32595"/>
                <a:chOff x="4088089" y="2499743"/>
                <a:chExt cx="395220" cy="32595"/>
              </a:xfrm>
            </p:grpSpPr>
            <p:sp>
              <p:nvSpPr>
                <p:cNvPr id="170" name="Rechteck 169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171" name="Rechteck 170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72" name="Rechteck 171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  <p:grpSp>
            <p:nvGrpSpPr>
              <p:cNvPr id="154" name="Gruppieren 153"/>
              <p:cNvGrpSpPr/>
              <p:nvPr/>
            </p:nvGrpSpPr>
            <p:grpSpPr>
              <a:xfrm>
                <a:off x="4088089" y="2555026"/>
                <a:ext cx="395220" cy="32595"/>
                <a:chOff x="4088089" y="2499743"/>
                <a:chExt cx="395220" cy="32595"/>
              </a:xfrm>
            </p:grpSpPr>
            <p:sp>
              <p:nvSpPr>
                <p:cNvPr id="167" name="Rechteck 166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168" name="Rechteck 167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69" name="Rechteck 168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  <p:grpSp>
            <p:nvGrpSpPr>
              <p:cNvPr id="155" name="Gruppieren 154"/>
              <p:cNvGrpSpPr/>
              <p:nvPr/>
            </p:nvGrpSpPr>
            <p:grpSpPr>
              <a:xfrm>
                <a:off x="4088089" y="2606499"/>
                <a:ext cx="395220" cy="32595"/>
                <a:chOff x="4088089" y="2499743"/>
                <a:chExt cx="395220" cy="32595"/>
              </a:xfrm>
            </p:grpSpPr>
            <p:sp>
              <p:nvSpPr>
                <p:cNvPr id="164" name="Rechteck 163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165" name="Rechteck 164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66" name="Rechteck 165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  <p:grpSp>
            <p:nvGrpSpPr>
              <p:cNvPr id="156" name="Gruppieren 155"/>
              <p:cNvGrpSpPr/>
              <p:nvPr/>
            </p:nvGrpSpPr>
            <p:grpSpPr>
              <a:xfrm>
                <a:off x="4088089" y="2657972"/>
                <a:ext cx="395220" cy="32595"/>
                <a:chOff x="4088089" y="2499743"/>
                <a:chExt cx="395220" cy="32595"/>
              </a:xfrm>
            </p:grpSpPr>
            <p:sp>
              <p:nvSpPr>
                <p:cNvPr id="161" name="Rechteck 160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162" name="Rechteck 161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63" name="Rechteck 162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  <p:grpSp>
            <p:nvGrpSpPr>
              <p:cNvPr id="157" name="Gruppieren 156"/>
              <p:cNvGrpSpPr/>
              <p:nvPr/>
            </p:nvGrpSpPr>
            <p:grpSpPr>
              <a:xfrm>
                <a:off x="4088089" y="2709444"/>
                <a:ext cx="395220" cy="32595"/>
                <a:chOff x="4088089" y="2499743"/>
                <a:chExt cx="395220" cy="32595"/>
              </a:xfrm>
            </p:grpSpPr>
            <p:sp>
              <p:nvSpPr>
                <p:cNvPr id="158" name="Rechteck 157"/>
                <p:cNvSpPr/>
                <p:nvPr/>
              </p:nvSpPr>
              <p:spPr>
                <a:xfrm>
                  <a:off x="4088089" y="2499743"/>
                  <a:ext cx="828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 dirty="0">
                    <a:latin typeface="+mj-lt"/>
                  </a:endParaRPr>
                </a:p>
              </p:txBody>
            </p:sp>
            <p:sp>
              <p:nvSpPr>
                <p:cNvPr id="159" name="Rechteck 158"/>
                <p:cNvSpPr/>
                <p:nvPr/>
              </p:nvSpPr>
              <p:spPr>
                <a:xfrm>
                  <a:off x="4386109" y="2499743"/>
                  <a:ext cx="972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  <p:sp>
              <p:nvSpPr>
                <p:cNvPr id="160" name="Rechteck 159"/>
                <p:cNvSpPr/>
                <p:nvPr/>
              </p:nvSpPr>
              <p:spPr>
                <a:xfrm>
                  <a:off x="4188499" y="2499743"/>
                  <a:ext cx="180000" cy="32595"/>
                </a:xfrm>
                <a:prstGeom prst="rect">
                  <a:avLst/>
                </a:prstGeom>
                <a:solidFill>
                  <a:srgbClr val="A1ABA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299">
                    <a:latin typeface="+mj-lt"/>
                  </a:endParaRPr>
                </a:p>
              </p:txBody>
            </p:sp>
          </p:grpSp>
        </p:grpSp>
        <p:sp>
          <p:nvSpPr>
            <p:cNvPr id="146" name="Ellipse 145"/>
            <p:cNvSpPr>
              <a:spLocks noChangeAspect="1"/>
            </p:cNvSpPr>
            <p:nvPr/>
          </p:nvSpPr>
          <p:spPr>
            <a:xfrm>
              <a:off x="4003088" y="2166574"/>
              <a:ext cx="139461" cy="138530"/>
            </a:xfrm>
            <a:prstGeom prst="ellipse">
              <a:avLst/>
            </a:prstGeom>
            <a:solidFill>
              <a:srgbClr val="0049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700" dirty="0">
                  <a:latin typeface="+mj-lt"/>
                  <a:ea typeface="Roboto Medium" panose="02000000000000000000" pitchFamily="2" charset="0"/>
                </a:rPr>
                <a:t>D</a:t>
              </a:r>
            </a:p>
          </p:txBody>
        </p:sp>
      </p:grpSp>
      <p:sp>
        <p:nvSpPr>
          <p:cNvPr id="173" name="Sechseck 172"/>
          <p:cNvSpPr>
            <a:spLocks noChangeAspect="1"/>
          </p:cNvSpPr>
          <p:nvPr/>
        </p:nvSpPr>
        <p:spPr>
          <a:xfrm>
            <a:off x="2157892" y="1325563"/>
            <a:ext cx="619755" cy="504000"/>
          </a:xfrm>
          <a:prstGeom prst="hexagon">
            <a:avLst>
              <a:gd name="adj" fmla="val 30042"/>
              <a:gd name="vf" fmla="val 115470"/>
            </a:avLst>
          </a:prstGeom>
          <a:gradFill>
            <a:gsLst>
              <a:gs pos="100000">
                <a:srgbClr val="2C4187"/>
              </a:gs>
              <a:gs pos="0">
                <a:srgbClr val="004994"/>
              </a:gs>
            </a:gsLst>
            <a:lin ang="2700000" scaled="0"/>
          </a:gradFill>
          <a:ln w="12700">
            <a:solidFill>
              <a:schemeClr val="bg1"/>
            </a:solidFill>
          </a:ln>
          <a:effectLst>
            <a:outerShdw blurRad="63500" dist="50800" dir="7200000" sx="91000" sy="91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latin typeface="+mj-lt"/>
                <a:ea typeface="Roboto Medium" panose="02000000000000000000" pitchFamily="2" charset="0"/>
              </a:rPr>
              <a:t>1</a:t>
            </a:r>
          </a:p>
        </p:txBody>
      </p:sp>
      <p:sp>
        <p:nvSpPr>
          <p:cNvPr id="174" name="Textfeld 173"/>
          <p:cNvSpPr txBox="1"/>
          <p:nvPr/>
        </p:nvSpPr>
        <p:spPr>
          <a:xfrm>
            <a:off x="4738856" y="1352910"/>
            <a:ext cx="61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  <a:latin typeface="+mj-lt"/>
                <a:ea typeface="Roboto Medium" panose="02000000000000000000" pitchFamily="2" charset="0"/>
              </a:rPr>
              <a:t>2</a:t>
            </a:r>
          </a:p>
        </p:txBody>
      </p:sp>
      <p:sp>
        <p:nvSpPr>
          <p:cNvPr id="175" name="Textfeld 174"/>
          <p:cNvSpPr txBox="1"/>
          <p:nvPr/>
        </p:nvSpPr>
        <p:spPr>
          <a:xfrm>
            <a:off x="6641044" y="1352910"/>
            <a:ext cx="61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  <a:latin typeface="+mj-lt"/>
                <a:ea typeface="Roboto Medium" panose="02000000000000000000" pitchFamily="2" charset="0"/>
              </a:rPr>
              <a:t>3</a:t>
            </a:r>
          </a:p>
        </p:txBody>
      </p:sp>
      <p:sp>
        <p:nvSpPr>
          <p:cNvPr id="176" name="Textfeld 175"/>
          <p:cNvSpPr txBox="1"/>
          <p:nvPr/>
        </p:nvSpPr>
        <p:spPr>
          <a:xfrm>
            <a:off x="8873292" y="1352910"/>
            <a:ext cx="61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  <a:latin typeface="+mj-lt"/>
                <a:ea typeface="Roboto Medium" panose="02000000000000000000" pitchFamily="2" charset="0"/>
              </a:rPr>
              <a:t>4</a:t>
            </a:r>
          </a:p>
        </p:txBody>
      </p:sp>
      <p:grpSp>
        <p:nvGrpSpPr>
          <p:cNvPr id="177" name="Gruppieren 176">
            <a:extLst>
              <a:ext uri="{FF2B5EF4-FFF2-40B4-BE49-F238E27FC236}">
                <a16:creationId xmlns:a16="http://schemas.microsoft.com/office/drawing/2014/main" id="{78AD2AAF-DBE5-4522-9762-8CFA4315CD91}"/>
              </a:ext>
            </a:extLst>
          </p:cNvPr>
          <p:cNvGrpSpPr/>
          <p:nvPr/>
        </p:nvGrpSpPr>
        <p:grpSpPr>
          <a:xfrm>
            <a:off x="1748593" y="2685034"/>
            <a:ext cx="896191" cy="72000"/>
            <a:chOff x="1072295" y="2218075"/>
            <a:chExt cx="896191" cy="72000"/>
          </a:xfrm>
        </p:grpSpPr>
        <p:cxnSp>
          <p:nvCxnSpPr>
            <p:cNvPr id="178" name="Gerade Verbindung mit Pfeil 177">
              <a:extLst>
                <a:ext uri="{FF2B5EF4-FFF2-40B4-BE49-F238E27FC236}">
                  <a16:creationId xmlns:a16="http://schemas.microsoft.com/office/drawing/2014/main" id="{9452253B-06B7-4630-B5B7-FEFCA24D2F87}"/>
                </a:ext>
              </a:extLst>
            </p:cNvPr>
            <p:cNvCxnSpPr/>
            <p:nvPr/>
          </p:nvCxnSpPr>
          <p:spPr>
            <a:xfrm>
              <a:off x="1155095" y="2287910"/>
              <a:ext cx="813391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Gerade Verbindung 164">
              <a:extLst>
                <a:ext uri="{FF2B5EF4-FFF2-40B4-BE49-F238E27FC236}">
                  <a16:creationId xmlns:a16="http://schemas.microsoft.com/office/drawing/2014/main" id="{96DAD6E2-A047-4169-A08C-36E433679C99}"/>
                </a:ext>
              </a:extLst>
            </p:cNvPr>
            <p:cNvCxnSpPr/>
            <p:nvPr/>
          </p:nvCxnSpPr>
          <p:spPr>
            <a:xfrm>
              <a:off x="1072295" y="2218075"/>
              <a:ext cx="82800" cy="72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0" name="Gerade Verbindung mit Pfeil 179">
            <a:extLst>
              <a:ext uri="{FF2B5EF4-FFF2-40B4-BE49-F238E27FC236}">
                <a16:creationId xmlns:a16="http://schemas.microsoft.com/office/drawing/2014/main" id="{D038E5CD-DEE1-44E4-8F5E-336D3FF343F5}"/>
              </a:ext>
            </a:extLst>
          </p:cNvPr>
          <p:cNvCxnSpPr/>
          <p:nvPr/>
        </p:nvCxnSpPr>
        <p:spPr>
          <a:xfrm>
            <a:off x="1577999" y="3523526"/>
            <a:ext cx="1066785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1" name="Gruppieren 180">
            <a:extLst>
              <a:ext uri="{FF2B5EF4-FFF2-40B4-BE49-F238E27FC236}">
                <a16:creationId xmlns:a16="http://schemas.microsoft.com/office/drawing/2014/main" id="{DA210546-9CAA-46EA-A56F-7FF34F055C9B}"/>
              </a:ext>
            </a:extLst>
          </p:cNvPr>
          <p:cNvGrpSpPr/>
          <p:nvPr/>
        </p:nvGrpSpPr>
        <p:grpSpPr>
          <a:xfrm>
            <a:off x="1626105" y="3086185"/>
            <a:ext cx="1018679" cy="72000"/>
            <a:chOff x="947698" y="2619226"/>
            <a:chExt cx="1018679" cy="72000"/>
          </a:xfrm>
        </p:grpSpPr>
        <p:cxnSp>
          <p:nvCxnSpPr>
            <p:cNvPr id="182" name="Gerade Verbindung mit Pfeil 181">
              <a:extLst>
                <a:ext uri="{FF2B5EF4-FFF2-40B4-BE49-F238E27FC236}">
                  <a16:creationId xmlns:a16="http://schemas.microsoft.com/office/drawing/2014/main" id="{2688B135-6FE4-4E84-ABCE-8693D5BCBCDF}"/>
                </a:ext>
              </a:extLst>
            </p:cNvPr>
            <p:cNvCxnSpPr/>
            <p:nvPr/>
          </p:nvCxnSpPr>
          <p:spPr>
            <a:xfrm>
              <a:off x="1030377" y="2689478"/>
              <a:ext cx="93600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Gerade Verbindung 160">
              <a:extLst>
                <a:ext uri="{FF2B5EF4-FFF2-40B4-BE49-F238E27FC236}">
                  <a16:creationId xmlns:a16="http://schemas.microsoft.com/office/drawing/2014/main" id="{17E6D5AA-00EB-4CF2-B80E-4466CFBE884F}"/>
                </a:ext>
              </a:extLst>
            </p:cNvPr>
            <p:cNvCxnSpPr/>
            <p:nvPr/>
          </p:nvCxnSpPr>
          <p:spPr>
            <a:xfrm>
              <a:off x="947698" y="2619226"/>
              <a:ext cx="82800" cy="72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" name="Picture 6" descr="C:\Users\aeb\Desktop\Suiten_Prozess-Grafiken\Dokument-Icons\Dokument-Icons_scanner.png">
            <a:extLst>
              <a:ext uri="{FF2B5EF4-FFF2-40B4-BE49-F238E27FC236}">
                <a16:creationId xmlns:a16="http://schemas.microsoft.com/office/drawing/2014/main" id="{CE6D56A9-CF88-468D-AA21-577924C97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893" y="2561323"/>
            <a:ext cx="581075" cy="3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10" descr="\\FILESERVER03\insiders_intern\Marketing_NEU\02_Akquise_Vertrieb\04_Prozessgrafiken\Grafikelemente\Dokument-Icons\Dokument-Icons_papier_IN.png">
            <a:extLst>
              <a:ext uri="{FF2B5EF4-FFF2-40B4-BE49-F238E27FC236}">
                <a16:creationId xmlns:a16="http://schemas.microsoft.com/office/drawing/2014/main" id="{66E3EF32-9A50-4A61-B220-66229F867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498" y="2503867"/>
            <a:ext cx="273600" cy="34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8" descr="Ordner, blau Symbol">
            <a:extLst>
              <a:ext uri="{FF2B5EF4-FFF2-40B4-BE49-F238E27FC236}">
                <a16:creationId xmlns:a16="http://schemas.microsoft.com/office/drawing/2014/main" id="{F3C2D804-F80F-42B7-A379-1B2209B6E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591" y="2851262"/>
            <a:ext cx="406636" cy="406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6" descr="\\FILESERVER03\insiders_intern\Marketing_NEU\02_Akquise_Vertrieb\04_Prozessgrafiken\Grafikelemente\Dokument-Icons\Dokument-Icons_e-mail_IN.png">
            <a:extLst>
              <a:ext uri="{FF2B5EF4-FFF2-40B4-BE49-F238E27FC236}">
                <a16:creationId xmlns:a16="http://schemas.microsoft.com/office/drawing/2014/main" id="{C45E473C-4E08-4E82-B33E-975DA71FE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591" y="3402872"/>
            <a:ext cx="360000" cy="231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780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Keyfeatures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de-DE" sz="1600" b="1" dirty="0">
                <a:solidFill>
                  <a:srgbClr val="0080C8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Auslesen relevanter Daten für den Folgeprozess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>
                <a:ea typeface="Tahoma" panose="020B0604030504040204" pitchFamily="34" charset="0"/>
                <a:cs typeface="Tahoma" panose="020B0604030504040204" pitchFamily="34" charset="0"/>
              </a:rPr>
              <a:t>Identifizierung von Rechnungsempfänger und Kreditor</a:t>
            </a:r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>
                <a:ea typeface="Tahoma" panose="020B0604030504040204" pitchFamily="34" charset="0"/>
                <a:cs typeface="Tahoma" panose="020B0604030504040204" pitchFamily="34" charset="0"/>
              </a:rPr>
              <a:t>Auslesen von Kopf-, Fuß- und Positionsdaten</a:t>
            </a:r>
          </a:p>
          <a:p>
            <a:pPr marL="0" indent="0">
              <a:buClr>
                <a:srgbClr val="004994"/>
              </a:buClr>
              <a:buNone/>
            </a:pPr>
            <a:endParaRPr lang="de-DE" sz="16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004994"/>
              </a:buClr>
              <a:buNone/>
            </a:pPr>
            <a:endParaRPr lang="de-DE" sz="1600" b="1" dirty="0" smtClean="0">
              <a:solidFill>
                <a:srgbClr val="0080C8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004994"/>
              </a:buClr>
              <a:buNone/>
            </a:pPr>
            <a:endParaRPr lang="de-DE" sz="1600" b="1" dirty="0" smtClean="0">
              <a:solidFill>
                <a:srgbClr val="0080C8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004994"/>
              </a:buClr>
              <a:buNone/>
            </a:pPr>
            <a:r>
              <a:rPr lang="de-DE" sz="1600" b="1" dirty="0" smtClean="0">
                <a:solidFill>
                  <a:srgbClr val="0080C8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Selbstlernendes </a:t>
            </a:r>
            <a:r>
              <a:rPr lang="de-DE" sz="1600" b="1" dirty="0">
                <a:solidFill>
                  <a:srgbClr val="0080C8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System</a:t>
            </a:r>
            <a:endParaRPr lang="de-DE" sz="1600" dirty="0">
              <a:solidFill>
                <a:srgbClr val="0080C8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>
                <a:ea typeface="Tahoma" panose="020B0604030504040204" pitchFamily="34" charset="0"/>
                <a:cs typeface="Tahoma" panose="020B0604030504040204" pitchFamily="34" charset="0"/>
              </a:rPr>
              <a:t>Lernmechanismen zum Lernen von Strukturen und Extraktionsstrategien</a:t>
            </a:r>
          </a:p>
          <a:p>
            <a:pPr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>
                <a:ea typeface="Tahoma" panose="020B0604030504040204" pitchFamily="34" charset="0"/>
                <a:cs typeface="Tahoma" panose="020B0604030504040204" pitchFamily="34" charset="0"/>
              </a:rPr>
              <a:t>Automatisierte Verarbeitung unterschiedlichster Rechnungen ohne Konfiguration</a:t>
            </a:r>
          </a:p>
          <a:p>
            <a:pPr>
              <a:buFont typeface="Wingdings" panose="05000000000000000000" pitchFamily="2" charset="2"/>
              <a:buChar char="ü"/>
            </a:pPr>
            <a:endParaRPr lang="de-DE" sz="1547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547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6169687" y="1433849"/>
            <a:ext cx="4973935" cy="45449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588" indent="-1588" algn="l" defTabSz="914400" rtl="0" eaLnBrk="1" latinLnBrk="0" hangingPunct="1">
              <a:spcBef>
                <a:spcPts val="1200"/>
              </a:spcBef>
              <a:buClr>
                <a:srgbClr val="99042F"/>
              </a:buClr>
              <a:buFontTx/>
              <a:buNone/>
              <a:defRPr sz="2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+mn-cs"/>
              </a:defRPr>
            </a:lvl1pPr>
            <a:lvl2pPr marL="273050" indent="-4763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Tx/>
              <a:buNone/>
              <a:defRPr sz="20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+mn-cs"/>
              </a:defRPr>
            </a:lvl2pPr>
            <a:lvl3pPr marL="539750" indent="15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FontTx/>
              <a:buNone/>
              <a:defRPr sz="18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+mn-cs"/>
              </a:defRPr>
            </a:lvl3pPr>
            <a:lvl4pPr marL="719138" indent="0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FontTx/>
              <a:buNone/>
              <a:defRPr sz="16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+mn-cs"/>
              </a:defRPr>
            </a:lvl4pPr>
            <a:lvl5pPr marL="898525" indent="-31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FontTx/>
              <a:buNone/>
              <a:defRPr sz="1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de-DE" sz="1600" b="1" dirty="0" smtClean="0">
                <a:solidFill>
                  <a:srgbClr val="0080C8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Internationalität</a:t>
            </a:r>
            <a:endParaRPr lang="de-DE" sz="1600" dirty="0">
              <a:solidFill>
                <a:srgbClr val="0080C8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882" indent="-342882"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Konformitätsprüfung und MwSt.-Sätze für alle EU-Länder</a:t>
            </a:r>
          </a:p>
          <a:p>
            <a:pPr marL="342882" indent="-342882"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Einfache Erweiterbarkeit für weitere Länder</a:t>
            </a:r>
          </a:p>
          <a:p>
            <a:pPr marL="342882" indent="-342882"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Sprachunabhängigkeit beim Auslesen der Belege</a:t>
            </a:r>
          </a:p>
          <a:p>
            <a:pPr marL="342882" indent="-342882">
              <a:spcAft>
                <a:spcPts val="1200"/>
              </a:spcAft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Übersetzung der Nachbearbeitungsmaske in mehreren </a:t>
            </a:r>
            <a:r>
              <a:rPr lang="de-DE" sz="1600" dirty="0" smtClean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Sprachen</a:t>
            </a:r>
          </a:p>
          <a:p>
            <a:pPr marL="0" indent="0">
              <a:spcAft>
                <a:spcPts val="1200"/>
              </a:spcAft>
              <a:buClr>
                <a:srgbClr val="0080C8"/>
              </a:buClr>
            </a:pPr>
            <a:r>
              <a:rPr lang="de-DE" sz="1600" b="1" dirty="0" smtClean="0">
                <a:solidFill>
                  <a:srgbClr val="0080C8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Hohe Datenqualität</a:t>
            </a:r>
            <a:endParaRPr lang="de-DE" sz="1600" dirty="0" smtClean="0">
              <a:solidFill>
                <a:srgbClr val="0080C8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882" indent="-342882"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 smtClean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Effiziente </a:t>
            </a:r>
            <a:r>
              <a:rPr lang="de-DE" sz="16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Nutzung bestehender Stamm- und Bewegungsdaten</a:t>
            </a:r>
          </a:p>
          <a:p>
            <a:pPr marL="342882" indent="-342882"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Mathematische und logische Prüfungen</a:t>
            </a:r>
          </a:p>
          <a:p>
            <a:pPr marL="342882" indent="-342882">
              <a:buClr>
                <a:srgbClr val="0080C8"/>
              </a:buClr>
              <a:buFont typeface="Wingdings" panose="05000000000000000000" pitchFamily="2" charset="2"/>
              <a:buChar char="ü"/>
            </a:pPr>
            <a:r>
              <a:rPr lang="de-DE" sz="1600" dirty="0" smtClean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Automatische </a:t>
            </a:r>
            <a:r>
              <a:rPr lang="de-DE" sz="16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und </a:t>
            </a:r>
            <a:r>
              <a:rPr lang="de-DE" sz="1600" dirty="0" smtClean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manuelle </a:t>
            </a:r>
            <a:r>
              <a:rPr lang="de-DE" sz="16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Validierung erkannter </a:t>
            </a:r>
            <a:r>
              <a:rPr lang="de-DE" sz="1600" dirty="0" smtClean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Daten</a:t>
            </a:r>
            <a:endParaRPr lang="de-DE" sz="1547" b="1" dirty="0">
              <a:solidFill>
                <a:srgbClr val="7DAF24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882" indent="-342882">
              <a:buFont typeface="Wingdings" panose="05000000000000000000" pitchFamily="2" charset="2"/>
              <a:buChar char="ü"/>
            </a:pPr>
            <a:endParaRPr lang="de-DE" sz="1547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547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24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PROXESS </a:t>
            </a:r>
            <a:r>
              <a:rPr lang="de-DE" altLang="de-DE" dirty="0" smtClean="0"/>
              <a:t>Belegerkennung in der Cloud</a:t>
            </a:r>
            <a:endParaRPr lang="de-DE" dirty="0"/>
          </a:p>
        </p:txBody>
      </p:sp>
      <p:sp>
        <p:nvSpPr>
          <p:cNvPr id="3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  <a:defRPr/>
            </a:pPr>
            <a:r>
              <a:rPr lang="de-DE" altLang="de-DE" b="1" dirty="0"/>
              <a:t>Was verbirgt sich dahinter</a:t>
            </a:r>
            <a:r>
              <a:rPr lang="de-DE" altLang="de-DE" b="1" dirty="0" smtClean="0"/>
              <a:t>?</a:t>
            </a:r>
            <a:r>
              <a:rPr lang="de-DE" altLang="de-DE" dirty="0"/>
              <a:t>	</a:t>
            </a:r>
          </a:p>
          <a:p>
            <a:pPr>
              <a:spcBef>
                <a:spcPts val="1200"/>
              </a:spcBef>
              <a:buClr>
                <a:srgbClr val="0080C8"/>
              </a:buClr>
              <a:buFont typeface="Wingdings" panose="05000000000000000000" pitchFamily="2" charset="2"/>
              <a:buChar char="ü"/>
              <a:defRPr/>
            </a:pPr>
            <a:r>
              <a:rPr lang="de-DE" altLang="de-DE" sz="1830" dirty="0"/>
              <a:t> </a:t>
            </a:r>
            <a:r>
              <a:rPr lang="de-DE" altLang="de-DE" sz="2000" dirty="0" smtClean="0"/>
              <a:t>Volumenbezogene </a:t>
            </a:r>
            <a:r>
              <a:rPr lang="de-DE" altLang="de-DE" sz="2000" dirty="0"/>
              <a:t>Dokumentextraktion als Cloud - Service</a:t>
            </a:r>
          </a:p>
          <a:p>
            <a:pPr>
              <a:spcBef>
                <a:spcPts val="1200"/>
              </a:spcBef>
              <a:buClr>
                <a:srgbClr val="0080C8"/>
              </a:buClr>
              <a:buFont typeface="Wingdings" panose="05000000000000000000" pitchFamily="2" charset="2"/>
              <a:buChar char="ü"/>
              <a:defRPr/>
            </a:pPr>
            <a:r>
              <a:rPr lang="de-DE" altLang="de-DE" sz="2000" dirty="0"/>
              <a:t> </a:t>
            </a:r>
            <a:r>
              <a:rPr lang="de-DE" altLang="de-DE" sz="2000" dirty="0" smtClean="0"/>
              <a:t>Jeder </a:t>
            </a:r>
            <a:r>
              <a:rPr lang="de-DE" altLang="de-DE" sz="2000" dirty="0"/>
              <a:t>Kunde erhält sein „eigenes“ Softwaresystem in der Cloud</a:t>
            </a:r>
          </a:p>
          <a:p>
            <a:pPr>
              <a:spcBef>
                <a:spcPts val="1200"/>
              </a:spcBef>
              <a:buClr>
                <a:srgbClr val="0080C8"/>
              </a:buClr>
              <a:buFont typeface="Wingdings" panose="05000000000000000000" pitchFamily="2" charset="2"/>
              <a:buChar char="ü"/>
              <a:defRPr/>
            </a:pPr>
            <a:r>
              <a:rPr lang="de-DE" altLang="de-DE" sz="2000" dirty="0"/>
              <a:t> </a:t>
            </a:r>
            <a:r>
              <a:rPr lang="de-DE" altLang="de-DE" sz="2000" dirty="0" smtClean="0"/>
              <a:t>Betrieb </a:t>
            </a:r>
            <a:r>
              <a:rPr lang="de-DE" altLang="de-DE" sz="2000" dirty="0"/>
              <a:t>von bis zu 5 verschiedenen </a:t>
            </a:r>
            <a:r>
              <a:rPr lang="de-DE" altLang="de-DE" sz="2000" dirty="0" smtClean="0"/>
              <a:t>Anwendungen (z.B</a:t>
            </a:r>
            <a:r>
              <a:rPr lang="de-DE" altLang="de-DE" sz="2000" dirty="0"/>
              <a:t>. </a:t>
            </a:r>
            <a:r>
              <a:rPr lang="de-DE" altLang="de-DE" sz="2000" dirty="0" err="1"/>
              <a:t>Invoice</a:t>
            </a:r>
            <a:r>
              <a:rPr lang="de-DE" altLang="de-DE" sz="2000" dirty="0"/>
              <a:t> FI, </a:t>
            </a:r>
            <a:r>
              <a:rPr lang="de-DE" altLang="de-DE" sz="2000" dirty="0" err="1"/>
              <a:t>Invoice</a:t>
            </a:r>
            <a:r>
              <a:rPr lang="de-DE" altLang="de-DE" sz="2000" dirty="0"/>
              <a:t> MM oder </a:t>
            </a:r>
            <a:r>
              <a:rPr lang="de-DE" altLang="de-DE" sz="2000" dirty="0" smtClean="0"/>
              <a:t>AB)</a:t>
            </a:r>
            <a:endParaRPr lang="de-DE" altLang="de-DE" sz="2000" dirty="0"/>
          </a:p>
          <a:p>
            <a:pPr>
              <a:spcBef>
                <a:spcPts val="1200"/>
              </a:spcBef>
              <a:buClr>
                <a:srgbClr val="0080C8"/>
              </a:buClr>
              <a:buFont typeface="Wingdings" panose="05000000000000000000" pitchFamily="2" charset="2"/>
              <a:buChar char="ü"/>
              <a:defRPr/>
            </a:pPr>
            <a:r>
              <a:rPr lang="de-DE" altLang="de-DE" sz="2000" dirty="0"/>
              <a:t> </a:t>
            </a:r>
            <a:r>
              <a:rPr lang="de-DE" altLang="de-DE" sz="2000" dirty="0" smtClean="0"/>
              <a:t>Dokumentbezogene </a:t>
            </a:r>
            <a:r>
              <a:rPr lang="de-DE" altLang="de-DE" sz="2000" dirty="0"/>
              <a:t>Abrechnung pro Kunde und Anwendung</a:t>
            </a:r>
          </a:p>
        </p:txBody>
      </p:sp>
    </p:spTree>
    <p:extLst>
      <p:ext uri="{BB962C8B-B14F-4D97-AF65-F5344CB8AC3E}">
        <p14:creationId xmlns:p14="http://schemas.microsoft.com/office/powerpoint/2010/main" val="21495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XESS Brand Gradiant">
  <a:themeElements>
    <a:clrScheme name="HABEL Styl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80C8"/>
      </a:accent1>
      <a:accent2>
        <a:srgbClr val="55A546"/>
      </a:accent2>
      <a:accent3>
        <a:srgbClr val="BD0B24"/>
      </a:accent3>
      <a:accent4>
        <a:srgbClr val="F7A600"/>
      </a:accent4>
      <a:accent5>
        <a:srgbClr val="E53013"/>
      </a:accent5>
      <a:accent6>
        <a:srgbClr val="005789"/>
      </a:accent6>
      <a:hlink>
        <a:srgbClr val="BD0B24"/>
      </a:hlink>
      <a:folHlink>
        <a:srgbClr val="900B24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5" id="{C2569752-A1EF-4762-A36D-21E0DFECCE3A}" vid="{ABCC1853-F5E3-4799-BFF6-9138989E1903}"/>
    </a:ext>
  </a:extLst>
</a:theme>
</file>

<file path=ppt/theme/theme2.xml><?xml version="1.0" encoding="utf-8"?>
<a:theme xmlns:a="http://schemas.openxmlformats.org/drawingml/2006/main" name="PROXESS Brand White">
  <a:themeElements>
    <a:clrScheme name="HABEL Styl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80C8"/>
      </a:accent1>
      <a:accent2>
        <a:srgbClr val="55A546"/>
      </a:accent2>
      <a:accent3>
        <a:srgbClr val="BD0B24"/>
      </a:accent3>
      <a:accent4>
        <a:srgbClr val="F7A600"/>
      </a:accent4>
      <a:accent5>
        <a:srgbClr val="E53013"/>
      </a:accent5>
      <a:accent6>
        <a:srgbClr val="005789"/>
      </a:accent6>
      <a:hlink>
        <a:srgbClr val="BD0B24"/>
      </a:hlink>
      <a:folHlink>
        <a:srgbClr val="900B24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5" id="{C2569752-A1EF-4762-A36D-21E0DFECCE3A}" vid="{BA47CE03-04F5-41B1-A026-8A27BA96FFCD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Folienmaster PROXESS Akzentum 2019</Template>
  <TotalTime>0</TotalTime>
  <Words>467</Words>
  <Application>Microsoft Office PowerPoint</Application>
  <PresentationFormat>Breitbild</PresentationFormat>
  <Paragraphs>177</Paragraphs>
  <Slides>15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15</vt:i4>
      </vt:variant>
    </vt:vector>
  </HeadingPairs>
  <TitlesOfParts>
    <vt:vector size="23" baseType="lpstr">
      <vt:lpstr>Arial</vt:lpstr>
      <vt:lpstr>Calibri</vt:lpstr>
      <vt:lpstr>Roboto</vt:lpstr>
      <vt:lpstr>Roboto Medium</vt:lpstr>
      <vt:lpstr>Tahoma</vt:lpstr>
      <vt:lpstr>Wingdings</vt:lpstr>
      <vt:lpstr>PROXESS Brand Gradiant</vt:lpstr>
      <vt:lpstr>PROXESS Brand White</vt:lpstr>
      <vt:lpstr>PROXESS Belegleser Cloud</vt:lpstr>
      <vt:lpstr>Funktionsüberblick </vt:lpstr>
      <vt:lpstr>Invoice Management</vt:lpstr>
      <vt:lpstr>Automatische Belegerkennung</vt:lpstr>
      <vt:lpstr>Mathematische Datenprüfung </vt:lpstr>
      <vt:lpstr>Selbstlernende Systemoptimierung</vt:lpstr>
      <vt:lpstr>Nachbearbeitung</vt:lpstr>
      <vt:lpstr>Keyfeatures</vt:lpstr>
      <vt:lpstr>PROXESS Belegerkennung in der Cloud</vt:lpstr>
      <vt:lpstr>Voraussetzungen</vt:lpstr>
      <vt:lpstr>Systemaufbau</vt:lpstr>
      <vt:lpstr>Vorteile </vt:lpstr>
      <vt:lpstr>Kosten</vt:lpstr>
      <vt:lpstr>Vielen Dank für Ihre Aufmerksamkeit!</vt:lpstr>
      <vt:lpstr>Zur Live-Demo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Automatisierte Belegverarbeitung in der Cloud mit PROXESS Xtract Cloud</dc:title>
  <dc:creator>Geimer, Cornelia</dc:creator>
  <cp:lastModifiedBy>Ahlgrim, Sabine</cp:lastModifiedBy>
  <cp:revision>18</cp:revision>
  <dcterms:created xsi:type="dcterms:W3CDTF">2019-06-24T08:43:56Z</dcterms:created>
  <dcterms:modified xsi:type="dcterms:W3CDTF">2019-10-24T07:53:30Z</dcterms:modified>
</cp:coreProperties>
</file>